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5" r:id="rId4"/>
    <p:sldMasterId id="2147483786" r:id="rId5"/>
    <p:sldMasterId id="2147483839" r:id="rId6"/>
  </p:sldMasterIdLst>
  <p:notesMasterIdLst>
    <p:notesMasterId r:id="rId54"/>
  </p:notesMasterIdLst>
  <p:handoutMasterIdLst>
    <p:handoutMasterId r:id="rId55"/>
  </p:handoutMasterIdLst>
  <p:sldIdLst>
    <p:sldId id="285" r:id="rId7"/>
    <p:sldId id="3370" r:id="rId8"/>
    <p:sldId id="3371" r:id="rId9"/>
    <p:sldId id="3372" r:id="rId10"/>
    <p:sldId id="3373" r:id="rId11"/>
    <p:sldId id="3337" r:id="rId12"/>
    <p:sldId id="3349" r:id="rId13"/>
    <p:sldId id="3365" r:id="rId14"/>
    <p:sldId id="3321" r:id="rId15"/>
    <p:sldId id="3339" r:id="rId16"/>
    <p:sldId id="3323" r:id="rId17"/>
    <p:sldId id="3277" r:id="rId18"/>
    <p:sldId id="3278" r:id="rId19"/>
    <p:sldId id="3279" r:id="rId20"/>
    <p:sldId id="3280" r:id="rId21"/>
    <p:sldId id="3281" r:id="rId22"/>
    <p:sldId id="3282" r:id="rId23"/>
    <p:sldId id="3283" r:id="rId24"/>
    <p:sldId id="3288" r:id="rId25"/>
    <p:sldId id="3285" r:id="rId26"/>
    <p:sldId id="3293" r:id="rId27"/>
    <p:sldId id="3286" r:id="rId28"/>
    <p:sldId id="3287" r:id="rId29"/>
    <p:sldId id="3380" r:id="rId30"/>
    <p:sldId id="3120" r:id="rId31"/>
    <p:sldId id="3297" r:id="rId32"/>
    <p:sldId id="3374" r:id="rId33"/>
    <p:sldId id="3375" r:id="rId34"/>
    <p:sldId id="3376" r:id="rId35"/>
    <p:sldId id="3377" r:id="rId36"/>
    <p:sldId id="3378" r:id="rId37"/>
    <p:sldId id="3379" r:id="rId38"/>
    <p:sldId id="3355" r:id="rId39"/>
    <p:sldId id="3341" r:id="rId40"/>
    <p:sldId id="3332" r:id="rId41"/>
    <p:sldId id="3333" r:id="rId42"/>
    <p:sldId id="3334" r:id="rId43"/>
    <p:sldId id="3335" r:id="rId44"/>
    <p:sldId id="3329" r:id="rId45"/>
    <p:sldId id="3367" r:id="rId46"/>
    <p:sldId id="3338" r:id="rId47"/>
    <p:sldId id="3368" r:id="rId48"/>
    <p:sldId id="3340" r:id="rId49"/>
    <p:sldId id="3344" r:id="rId50"/>
    <p:sldId id="3345" r:id="rId51"/>
    <p:sldId id="3346" r:id="rId52"/>
    <p:sldId id="3347" r:id="rId53"/>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4632" userDrawn="1">
          <p15:clr>
            <a:srgbClr val="A4A3A4"/>
          </p15:clr>
        </p15:guide>
        <p15:guide id="3" orient="horz" pos="4848"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36" userDrawn="1">
          <p15:clr>
            <a:srgbClr val="A4A3A4"/>
          </p15:clr>
        </p15:guide>
        <p15:guide id="8" orient="horz" pos="200" userDrawn="1">
          <p15:clr>
            <a:srgbClr val="A4A3A4"/>
          </p15:clr>
        </p15:guide>
        <p15:guide id="9" orient="horz" pos="3384" userDrawn="1">
          <p15:clr>
            <a:srgbClr val="A4A3A4"/>
          </p15:clr>
        </p15:guide>
        <p15:guide id="10" orient="horz" pos="4560" userDrawn="1">
          <p15:clr>
            <a:srgbClr val="A4A3A4"/>
          </p15:clr>
        </p15:guide>
        <p15:guide id="11" pos="1536" userDrawn="1">
          <p15:clr>
            <a:srgbClr val="A4A3A4"/>
          </p15:clr>
        </p15:guide>
        <p15:guide id="12" pos="2808" userDrawn="1">
          <p15:clr>
            <a:srgbClr val="A4A3A4"/>
          </p15:clr>
        </p15:guide>
        <p15:guide id="13" pos="3120" userDrawn="1">
          <p15:clr>
            <a:srgbClr val="FDE53C"/>
          </p15:clr>
        </p15:guide>
        <p15:guide id="14" pos="4032" userDrawn="1">
          <p15:clr>
            <a:srgbClr val="A4A3A4"/>
          </p15:clr>
        </p15:guide>
        <p15:guide id="15" pos="7656" userDrawn="1">
          <p15:clr>
            <a:srgbClr val="A4A3A4"/>
          </p15:clr>
        </p15:guide>
        <p15:guide id="16" pos="3984" userDrawn="1">
          <p15:clr>
            <a:srgbClr val="A4A3A4"/>
          </p15:clr>
        </p15:guide>
        <p15:guide id="17" pos="2736" userDrawn="1">
          <p15:clr>
            <a:srgbClr val="A4A3A4"/>
          </p15:clr>
        </p15:guide>
        <p15:guide id="18" pos="1579" userDrawn="1">
          <p15:clr>
            <a:srgbClr val="A4A3A4"/>
          </p15:clr>
        </p15:guide>
        <p15:guide id="19" pos="7704" userDrawn="1">
          <p15:clr>
            <a:srgbClr val="A4A3A4"/>
          </p15:clr>
        </p15:guide>
        <p15:guide id="20" pos="5184" userDrawn="1">
          <p15:clr>
            <a:srgbClr val="A4A3A4"/>
          </p15:clr>
        </p15:guide>
        <p15:guide id="21" userDrawn="1">
          <p15:clr>
            <a:srgbClr val="A4A3A4"/>
          </p15:clr>
        </p15:guide>
        <p15:guide id="22" pos="5256" userDrawn="1">
          <p15:clr>
            <a:srgbClr val="A4A3A4"/>
          </p15:clr>
        </p15:guide>
        <p15:guide id="23" pos="6456"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guide id="28" orient="horz" pos="4152" userDrawn="1">
          <p15:clr>
            <a:srgbClr val="FDE53C"/>
          </p15:clr>
        </p15:guide>
        <p15:guide id="30" orient="horz" pos="648" userDrawn="1">
          <p15:clr>
            <a:srgbClr val="A4A3A4"/>
          </p15:clr>
        </p15:guide>
        <p15:guide id="31" orient="horz" pos="1392" userDrawn="1">
          <p15:clr>
            <a:srgbClr val="A4A3A4"/>
          </p15:clr>
        </p15:guide>
        <p15:guide id="32" orient="horz" pos="1872" userDrawn="1">
          <p15:clr>
            <a:srgbClr val="A4A3A4"/>
          </p15:clr>
        </p15:guide>
        <p15:guide id="33" orient="horz" pos="2352" userDrawn="1">
          <p15:clr>
            <a:srgbClr val="A4A3A4"/>
          </p15:clr>
        </p15:guide>
        <p15:guide id="34" orient="horz" pos="2832" userDrawn="1">
          <p15:clr>
            <a:srgbClr val="A4A3A4"/>
          </p15:clr>
        </p15:guide>
        <p15:guide id="36" pos="47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Sethi, Hiten" initials="SH" lastIdx="215" clrIdx="2">
    <p:extLst>
      <p:ext uri="{19B8F6BF-5375-455C-9EA6-DF929625EA0E}">
        <p15:presenceInfo xmlns:p15="http://schemas.microsoft.com/office/powerpoint/2012/main" userId="S-1-5-21-1407069837-2091007605-538272213-32161281" providerId="AD"/>
      </p:ext>
    </p:extLst>
  </p:cmAuthor>
  <p:cmAuthor id="3" name="David Griffith" initials="DG" lastIdx="28" clrIdx="3">
    <p:extLst>
      <p:ext uri="{19B8F6BF-5375-455C-9EA6-DF929625EA0E}">
        <p15:presenceInfo xmlns:p15="http://schemas.microsoft.com/office/powerpoint/2012/main" userId="S::davidg@silverfoxprod.com::d098c8ac-700f-46f0-bf84-2134bdb9d901" providerId="AD"/>
      </p:ext>
    </p:extLst>
  </p:cmAuthor>
  <p:cmAuthor id="4" name="Auri Mathisen" initials="AM" lastIdx="1" clrIdx="4">
    <p:extLst>
      <p:ext uri="{19B8F6BF-5375-455C-9EA6-DF929625EA0E}">
        <p15:presenceInfo xmlns:p15="http://schemas.microsoft.com/office/powerpoint/2012/main" userId="S::aurim@silverfoxprod.com::4c9b294e-82c5-4bdf-bfad-2c24429970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2397CB"/>
    <a:srgbClr val="4AA3EC"/>
    <a:srgbClr val="CC66FF"/>
    <a:srgbClr val="232F3E"/>
    <a:srgbClr val="595A5D"/>
    <a:srgbClr val="1B2431"/>
    <a:srgbClr val="19D3FF"/>
    <a:srgbClr val="FF6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2" autoAdjust="0"/>
    <p:restoredTop sz="82017" autoAdjust="0"/>
  </p:normalViewPr>
  <p:slideViewPr>
    <p:cSldViewPr snapToGrid="0" showGuides="1">
      <p:cViewPr varScale="1">
        <p:scale>
          <a:sx n="88" d="100"/>
          <a:sy n="88" d="100"/>
        </p:scale>
        <p:origin x="114" y="582"/>
      </p:cViewPr>
      <p:guideLst>
        <p:guide orient="horz" pos="1080"/>
        <p:guide orient="horz" pos="4632"/>
        <p:guide orient="horz" pos="4848"/>
        <p:guide orient="horz" pos="5114"/>
        <p:guide orient="horz" pos="2160"/>
        <p:guide orient="horz" pos="2205"/>
        <p:guide orient="horz" pos="3336"/>
        <p:guide orient="horz" pos="200"/>
        <p:guide orient="horz" pos="3384"/>
        <p:guide orient="horz" pos="4560"/>
        <p:guide pos="1536"/>
        <p:guide pos="2808"/>
        <p:guide pos="3120"/>
        <p:guide pos="4032"/>
        <p:guide pos="7656"/>
        <p:guide pos="3984"/>
        <p:guide pos="2736"/>
        <p:guide pos="1579"/>
        <p:guide pos="7704"/>
        <p:guide pos="5184"/>
        <p:guide/>
        <p:guide pos="5256"/>
        <p:guide pos="6456"/>
        <p:guide pos="6485"/>
        <p:guide pos="8870"/>
        <p:guide pos="352"/>
        <p:guide pos="5576"/>
        <p:guide orient="horz" pos="4152"/>
        <p:guide orient="horz" pos="648"/>
        <p:guide orient="horz" pos="1392"/>
        <p:guide orient="horz" pos="1872"/>
        <p:guide orient="horz" pos="2352"/>
        <p:guide orient="horz" pos="2832"/>
        <p:guide pos="4708"/>
      </p:guideLst>
    </p:cSldViewPr>
  </p:slideViewPr>
  <p:outlineViewPr>
    <p:cViewPr>
      <p:scale>
        <a:sx n="33" d="100"/>
        <a:sy n="33" d="100"/>
      </p:scale>
      <p:origin x="0" y="-2910"/>
    </p:cViewPr>
  </p:outlineViewPr>
  <p:notesTextViewPr>
    <p:cViewPr>
      <p:scale>
        <a:sx n="3" d="2"/>
        <a:sy n="3" d="2"/>
      </p:scale>
      <p:origin x="0" y="0"/>
    </p:cViewPr>
  </p:notesTextViewPr>
  <p:sorterViewPr>
    <p:cViewPr varScale="1">
      <p:scale>
        <a:sx n="100" d="100"/>
        <a:sy n="100" d="100"/>
      </p:scale>
      <p:origin x="0" y="-4842"/>
    </p:cViewPr>
  </p:sorterViewPr>
  <p:notesViewPr>
    <p:cSldViewPr snapToGrid="0">
      <p:cViewPr varScale="1">
        <p:scale>
          <a:sx n="126" d="100"/>
          <a:sy n="126" d="100"/>
        </p:scale>
        <p:origin x="454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885931558935361"/>
          <c:y val="4.7376381335104661E-2"/>
          <c:w val="0.68865693217847646"/>
          <c:h val="0.81023777487685522"/>
        </c:manualLayout>
      </c:layout>
      <c:barChart>
        <c:barDir val="col"/>
        <c:grouping val="clustered"/>
        <c:varyColors val="0"/>
        <c:ser>
          <c:idx val="0"/>
          <c:order val="0"/>
          <c:tx>
            <c:strRef>
              <c:f>Sheet1!$B$1</c:f>
              <c:strCache>
                <c:ptCount val="1"/>
                <c:pt idx="0">
                  <c:v>Series 1</c:v>
                </c:pt>
              </c:strCache>
            </c:strRef>
          </c:tx>
          <c:spPr>
            <a:solidFill>
              <a:srgbClr val="FFFFFF">
                <a:lumMod val="65000"/>
              </a:srgbClr>
            </a:solidFill>
            <a:ln>
              <a:noFill/>
            </a:ln>
            <a:effectLst/>
          </c:spPr>
          <c:invertIfNegative val="0"/>
          <c:dPt>
            <c:idx val="0"/>
            <c:invertIfNegative val="0"/>
            <c:bubble3D val="0"/>
            <c:spPr>
              <a:solidFill>
                <a:srgbClr val="FFFFFF">
                  <a:lumMod val="65000"/>
                </a:srgbClr>
              </a:solidFill>
              <a:ln>
                <a:noFill/>
              </a:ln>
              <a:effectLst/>
            </c:spPr>
            <c:extLst>
              <c:ext xmlns:c16="http://schemas.microsoft.com/office/drawing/2014/chart" uri="{C3380CC4-5D6E-409C-BE32-E72D297353CC}">
                <c16:uniqueId val="{00000001-EAE2-4EBE-A630-F73639800438}"/>
              </c:ext>
            </c:extLst>
          </c:dPt>
          <c:dPt>
            <c:idx val="1"/>
            <c:invertIfNegative val="0"/>
            <c:bubble3D val="0"/>
            <c:spPr>
              <a:solidFill>
                <a:srgbClr val="FFFFFF">
                  <a:lumMod val="65000"/>
                </a:srgbClr>
              </a:solidFill>
              <a:ln>
                <a:noFill/>
              </a:ln>
              <a:effectLst/>
            </c:spPr>
            <c:extLst>
              <c:ext xmlns:c16="http://schemas.microsoft.com/office/drawing/2014/chart" uri="{C3380CC4-5D6E-409C-BE32-E72D297353CC}">
                <c16:uniqueId val="{00000003-EAE2-4EBE-A630-F73639800438}"/>
              </c:ext>
            </c:extLst>
          </c:dPt>
          <c:dPt>
            <c:idx val="2"/>
            <c:invertIfNegative val="0"/>
            <c:bubble3D val="0"/>
            <c:spPr>
              <a:solidFill>
                <a:srgbClr val="A166FF"/>
              </a:solidFill>
              <a:ln>
                <a:noFill/>
              </a:ln>
              <a:effectLst/>
            </c:spPr>
            <c:extLst>
              <c:ext xmlns:c16="http://schemas.microsoft.com/office/drawing/2014/chart" uri="{C3380CC4-5D6E-409C-BE32-E72D297353CC}">
                <c16:uniqueId val="{00000005-EAE2-4EBE-A630-F73639800438}"/>
              </c:ext>
            </c:extLst>
          </c:dPt>
          <c:cat>
            <c:strRef>
              <c:f>Sheet1!$A$2:$A$4</c:f>
              <c:strCache>
                <c:ptCount val="3"/>
                <c:pt idx="0">
                  <c:v>Annual On-Premises Cost </c:v>
                </c:pt>
                <c:pt idx="1">
                  <c:v>Direct Match to AWS</c:v>
                </c:pt>
                <c:pt idx="2">
                  <c:v>Rightsized to AWS</c:v>
                </c:pt>
              </c:strCache>
            </c:strRef>
          </c:cat>
          <c:val>
            <c:numRef>
              <c:f>Sheet1!$B$2:$B$4</c:f>
              <c:numCache>
                <c:formatCode>General</c:formatCode>
                <c:ptCount val="3"/>
                <c:pt idx="0">
                  <c:v>141578171</c:v>
                </c:pt>
                <c:pt idx="1">
                  <c:v>172827367</c:v>
                </c:pt>
                <c:pt idx="2">
                  <c:v>90092019</c:v>
                </c:pt>
              </c:numCache>
            </c:numRef>
          </c:val>
          <c:extLst>
            <c:ext xmlns:c16="http://schemas.microsoft.com/office/drawing/2014/chart" uri="{C3380CC4-5D6E-409C-BE32-E72D297353CC}">
              <c16:uniqueId val="{00000006-EAE2-4EBE-A630-F73639800438}"/>
            </c:ext>
          </c:extLst>
        </c:ser>
        <c:dLbls>
          <c:showLegendKey val="0"/>
          <c:showVal val="0"/>
          <c:showCatName val="0"/>
          <c:showSerName val="0"/>
          <c:showPercent val="0"/>
          <c:showBubbleSize val="0"/>
        </c:dLbls>
        <c:gapWidth val="250"/>
        <c:overlap val="-64"/>
        <c:axId val="1131602927"/>
        <c:axId val="1131686591"/>
      </c:barChart>
      <c:dateAx>
        <c:axId val="1131602927"/>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BFBFBF"/>
                </a:solidFill>
                <a:latin typeface="Amazon Ember" panose="020B0603020204020204" pitchFamily="34" charset="0"/>
                <a:ea typeface="Amazon Ember" panose="020B0603020204020204" pitchFamily="34" charset="0"/>
                <a:cs typeface="Amazon Ember" panose="020B0603020204020204" pitchFamily="34" charset="0"/>
              </a:defRPr>
            </a:pPr>
            <a:endParaRPr lang="en-US"/>
          </a:p>
        </c:txPr>
        <c:crossAx val="1131686591"/>
        <c:crosses val="autoZero"/>
        <c:auto val="0"/>
        <c:lblOffset val="100"/>
        <c:baseTimeUnit val="days"/>
      </c:dateAx>
      <c:valAx>
        <c:axId val="1131686591"/>
        <c:scaling>
          <c:orientation val="minMax"/>
        </c:scaling>
        <c:delete val="1"/>
        <c:axPos val="l"/>
        <c:numFmt formatCode="&quot;$&quot;#,##0" sourceLinked="0"/>
        <c:majorTickMark val="none"/>
        <c:minorTickMark val="none"/>
        <c:tickLblPos val="nextTo"/>
        <c:crossAx val="1131602927"/>
        <c:crosses val="max"/>
        <c:crossBetween val="midCat"/>
        <c:majorUnit val="50000000"/>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5/4/2021</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5/4/2021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ws.amazon.com/cloudendure-migratio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cart.splashthat.com/"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aws.amazon.com/migration-acceleration-progra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773293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baseline="0" dirty="0" smtClean="0">
                <a:solidFill>
                  <a:schemeClr val="tx1"/>
                </a:solidFill>
                <a:effectLst/>
                <a:latin typeface="Amazon Ember Regular" charset="0"/>
                <a:ea typeface="+mn-ea"/>
                <a:cs typeface="+mn-cs"/>
              </a:rPr>
              <a:t>PRIMARY MESSAGE: </a:t>
            </a:r>
            <a:r>
              <a:rPr lang="en-US" sz="1800" i="0" kern="1200" baseline="0" dirty="0" smtClean="0">
                <a:solidFill>
                  <a:schemeClr val="tx1"/>
                </a:solidFill>
                <a:effectLst/>
                <a:latin typeface="Amazon Ember Regular" charset="0"/>
                <a:ea typeface="+mn-ea"/>
                <a:cs typeface="+mn-cs"/>
              </a:rPr>
              <a:t>We know </a:t>
            </a:r>
            <a:r>
              <a:rPr lang="en-US" i="0" kern="1200" baseline="0" dirty="0" smtClean="0">
                <a:solidFill>
                  <a:schemeClr val="tx1"/>
                </a:solidFill>
                <a:effectLst/>
                <a:latin typeface="Amazon Ember Regular" charset="0"/>
                <a:ea typeface="+mn-ea"/>
                <a:cs typeface="+mn-cs"/>
              </a:rPr>
              <a:t>e</a:t>
            </a:r>
            <a:r>
              <a:rPr lang="en-US" sz="1800" dirty="0" smtClean="0"/>
              <a:t>nterprise migrations can be challenging.</a:t>
            </a:r>
            <a:r>
              <a:rPr lang="en-US" sz="1800" baseline="0" dirty="0" smtClean="0"/>
              <a:t> </a:t>
            </a:r>
            <a:r>
              <a:rPr lang="en-US" sz="1800" dirty="0" smtClean="0"/>
              <a:t>It</a:t>
            </a:r>
            <a:r>
              <a:rPr lang="en-US" sz="1800" baseline="0" dirty="0" smtClean="0"/>
              <a:t> is a disruptive process for your business and IT organization specifically. You must deal with some complex challenges; including, d</a:t>
            </a:r>
            <a:r>
              <a:rPr lang="en-US" sz="1800" dirty="0" smtClean="0"/>
              <a:t>econstructing and understanding the </a:t>
            </a:r>
            <a:r>
              <a:rPr lang="en-US" sz="1800" dirty="0" err="1" smtClean="0"/>
              <a:t>on-premise</a:t>
            </a:r>
            <a:r>
              <a:rPr lang="en-US" sz="1800" dirty="0" smtClean="0"/>
              <a:t> technical environment, changing your operational processes, and helping</a:t>
            </a:r>
            <a:r>
              <a:rPr lang="en-US" sz="1800" baseline="0" dirty="0" smtClean="0"/>
              <a:t> your organization through cultural change – among other issues. In response, we developed best </a:t>
            </a:r>
            <a:r>
              <a:rPr lang="en-US" dirty="0" smtClean="0"/>
              <a:t>p</a:t>
            </a:r>
            <a:r>
              <a:rPr lang="en-US" sz="1800" baseline="0" dirty="0" smtClean="0"/>
              <a:t>ractice guidance based on our experience successfully migrating hundreds of enterprises. </a:t>
            </a:r>
            <a:r>
              <a:rPr lang="en-US" dirty="0" smtClean="0"/>
              <a:t>A</a:t>
            </a:r>
            <a:r>
              <a:rPr lang="en-US" sz="1800" baseline="0" dirty="0" smtClean="0"/>
              <a:t>s a leadership team, you must demonstrate clear conviction to move to the cloud – not just </a:t>
            </a:r>
            <a:r>
              <a:rPr lang="en-US" dirty="0" smtClean="0"/>
              <a:t>with</a:t>
            </a:r>
            <a:r>
              <a:rPr lang="en-US" sz="1800" baseline="0" dirty="0" smtClean="0"/>
              <a:t> sponsors but with senior management leaders in all organizations across the business. You must set</a:t>
            </a:r>
            <a:r>
              <a:rPr lang="en-US" dirty="0" smtClean="0"/>
              <a:t>, m</a:t>
            </a:r>
            <a:r>
              <a:rPr lang="en-US" sz="1800" baseline="0" dirty="0" smtClean="0"/>
              <a:t>easure, and assign responsibility for clear business goals for your entire organization. </a:t>
            </a:r>
            <a:endParaRPr lang="en-US" sz="1800" b="0" i="0" kern="1200" dirty="0" smtClean="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b="0" i="0" kern="1200" dirty="0" smtClean="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Amazon Ember Regular" charset="0"/>
                <a:ea typeface="+mn-ea"/>
                <a:cs typeface="+mn-cs"/>
              </a:rPr>
              <a:t>We work with customers in advance of an engagement to discuss and establish</a:t>
            </a:r>
            <a:r>
              <a:rPr lang="en-US" sz="1800" b="0" i="0" kern="1200" baseline="0" dirty="0" smtClean="0">
                <a:solidFill>
                  <a:schemeClr val="tx1"/>
                </a:solidFill>
                <a:effectLst/>
                <a:latin typeface="Amazon Ember Regular" charset="0"/>
                <a:ea typeface="+mn-ea"/>
                <a:cs typeface="+mn-cs"/>
              </a:rPr>
              <a:t> success factors for the Mobilize phase</a:t>
            </a:r>
            <a:r>
              <a:rPr lang="en-US" sz="1800" b="0" i="0" kern="1200" dirty="0" smtClean="0">
                <a:solidFill>
                  <a:schemeClr val="tx1"/>
                </a:solidFill>
                <a:effectLst/>
                <a:latin typeface="Amazon Ember Regular" charset="0"/>
                <a:ea typeface="+mn-ea"/>
                <a:cs typeface="+mn-cs"/>
              </a:rPr>
              <a:t>. Ideally, this is a conversation that begins pre-sales prior to a Statement of Work (SOW) and the details are finalized prior to the engagement kick-off.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b="0" i="0" kern="1200" dirty="0" smtClean="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600" dirty="0" smtClean="0">
                <a:latin typeface="-apple-system"/>
              </a:rPr>
              <a:t>Agile Methodology &amp; Delivery method is based on agile principles and uses one week sprints. The artifacts created during this engagement move through a governance process to Executive Sponsorship for approval and submission to the IT Governance Decision Catalog and Knowledge Base, ensuring customer acceptance of deliverables.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906207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r>
              <a:rPr lang="en-US" sz="1920" b="1" i="0" kern="1200" dirty="0" smtClean="0">
                <a:solidFill>
                  <a:schemeClr val="tx1"/>
                </a:solidFill>
                <a:effectLst/>
                <a:latin typeface="Amazon Ember Regular" charset="0"/>
                <a:ea typeface="+mn-ea"/>
                <a:cs typeface="+mn-cs"/>
              </a:rPr>
              <a:t>Transformation</a:t>
            </a:r>
          </a:p>
          <a:p>
            <a:pPr marL="0" lvl="0" indent="0" fontAlgn="ctr">
              <a:buFont typeface="Arial" panose="020B0604020202020204" pitchFamily="34" charset="0"/>
              <a:buNone/>
            </a:pPr>
            <a:r>
              <a:rPr lang="en-US" sz="1920" b="0" i="0" kern="1200" dirty="0" smtClean="0">
                <a:solidFill>
                  <a:schemeClr val="tx1"/>
                </a:solidFill>
                <a:effectLst/>
                <a:latin typeface="Amazon Ember Regular" charset="0"/>
                <a:ea typeface="+mn-ea"/>
                <a:cs typeface="+mn-cs"/>
              </a:rPr>
              <a:t>The Mobilize Phase helps customers establish and exercise an agile program to accelerate cloud operational readiness and cloud migrations. This engagement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This</a:t>
            </a:r>
            <a:r>
              <a:rPr lang="en-US" sz="1920" b="0" i="0" kern="1200" baseline="0" dirty="0" smtClean="0">
                <a:solidFill>
                  <a:schemeClr val="tx1"/>
                </a:solidFill>
                <a:effectLst/>
                <a:latin typeface="Amazon Ember Regular" charset="0"/>
                <a:ea typeface="+mn-ea"/>
                <a:cs typeface="+mn-cs"/>
              </a:rPr>
              <a:t> engagement </a:t>
            </a:r>
            <a:r>
              <a:rPr lang="en-US" sz="1920" b="0" i="0" kern="1200" dirty="0" smtClean="0">
                <a:solidFill>
                  <a:schemeClr val="tx1"/>
                </a:solidFill>
                <a:effectLst/>
                <a:latin typeface="Amazon Ember Regular" charset="0"/>
                <a:ea typeface="+mn-ea"/>
                <a:cs typeface="+mn-cs"/>
              </a:rPr>
              <a:t>builds the foundation that all other </a:t>
            </a:r>
            <a:r>
              <a:rPr lang="en-US" sz="1920" b="0" i="0" kern="1200" dirty="0" err="1" smtClean="0">
                <a:solidFill>
                  <a:schemeClr val="tx1"/>
                </a:solidFill>
                <a:effectLst/>
                <a:latin typeface="Amazon Ember Regular" charset="0"/>
                <a:ea typeface="+mn-ea"/>
                <a:cs typeface="+mn-cs"/>
              </a:rPr>
              <a:t>workstreams</a:t>
            </a:r>
            <a:r>
              <a:rPr lang="en-US" sz="1920" b="0" i="0" kern="1200" dirty="0" smtClean="0">
                <a:solidFill>
                  <a:schemeClr val="tx1"/>
                </a:solidFill>
                <a:effectLst/>
                <a:latin typeface="Amazon Ember Regular" charset="0"/>
                <a:ea typeface="+mn-ea"/>
                <a:cs typeface="+mn-cs"/>
              </a:rPr>
              <a:t> leverage to structure and prioritize work, collaborate and document knowledge, and report progress.</a:t>
            </a:r>
          </a:p>
          <a:p>
            <a:pPr marL="0" lvl="0" indent="0" fontAlgn="ctr">
              <a:buFont typeface="Arial" panose="020B0604020202020204" pitchFamily="34" charset="0"/>
              <a:buNone/>
            </a:pPr>
            <a:endParaRPr lang="en-US" sz="1920" b="0" i="0" kern="1200" dirty="0" smtClean="0">
              <a:solidFill>
                <a:schemeClr val="tx1"/>
              </a:solidFill>
              <a:effectLst/>
              <a:latin typeface="Amazon Ember Regular" charset="0"/>
              <a:ea typeface="+mn-ea"/>
              <a:cs typeface="+mn-cs"/>
            </a:endParaRPr>
          </a:p>
          <a:p>
            <a:r>
              <a:rPr lang="en-US" sz="1920" b="0" i="0" kern="1200" dirty="0" smtClean="0">
                <a:solidFill>
                  <a:schemeClr val="tx1"/>
                </a:solidFill>
                <a:effectLst/>
                <a:latin typeface="Amazon Ember Regular" charset="0"/>
                <a:ea typeface="+mn-ea"/>
                <a:cs typeface="+mn-cs"/>
              </a:rPr>
              <a:t>The Mobilize Phase has the following objectives:</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Ensure high visibility with Executive Sponsor.</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Leverage agile methodologies, project control, business communication plan, and execute delivery of the migration plan.</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Work with key stakeholders to assemble project teams, assign responsibilities, and develop schedules to ensure timely project completion, while minimizing risk to maximize customer success.</a:t>
            </a:r>
          </a:p>
          <a:p>
            <a:pPr marL="0" lvl="0" indent="0" fontAlgn="ct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4111832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smtClean="0">
                <a:solidFill>
                  <a:schemeClr val="tx1"/>
                </a:solidFill>
                <a:effectLst/>
                <a:latin typeface="Amazon Ember Regular" charset="0"/>
                <a:ea typeface="+mn-ea"/>
                <a:cs typeface="+mn-cs"/>
              </a:rPr>
              <a:t>The Mobilize offering is designed to optimize both remote delivery and ongoing operations for geographically distributed customer teams. The purpose of this Demo is to provide best practices for either in-person or remote delivery. </a:t>
            </a:r>
            <a:r>
              <a:rPr lang="en-US" dirty="0" smtClean="0"/>
              <a:t/>
            </a:r>
            <a:br>
              <a:rPr lang="en-US" dirty="0" smtClean="0"/>
            </a:br>
            <a:r>
              <a:rPr lang="en-US" dirty="0" smtClean="0"/>
              <a:t/>
            </a:r>
            <a:br>
              <a:rPr lang="en-US" dirty="0" smtClean="0"/>
            </a:br>
            <a:r>
              <a:rPr lang="en-US" sz="1920" b="0" i="0" kern="1200" dirty="0" smtClean="0">
                <a:solidFill>
                  <a:schemeClr val="tx1"/>
                </a:solidFill>
                <a:effectLst/>
                <a:latin typeface="Amazon Ember Regular" charset="0"/>
                <a:ea typeface="+mn-ea"/>
                <a:cs typeface="+mn-cs"/>
              </a:rPr>
              <a:t>Whitepapers and templates are very helpful, but some of the most significant challenges our customers face are with communicating and executing their readiness and migration initiatives. To help address these concerns, the Mobilize offering includes a low-cost set of collaboration and planning mechanisms that implement and automate many activities within the AWS Cloud Adoption Framework. These mechanisms optimize end user experience for large distributed teams.</a:t>
            </a:r>
            <a:endParaRPr lang="en-US" sz="1920" b="1" i="0" kern="1200" dirty="0" smtClean="0">
              <a:solidFill>
                <a:schemeClr val="tx1"/>
              </a:solidFill>
              <a:effectLst/>
              <a:latin typeface="Amazon Ember Regular" charset="0"/>
              <a:ea typeface="+mn-ea"/>
              <a:cs typeface="+mn-cs"/>
            </a:endParaRPr>
          </a:p>
          <a:p>
            <a:endParaRPr lang="en-US" sz="1920" b="1" i="0" kern="1200" dirty="0" smtClean="0">
              <a:solidFill>
                <a:schemeClr val="tx1"/>
              </a:solidFill>
              <a:effectLst/>
              <a:latin typeface="Amazon Ember Regular" charset="0"/>
              <a:ea typeface="+mn-ea"/>
              <a:cs typeface="+mn-cs"/>
            </a:endParaRPr>
          </a:p>
          <a:p>
            <a:r>
              <a:rPr lang="en-US" sz="1920" b="0" i="0" kern="1200" dirty="0" smtClean="0">
                <a:solidFill>
                  <a:schemeClr val="tx1"/>
                </a:solidFill>
                <a:effectLst/>
                <a:latin typeface="Amazon Ember Regular" charset="0"/>
                <a:ea typeface="+mn-ea"/>
                <a:cs typeface="+mn-cs"/>
              </a:rPr>
              <a:t/>
            </a:r>
            <a:br>
              <a:rPr lang="en-US" sz="1920" b="0" i="0" kern="1200" dirty="0" smtClean="0">
                <a:solidFill>
                  <a:schemeClr val="tx1"/>
                </a:solidFill>
                <a:effectLst/>
                <a:latin typeface="Amazon Ember Regular" charset="0"/>
                <a:ea typeface="+mn-ea"/>
                <a:cs typeface="+mn-cs"/>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082517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Knowledge Management</a:t>
            </a:r>
          </a:p>
          <a:p>
            <a:r>
              <a:rPr lang="en-US" sz="1920" b="0" i="0" kern="1200" dirty="0" smtClean="0">
                <a:solidFill>
                  <a:schemeClr val="tx1"/>
                </a:solidFill>
                <a:effectLst/>
                <a:latin typeface="Amazon Ember Regular" charset="0"/>
                <a:ea typeface="+mn-ea"/>
                <a:cs typeface="+mn-cs"/>
              </a:rPr>
              <a:t>The Knowledge Base is implemented as an online tool hosted in the customer’s environment and serves as the single repository for information regarding the customer’s cloud journey. The Knowledge Base pairs individual knowledge with that of other individuals in the organization. Organizational knowledge is the type of asset to which no value can be named. When individuals pool their knowledge within an organization, that knowledge can enable the organization to significantly increase their ability to execute against their mission.</a:t>
            </a:r>
          </a:p>
          <a:p>
            <a:endParaRPr lang="en-US" sz="1920" b="0" i="0" kern="1200" dirty="0" smtClean="0">
              <a:solidFill>
                <a:schemeClr val="tx1"/>
              </a:solidFill>
              <a:effectLst/>
              <a:latin typeface="Amazon Ember Regular" charset="0"/>
              <a:ea typeface="+mn-ea"/>
              <a:cs typeface="+mn-cs"/>
            </a:endParaRPr>
          </a:p>
          <a:p>
            <a:r>
              <a:rPr lang="en-US" sz="1920" b="0" i="0" kern="1200" dirty="0" smtClean="0">
                <a:solidFill>
                  <a:schemeClr val="tx1"/>
                </a:solidFill>
                <a:effectLst/>
                <a:latin typeface="Amazon Ember Regular" charset="0"/>
                <a:ea typeface="+mn-ea"/>
                <a:cs typeface="+mn-cs"/>
              </a:rPr>
              <a:t>Governance is built in</a:t>
            </a:r>
            <a:r>
              <a:rPr lang="en-US" sz="1920" b="0" i="0" kern="1200" baseline="0" dirty="0" smtClean="0">
                <a:solidFill>
                  <a:schemeClr val="tx1"/>
                </a:solidFill>
                <a:effectLst/>
                <a:latin typeface="Amazon Ember Regular" charset="0"/>
                <a:ea typeface="+mn-ea"/>
                <a:cs typeface="+mn-cs"/>
              </a:rPr>
              <a:t> to all documents within the Knowledge Base (see the Document Lifecycle Status at the top of each page). This is used in conjunction with the weekly Sprint activities. For example, once a document is “In Review” it’s shared at the weekly Sprint Demo. Then if the buyer accepts the artifact it’s moved into “Baseline”. Critical artifacts are sometimes provided to customer leadership through the IT Governance Decision Catalog for approval beyond baseline. Baselined documents are locked for editing in Confluence. </a:t>
            </a:r>
            <a:r>
              <a:rPr lang="en-US" sz="1920" b="0" i="0" kern="1200" dirty="0" smtClean="0">
                <a:solidFill>
                  <a:schemeClr val="tx1"/>
                </a:solidFill>
                <a:effectLst/>
                <a:latin typeface="Amazon Ember Regular" charset="0"/>
                <a:ea typeface="+mn-ea"/>
                <a:cs typeface="+mn-cs"/>
              </a:rPr>
              <a:t/>
            </a:r>
            <a:br>
              <a:rPr lang="en-US" sz="1920" b="0" i="0" kern="1200" dirty="0" smtClean="0">
                <a:solidFill>
                  <a:schemeClr val="tx1"/>
                </a:solidFill>
                <a:effectLst/>
                <a:latin typeface="Amazon Ember Regular" charset="0"/>
                <a:ea typeface="+mn-ea"/>
                <a:cs typeface="+mn-cs"/>
              </a:rPr>
            </a:br>
            <a:endParaRPr lang="en-US" sz="1920" b="0" i="0" kern="1200" dirty="0" smtClean="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347090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smtClean="0">
                <a:solidFill>
                  <a:schemeClr val="tx1"/>
                </a:solidFill>
                <a:effectLst/>
                <a:latin typeface="Amazon Ember Regular" charset="0"/>
                <a:ea typeface="+mn-ea"/>
                <a:cs typeface="+mn-cs"/>
              </a:rPr>
              <a:t>The Knowledge Base is a dynamic resource that all members of IT (and potentially the broader organization) will use to run operations and execute strategic initiatives. The Knowledge Base serves as the single place to collaborate and bring a work product through a governance process to validate customer acceptance. The completed Knowledge Base is intended to be a self-service online library including any and all relevant operational Artifacts and </a:t>
            </a:r>
            <a:r>
              <a:rPr lang="en-US" sz="1920" b="0" i="0" kern="1200" dirty="0" err="1" smtClean="0">
                <a:solidFill>
                  <a:schemeClr val="tx1"/>
                </a:solidFill>
                <a:effectLst/>
                <a:latin typeface="Amazon Ember Regular" charset="0"/>
                <a:ea typeface="+mn-ea"/>
                <a:cs typeface="+mn-cs"/>
              </a:rPr>
              <a:t>Runbooks</a:t>
            </a:r>
            <a:r>
              <a:rPr lang="en-US" sz="1920" b="0" i="0" kern="1200" dirty="0" smtClean="0">
                <a:solidFill>
                  <a:schemeClr val="tx1"/>
                </a:solidFill>
                <a:effectLst/>
                <a:latin typeface="Amazon Ember Regular" charset="0"/>
                <a:ea typeface="+mn-ea"/>
                <a:cs typeface="+mn-cs"/>
              </a:rPr>
              <a:t>. At the completion of the Mobilize engagement, the Knowledge Base will encapsulate all technical and business artifacts developed and can be used as reference and training guidance for existing and new team members. Currently, the delivery kits that are used to seed the Knowledge Base are in Confluence format, and additional formats are targeted for future releases.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800479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Workflow &amp; Activity Management</a:t>
            </a:r>
          </a:p>
          <a:p>
            <a:r>
              <a:rPr lang="en-US" sz="1920" b="0" i="0" kern="1200" dirty="0" smtClean="0">
                <a:solidFill>
                  <a:schemeClr val="tx1"/>
                </a:solidFill>
                <a:effectLst/>
                <a:latin typeface="Amazon Ember Regular" charset="0"/>
                <a:ea typeface="+mn-ea"/>
                <a:cs typeface="+mn-cs"/>
              </a:rPr>
              <a:t>Delivery is based on agile principles and uses one week sprints to work through the backlog. No project plans are used. Instead, each </a:t>
            </a:r>
            <a:r>
              <a:rPr lang="en-US" sz="1920" b="0" i="0" kern="1200" dirty="0" err="1" smtClean="0">
                <a:solidFill>
                  <a:schemeClr val="tx1"/>
                </a:solidFill>
                <a:effectLst/>
                <a:latin typeface="Amazon Ember Regular" charset="0"/>
                <a:ea typeface="+mn-ea"/>
                <a:cs typeface="+mn-cs"/>
              </a:rPr>
              <a:t>workstream</a:t>
            </a:r>
            <a:r>
              <a:rPr lang="en-US" sz="1920" b="0" i="0" kern="1200" dirty="0" smtClean="0">
                <a:solidFill>
                  <a:schemeClr val="tx1"/>
                </a:solidFill>
                <a:effectLst/>
                <a:latin typeface="Amazon Ember Regular" charset="0"/>
                <a:ea typeface="+mn-ea"/>
                <a:cs typeface="+mn-cs"/>
              </a:rPr>
              <a:t> has a template backlog from which Consultants should tailor the activities specific for the customer. These backlogs are managed in an online tool to provide tracking against the Sprint Goals and offer full visibility to project teams and Executive Sponsorship even when geographically dispersed. Currently, the delivery kits that are used to seed the Backlog are in Jira format, and additional formats are targeted for future releases.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15928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IT Governance Decision Catalog</a:t>
            </a:r>
          </a:p>
          <a:p>
            <a:r>
              <a:rPr lang="en-US" sz="1920" b="0" i="0" kern="1200" dirty="0" smtClean="0">
                <a:solidFill>
                  <a:schemeClr val="tx1"/>
                </a:solidFill>
                <a:effectLst/>
                <a:latin typeface="Amazon Ember Regular" charset="0"/>
                <a:ea typeface="+mn-ea"/>
                <a:cs typeface="+mn-cs"/>
              </a:rPr>
              <a:t>An IT Governance Decision Catalog is an online tool hosted in the customer’s environment to serve as a centralized place to track the customer’s decisions throughout their cloud journey. This mechanism helps facilitate the decision workflow and serves as a historical record. All stakeholders involved in the project have access to this catalog to be able to view final decisions and propose recommendations and/or request decisions. The recommended workflow helps customers manage two-way door decisions and overcome blockers by requiring data and documentation to support decisions.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708961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Video Library</a:t>
            </a:r>
          </a:p>
          <a:p>
            <a:r>
              <a:rPr lang="en-US" sz="1920" b="0" i="0" kern="1200" dirty="0" smtClean="0">
                <a:solidFill>
                  <a:schemeClr val="tx1"/>
                </a:solidFill>
                <a:effectLst/>
                <a:latin typeface="Amazon Ember Regular" charset="0"/>
                <a:ea typeface="+mn-ea"/>
                <a:cs typeface="+mn-cs"/>
              </a:rPr>
              <a:t>All sprint ceremonies and work stream sessions are recorded. Recordings capture screen sharing and audio, ensuring visibility and knowledge transfer for either existing or new team members. This mechanism removes engagement blockers because meetings can still be held, even without all stakeholders. Absent stakeholders can later watch the meeting and provide inputs asynchronously. Organizations are able to capture the evolution and details of an engagement such that future, new team members are able to view recordings to support training and awareness. The recording library supports a geographically dispersed workforce, as well as a remote workforce, that may need to watch meeting recordings after the fact due to competing priorities or </a:t>
            </a:r>
            <a:r>
              <a:rPr lang="en-US" sz="1920" b="0" i="0" kern="1200" dirty="0" err="1" smtClean="0">
                <a:solidFill>
                  <a:schemeClr val="tx1"/>
                </a:solidFill>
                <a:effectLst/>
                <a:latin typeface="Amazon Ember Regular" charset="0"/>
                <a:ea typeface="+mn-ea"/>
                <a:cs typeface="+mn-cs"/>
              </a:rPr>
              <a:t>timezone</a:t>
            </a:r>
            <a:r>
              <a:rPr lang="en-US" sz="1920" b="0" i="0" kern="1200" dirty="0" smtClean="0">
                <a:solidFill>
                  <a:schemeClr val="tx1"/>
                </a:solidFill>
                <a:effectLst/>
                <a:latin typeface="Amazon Ember Regular" charset="0"/>
                <a:ea typeface="+mn-ea"/>
                <a:cs typeface="+mn-cs"/>
              </a:rPr>
              <a:t> challenges. Given the current global situation with COVID-19 many workers are balancing work and caring for others, and the recording library supports improving the lives of these professionals.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655960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Pre-Planning with Customer Executive Sponsor</a:t>
            </a:r>
          </a:p>
          <a:p>
            <a:r>
              <a:rPr lang="en-US" dirty="0" smtClean="0"/>
              <a:t/>
            </a:r>
            <a:br>
              <a:rPr lang="en-US" dirty="0" smtClean="0"/>
            </a:br>
            <a:r>
              <a:rPr lang="en-US" sz="1920" b="0" i="0" kern="1200" dirty="0" smtClean="0">
                <a:solidFill>
                  <a:schemeClr val="tx1"/>
                </a:solidFill>
                <a:effectLst/>
                <a:latin typeface="Amazon Ember Regular" charset="0"/>
                <a:ea typeface="+mn-ea"/>
                <a:cs typeface="+mn-cs"/>
              </a:rPr>
              <a:t>We work with the customer Executive Sponsor (typically at the CIO and Deputy CIO level) to identify the core team of customer staff that will be single-threaded leaders for each </a:t>
            </a:r>
            <a:r>
              <a:rPr lang="en-US" sz="1920" b="0" i="0" kern="1200" dirty="0" err="1" smtClean="0">
                <a:solidFill>
                  <a:schemeClr val="tx1"/>
                </a:solidFill>
                <a:effectLst/>
                <a:latin typeface="Amazon Ember Regular" charset="0"/>
                <a:ea typeface="+mn-ea"/>
                <a:cs typeface="+mn-cs"/>
              </a:rPr>
              <a:t>workstream</a:t>
            </a:r>
            <a:r>
              <a:rPr lang="en-US" sz="1920" b="0" i="0" kern="1200" dirty="0" smtClean="0">
                <a:solidFill>
                  <a:schemeClr val="tx1"/>
                </a:solidFill>
                <a:effectLst/>
                <a:latin typeface="Amazon Ember Regular" charset="0"/>
                <a:ea typeface="+mn-ea"/>
                <a:cs typeface="+mn-cs"/>
              </a:rPr>
              <a:t> and will be available full-time at least 3-5 days per week throughout the entire engagement. For onsite delivery, AWS Consultants are typically onsite Tues-Thurs, but in a remote delivery this timeline and the specific days are more flexible since no travel time is needed.</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419816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Sprint Cadence</a:t>
            </a:r>
          </a:p>
          <a:p>
            <a:r>
              <a:rPr lang="en-US" sz="1920" b="0" i="0" kern="1200" dirty="0" smtClean="0">
                <a:solidFill>
                  <a:schemeClr val="tx1"/>
                </a:solidFill>
                <a:effectLst/>
                <a:latin typeface="Amazon Ember Regular" charset="0"/>
                <a:ea typeface="+mn-ea"/>
                <a:cs typeface="+mn-cs"/>
              </a:rPr>
              <a:t>One week sprints are recommended, where the sprint cycle starts/ends mid-week with supporting sprint ceremonies (demo, retrospective, sprint planning). A daily stand-up is also held each day to ensure progress, communication, and to clear any blockers. Each week, a Customer Executive Sponsor meeting is held to disposition decisions in the IT Governance Decision Catalog, review the Risk Register and help clear any blockers. Online tools are used for all sprint ceremonies which are executed via remote collaboration tools that allow for participant video, screen sharing, and session recording. With a remote workforce, Governance through this cadence and online systems becomes even more critical. Through these mechanisms the Mobilize Product enables Governance that is inherently built-in to everyday work activities.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427961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4725" y="741363"/>
            <a:ext cx="4357688" cy="2451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568835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3824063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Persistent Chat</a:t>
            </a:r>
          </a:p>
          <a:p>
            <a:r>
              <a:rPr lang="en-US" sz="1920" b="0" i="0" kern="1200" dirty="0" smtClean="0">
                <a:solidFill>
                  <a:schemeClr val="tx1"/>
                </a:solidFill>
                <a:effectLst/>
                <a:latin typeface="Amazon Ember Regular" charset="0"/>
                <a:ea typeface="+mn-ea"/>
                <a:cs typeface="+mn-cs"/>
              </a:rPr>
              <a:t>Persistent chat rooms for each </a:t>
            </a:r>
            <a:r>
              <a:rPr lang="en-US" sz="1920" b="0" i="0" kern="1200" dirty="0" err="1" smtClean="0">
                <a:solidFill>
                  <a:schemeClr val="tx1"/>
                </a:solidFill>
                <a:effectLst/>
                <a:latin typeface="Amazon Ember Regular" charset="0"/>
                <a:ea typeface="+mn-ea"/>
                <a:cs typeface="+mn-cs"/>
              </a:rPr>
              <a:t>workstream</a:t>
            </a:r>
            <a:r>
              <a:rPr lang="en-US" sz="1920" b="0" i="0" kern="1200" dirty="0" smtClean="0">
                <a:solidFill>
                  <a:schemeClr val="tx1"/>
                </a:solidFill>
                <a:effectLst/>
                <a:latin typeface="Amazon Ember Regular" charset="0"/>
                <a:ea typeface="+mn-ea"/>
                <a:cs typeface="+mn-cs"/>
              </a:rPr>
              <a:t> where team members can collaborate real-time and this serves as a historical record for others to get caught up. This works well for consultants that are running </a:t>
            </a:r>
            <a:r>
              <a:rPr lang="en-US" sz="1920" b="0" i="0" kern="1200" dirty="0" err="1" smtClean="0">
                <a:solidFill>
                  <a:schemeClr val="tx1"/>
                </a:solidFill>
                <a:effectLst/>
                <a:latin typeface="Amazon Ember Regular" charset="0"/>
                <a:ea typeface="+mn-ea"/>
                <a:cs typeface="+mn-cs"/>
              </a:rPr>
              <a:t>workstreams</a:t>
            </a:r>
            <a:r>
              <a:rPr lang="en-US" sz="1920" b="0" i="0" kern="1200" dirty="0" smtClean="0">
                <a:solidFill>
                  <a:schemeClr val="tx1"/>
                </a:solidFill>
                <a:effectLst/>
                <a:latin typeface="Amazon Ember Regular" charset="0"/>
                <a:ea typeface="+mn-ea"/>
                <a:cs typeface="+mn-cs"/>
              </a:rPr>
              <a:t> because they have more open lines of communication with the customer team. These rooms help keep stakeholders focused on completing their activities and allows for updates throughout the day to unblock others. </a:t>
            </a:r>
          </a:p>
          <a:p>
            <a:endParaRPr lang="en-US" sz="1920" b="0" i="0" kern="1200" dirty="0" smtClean="0">
              <a:solidFill>
                <a:schemeClr val="tx1"/>
              </a:solidFill>
              <a:effectLst/>
              <a:latin typeface="Amazon Ember Regular" charset="0"/>
              <a:ea typeface="+mn-ea"/>
              <a:cs typeface="+mn-cs"/>
            </a:endParaRPr>
          </a:p>
          <a:p>
            <a:r>
              <a:rPr lang="en-US" b="1" dirty="0" smtClean="0">
                <a:effectLst/>
              </a:rPr>
              <a:t>No Email Rule</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All communications are conducted via persistent chat rooms/channels</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All documents are managed within the knowledge base</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All actions/activities are managed within the backlog tooling</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All decisions are managed within the IT Governance Decision Catalog</a:t>
            </a:r>
          </a:p>
          <a:p>
            <a:endParaRPr lang="en-US" sz="1920" b="0" i="0" kern="1200" dirty="0" smtClean="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3139831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4725" y="741363"/>
            <a:ext cx="4357688" cy="2451100"/>
          </a:xfrm>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7E88CD-0451-4415-9046-44576099B54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78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[MIGRATION PROJECTS CAN BE CHALLENGING]:</a:t>
            </a:r>
            <a:r>
              <a:rPr lang="en-US" sz="1200" b="1" i="0" kern="1200" baseline="0" dirty="0">
                <a:solidFill>
                  <a:schemeClr val="tx1"/>
                </a:solidFill>
                <a:effectLst/>
                <a:latin typeface="Amazon Ember Regular" charset="0"/>
                <a:ea typeface="+mn-ea"/>
                <a:cs typeface="+mn-cs"/>
              </a:rPr>
              <a:t> </a:t>
            </a:r>
            <a:r>
              <a:rPr lang="en-US" sz="1200" b="0" i="1" kern="1200" baseline="0" dirty="0">
                <a:solidFill>
                  <a:schemeClr val="tx1"/>
                </a:solidFill>
                <a:effectLst/>
                <a:latin typeface="Amazon Ember Regular" charset="0"/>
                <a:ea typeface="+mn-ea"/>
                <a:cs typeface="+mn-cs"/>
              </a:rPr>
              <a:t> </a:t>
            </a:r>
            <a:endParaRPr lang="en-US" sz="12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Amazon Ember Regular" charset="0"/>
                <a:ea typeface="+mn-ea"/>
                <a:cs typeface="+mn-cs"/>
              </a:rPr>
              <a:t>PRIMARY MESSAGE: </a:t>
            </a:r>
            <a:r>
              <a:rPr lang="en-US" sz="1200" i="0" kern="1200" baseline="0" dirty="0">
                <a:solidFill>
                  <a:schemeClr val="tx1"/>
                </a:solidFill>
                <a:effectLst/>
                <a:latin typeface="Amazon Ember Regular" charset="0"/>
                <a:ea typeface="+mn-ea"/>
                <a:cs typeface="+mn-cs"/>
              </a:rPr>
              <a:t>We know </a:t>
            </a:r>
            <a:r>
              <a:rPr lang="en-US" i="0" kern="1200" baseline="0" dirty="0">
                <a:solidFill>
                  <a:schemeClr val="tx1"/>
                </a:solidFill>
                <a:effectLst/>
                <a:latin typeface="Amazon Ember Regular" charset="0"/>
                <a:ea typeface="+mn-ea"/>
                <a:cs typeface="+mn-cs"/>
              </a:rPr>
              <a:t>e</a:t>
            </a:r>
            <a:r>
              <a:rPr lang="en-US" sz="1200" dirty="0"/>
              <a:t>nterprise migrations can be challenging.</a:t>
            </a:r>
            <a:r>
              <a:rPr lang="en-US" sz="1200" baseline="0" dirty="0"/>
              <a:t> </a:t>
            </a:r>
            <a:r>
              <a:rPr lang="en-US" sz="1200" dirty="0"/>
              <a:t>It</a:t>
            </a:r>
            <a:r>
              <a:rPr lang="en-US" sz="1200" baseline="0" dirty="0"/>
              <a:t> is a disruptive process for your business and IT organization specifically. You must deal with some complex challenges; including, d</a:t>
            </a:r>
            <a:r>
              <a:rPr lang="en-US" sz="1200" dirty="0"/>
              <a:t>econstructing and understanding the on-premise technical environment, changing your operational processes, and helping</a:t>
            </a:r>
            <a:r>
              <a:rPr lang="en-US" sz="1200" baseline="0" dirty="0"/>
              <a:t> your organization through cultural change – among other issues. In response, we developed best </a:t>
            </a:r>
            <a:r>
              <a:rPr lang="en-US" dirty="0"/>
              <a:t>p</a:t>
            </a:r>
            <a:r>
              <a:rPr lang="en-US" sz="1200" baseline="0" dirty="0"/>
              <a:t>ractice guidance based on our experience successfully migrating hundreds of enterprises. </a:t>
            </a:r>
            <a:r>
              <a:rPr lang="en-US" dirty="0"/>
              <a:t>A</a:t>
            </a:r>
            <a:r>
              <a:rPr lang="en-US" sz="1200" baseline="0" dirty="0"/>
              <a:t>s a leadership team, you must demonstrate clear conviction to move to the cloud – not just </a:t>
            </a:r>
            <a:r>
              <a:rPr lang="en-US" dirty="0"/>
              <a:t>with</a:t>
            </a:r>
            <a:r>
              <a:rPr lang="en-US" sz="1200" baseline="0" dirty="0"/>
              <a:t> sponsors but with senior management leaders in all organizations across the business. You must set</a:t>
            </a:r>
            <a:r>
              <a:rPr lang="en-US" dirty="0"/>
              <a:t>, m</a:t>
            </a:r>
            <a:r>
              <a:rPr lang="en-US" sz="1200" baseline="0" dirty="0"/>
              <a:t>easure, and assign responsibility for clear business goals for your entire organization. Finally, you must develop cloud skills in your organization, likely starting with developing a cloud COE and addressing gaps in skills with strategic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Managing these challenges</a:t>
            </a:r>
            <a:r>
              <a:rPr lang="en-US" sz="2400" b="1"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400" b="1"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rPr>
              <a:t>with a proven framework is key to accelerating cloud benefits.</a:t>
            </a:r>
            <a:r>
              <a:rPr lang="en-US" sz="2400" b="1" baseline="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2200"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51CD708E-DFEE-E142-905D-1F9E2F96A876}" type="slidenum">
              <a:rPr lang="en-US" smtClean="0"/>
              <a:pPr>
                <a:defRPr/>
              </a:pPr>
              <a:t>27</a:t>
            </a:fld>
            <a:endParaRPr lang="en-US" dirty="0"/>
          </a:p>
        </p:txBody>
      </p:sp>
    </p:spTree>
    <p:extLst>
      <p:ext uri="{BB962C8B-B14F-4D97-AF65-F5344CB8AC3E}">
        <p14:creationId xmlns:p14="http://schemas.microsoft.com/office/powerpoint/2010/main" val="2810005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dirty="0" smtClean="0">
                <a:solidFill>
                  <a:schemeClr val="tx1"/>
                </a:solidFill>
                <a:effectLst/>
                <a:latin typeface="Amazon Ember Regular" charset="0"/>
                <a:ea typeface="+mn-ea"/>
                <a:cs typeface="+mn-cs"/>
              </a:rPr>
              <a:t>[MAXIMIZE YOUR MOBILIZE INVESTMENT]:</a:t>
            </a:r>
            <a:r>
              <a:rPr lang="en-US" sz="2000" b="1" i="0" kern="1200" baseline="0" dirty="0" smtClean="0">
                <a:solidFill>
                  <a:schemeClr val="tx1"/>
                </a:solidFill>
                <a:effectLst/>
                <a:latin typeface="Amazon Ember Regular" charset="0"/>
                <a:ea typeface="+mn-ea"/>
                <a:cs typeface="+mn-cs"/>
              </a:rPr>
              <a:t> </a:t>
            </a:r>
            <a:r>
              <a:rPr lang="en-US" sz="2000" b="0" i="1" kern="1200" baseline="0" dirty="0" smtClean="0">
                <a:solidFill>
                  <a:schemeClr val="tx1"/>
                </a:solidFill>
                <a:effectLst/>
                <a:latin typeface="Amazon Ember Regular" charset="0"/>
                <a:ea typeface="+mn-ea"/>
                <a:cs typeface="+mn-cs"/>
              </a:rPr>
              <a:t> </a:t>
            </a:r>
            <a:endParaRPr lang="en-US" sz="2000" b="1" i="0" kern="1200" dirty="0" smtClean="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i="0" kern="1200" baseline="0" dirty="0" smtClean="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0" kern="1200" baseline="0" dirty="0" smtClean="0">
                <a:solidFill>
                  <a:schemeClr val="tx1"/>
                </a:solidFill>
                <a:effectLst/>
                <a:latin typeface="Amazon Ember Regular" charset="0"/>
                <a:ea typeface="+mn-ea"/>
                <a:cs typeface="+mn-cs"/>
              </a:rPr>
              <a:t>PRIMARY MESSAGE: </a:t>
            </a:r>
            <a:r>
              <a:rPr lang="en-US" sz="2000" b="0" i="0" kern="1200" baseline="0" dirty="0" smtClean="0">
                <a:solidFill>
                  <a:schemeClr val="tx1"/>
                </a:solidFill>
                <a:effectLst/>
                <a:latin typeface="Amazon Ember Regular" charset="0"/>
                <a:ea typeface="+mn-ea"/>
                <a:cs typeface="+mn-cs"/>
              </a:rPr>
              <a:t>The AWS methodology helps prevent false starts and avoid stalled projects.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kern="1200" baseline="0" dirty="0" smtClean="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kern="1200" dirty="0" smtClean="0">
                <a:solidFill>
                  <a:schemeClr val="tx1"/>
                </a:solidFill>
                <a:effectLst/>
                <a:latin typeface="Amazon Ember Regular" charset="0"/>
                <a:ea typeface="+mn-ea"/>
                <a:cs typeface="+mn-cs"/>
              </a:rPr>
              <a:t>The Mobilize offering uses outputs of the Migration Readiness Assessment (MRA) to help customers build foundational capabilities across the CAF and build experience in migration. Mobilize is an out-of-the-box solution containing customer modifiable templates, operations run books, workshops, and agile project delivery tools to help a customer accelerate their ability to deploy and operationalize their AWS environment. Modular delivery kits provide execution consistency and enable a broader set of consultants to successfully deliver Mobilize engagements.  At project close, the customer retains a Knowledge Base containing completed activities, decisions, and </a:t>
            </a:r>
            <a:r>
              <a:rPr lang="en-US" sz="2000" b="0" i="0" kern="1200" dirty="0" err="1" smtClean="0">
                <a:solidFill>
                  <a:schemeClr val="tx1"/>
                </a:solidFill>
                <a:effectLst/>
                <a:latin typeface="Amazon Ember Regular" charset="0"/>
                <a:ea typeface="+mn-ea"/>
                <a:cs typeface="+mn-cs"/>
              </a:rPr>
              <a:t>runbooks</a:t>
            </a:r>
            <a:r>
              <a:rPr lang="en-US" sz="2000" b="0" i="0" kern="1200" dirty="0" smtClean="0">
                <a:solidFill>
                  <a:schemeClr val="tx1"/>
                </a:solidFill>
                <a:effectLst/>
                <a:latin typeface="Amazon Ember Regular" charset="0"/>
                <a:ea typeface="+mn-ea"/>
                <a:cs typeface="+mn-cs"/>
              </a:rPr>
              <a:t> that support ongoing operations. </a:t>
            </a:r>
            <a:endParaRPr lang="en-US" sz="20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i="0" kern="1200" baseline="0" dirty="0" smtClean="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i="0" kern="1200" baseline="0" dirty="0" smtClean="0">
                <a:solidFill>
                  <a:schemeClr val="tx1"/>
                </a:solidFill>
                <a:effectLst/>
                <a:latin typeface="Amazon Ember Regular" charset="0"/>
                <a:ea typeface="+mn-ea"/>
                <a:cs typeface="+mn-cs"/>
              </a:rPr>
              <a:t>In order to maximize the investment made during the Mobilize phase, it’s critical that the customer move directly into migration/modernization/manage. The Mobilize phase focuses on building understanding and skills, and it’s best for customer teams to put this new knowledge to use immediately to ensure skill retention and maintain the momentum of Mobilize. </a:t>
            </a:r>
            <a:endParaRPr lang="en-US" sz="2000" b="1" dirty="0">
              <a:solidFill>
                <a:srgbClr val="FF0000"/>
              </a:solidFill>
            </a:endParaRPr>
          </a:p>
          <a:p>
            <a:endParaRPr lang="en-US" sz="2000" dirty="0"/>
          </a:p>
          <a:p>
            <a:endParaRPr lang="en-US" sz="2000"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888447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123751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b="1" dirty="0" smtClean="0"/>
              <a:t>Context: </a:t>
            </a:r>
            <a:r>
              <a:rPr lang="en-US" dirty="0" smtClean="0"/>
              <a:t>Time to value is</a:t>
            </a:r>
            <a:r>
              <a:rPr lang="en-US" baseline="0" dirty="0" smtClean="0"/>
              <a:t> critical. The industry standard is a time-and-material based project. This introduces risk in staying on time and under budget, both of which can affect a customer’s time-to-value. The Rapid Migration Offer drives three major changes: 1/ Improved predictability to pay a fixed price per server migrated instead of paying for a time-and-materials engagement, 2/ Improved efficiency by using the CE Migration Factory approach to minimize required decision making 3/ Drive faster acceleration to transformation by migrating low-hanging fruit to get immediate benefits while allowing customers to focus on modernization workloads. </a:t>
            </a:r>
            <a:endParaRPr lang="en-US" b="1" dirty="0" smtClean="0"/>
          </a:p>
          <a:p>
            <a:pPr marL="0" marR="0" lvl="0" indent="0" algn="l" defTabSz="731520" rtl="0" eaLnBrk="1" fontAlgn="auto" latinLnBrk="0" hangingPunct="1">
              <a:lnSpc>
                <a:spcPct val="100000"/>
              </a:lnSpc>
              <a:spcBef>
                <a:spcPts val="0"/>
              </a:spcBef>
              <a:spcAft>
                <a:spcPts val="0"/>
              </a:spcAft>
              <a:buClrTx/>
              <a:buSzTx/>
              <a:buFontTx/>
              <a:buNone/>
              <a:tabLst/>
              <a:defRPr/>
            </a:pPr>
            <a:endParaRPr lang="en-US" b="1" dirty="0" smtClean="0"/>
          </a:p>
          <a:p>
            <a:pPr marL="0" marR="0" lvl="0" indent="0" algn="l" defTabSz="731520" rtl="0" eaLnBrk="1" fontAlgn="auto" latinLnBrk="0" hangingPunct="1">
              <a:lnSpc>
                <a:spcPct val="100000"/>
              </a:lnSpc>
              <a:spcBef>
                <a:spcPts val="0"/>
              </a:spcBef>
              <a:spcAft>
                <a:spcPts val="0"/>
              </a:spcAft>
              <a:buClrTx/>
              <a:buSzTx/>
              <a:buFontTx/>
              <a:buNone/>
              <a:tabLst/>
              <a:defRPr/>
            </a:pPr>
            <a:r>
              <a:rPr lang="en-US" b="1" dirty="0" smtClean="0"/>
              <a:t>Primary</a:t>
            </a:r>
            <a:r>
              <a:rPr lang="en-US" b="1" baseline="0" dirty="0" smtClean="0"/>
              <a:t> Message:</a:t>
            </a:r>
            <a:r>
              <a:rPr lang="en-US" baseline="0" dirty="0" smtClean="0"/>
              <a:t> At AWS, we have done many migrations and transformation. While each one is different, we have seen that, on average, customer environments fall into an R Pattern that consists of ~30-40% “</a:t>
            </a:r>
            <a:r>
              <a:rPr lang="en-US" baseline="0" dirty="0" err="1" smtClean="0"/>
              <a:t>rehost</a:t>
            </a:r>
            <a:r>
              <a:rPr lang="en-US" baseline="0" dirty="0" smtClean="0"/>
              <a:t>”, ~5-10% “</a:t>
            </a:r>
            <a:r>
              <a:rPr lang="en-US" baseline="0" dirty="0" err="1" smtClean="0"/>
              <a:t>rehost</a:t>
            </a:r>
            <a:r>
              <a:rPr lang="en-US" baseline="0" dirty="0" smtClean="0"/>
              <a:t>+” and ~5-10% “relocate” workloads. We see that the modernization and transformation R patterns of </a:t>
            </a:r>
            <a:r>
              <a:rPr lang="en-US" baseline="0" dirty="0" err="1" smtClean="0"/>
              <a:t>replatform</a:t>
            </a:r>
            <a:r>
              <a:rPr lang="en-US" baseline="0" dirty="0" smtClean="0"/>
              <a:t>, refactor and repurchase generally account for 30-40% of a customer’s estate. Our goal with the Rapid Migration Offer is to provide a quick and effective way for customers to migrate “lift and shift” workloads at a fixed cost, thereby minimizing price and time risk for this portion of a customer’s portfolio. We want customer’s to focus their time and effort on the modernization workloads, where key customer differentiated decision making drives value. </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1973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mn-lt"/>
                <a:ea typeface="+mn-ea"/>
                <a:cs typeface="+mn-cs"/>
              </a:rPr>
              <a:t>PRIMARY MESSAGE: </a:t>
            </a:r>
            <a:r>
              <a:rPr lang="en-US" sz="1200" b="0" i="0" kern="1200" dirty="0">
                <a:solidFill>
                  <a:schemeClr val="tx1"/>
                </a:solidFill>
                <a:effectLst/>
                <a:latin typeface="+mn-lt"/>
                <a:ea typeface="+mn-ea"/>
                <a:cs typeface="+mn-cs"/>
              </a:rPr>
              <a:t>Post-migration operations planning is important</a:t>
            </a:r>
            <a:r>
              <a:rPr lang="en-US" sz="1200" b="0" i="0" kern="1200" baseline="0" dirty="0">
                <a:solidFill>
                  <a:schemeClr val="tx1"/>
                </a:solidFill>
                <a:effectLst/>
                <a:latin typeface="+mn-lt"/>
                <a:ea typeface="+mn-ea"/>
                <a:cs typeface="+mn-cs"/>
              </a:rPr>
              <a:t> </a:t>
            </a:r>
            <a:r>
              <a:rPr lang="en-US" sz="1200" baseline="0" dirty="0">
                <a:latin typeface="+mn-lt"/>
              </a:rPr>
              <a:t>because</a:t>
            </a:r>
            <a:r>
              <a:rPr lang="en-US" sz="1200" b="0" i="0" kern="1200" dirty="0">
                <a:solidFill>
                  <a:schemeClr val="tx1"/>
                </a:solidFill>
                <a:effectLst/>
                <a:latin typeface="+mn-lt"/>
                <a:ea typeface="+mn-ea"/>
                <a:cs typeface="+mn-cs"/>
              </a:rPr>
              <a:t> once you migrate the very first application, you have to operate</a:t>
            </a:r>
            <a:r>
              <a:rPr lang="en-US" sz="1200" b="0" i="0" kern="1200" baseline="0" dirty="0">
                <a:solidFill>
                  <a:schemeClr val="tx1"/>
                </a:solidFill>
                <a:effectLst/>
                <a:latin typeface="+mn-lt"/>
                <a:ea typeface="+mn-ea"/>
                <a:cs typeface="+mn-cs"/>
              </a:rPr>
              <a:t> it in the cloud. During the Mobilize phase, you learn new requirements of cloud operations and adapt your existing operational model to support the cloud. You also have the opportunity to change how you approach operations with your migration to the cloud, as there are</a:t>
            </a:r>
            <a:r>
              <a:rPr lang="en-US" sz="1200" kern="1200" baseline="0" dirty="0">
                <a:solidFill>
                  <a:schemeClr val="tx1"/>
                </a:solidFill>
                <a:effectLst/>
                <a:latin typeface="+mn-lt"/>
                <a:ea typeface="+mn-ea"/>
                <a:cs typeface="+mn-cs"/>
              </a:rPr>
              <a:t> multiple options. As always, AWS and partners provide tools for cloud savvy organizations to self-operate using AWS Service Catalog and AWS Systems Manager. </a:t>
            </a:r>
            <a:r>
              <a:rPr lang="en-US" sz="1200" b="0" i="0" kern="1200" baseline="0" dirty="0">
                <a:solidFill>
                  <a:schemeClr val="tx1"/>
                </a:solidFill>
                <a:effectLst/>
                <a:latin typeface="+mn-lt"/>
                <a:ea typeface="+mn-ea"/>
                <a:cs typeface="+mn-cs"/>
              </a:rPr>
              <a:t>You also have the option to fully outsource operations with one of 100+ AWS Managed Service Providers. We want to make sure you are aware of another valuable option that is </a:t>
            </a:r>
            <a:r>
              <a:rPr lang="en-US" sz="1200" kern="1200" baseline="0" dirty="0">
                <a:solidFill>
                  <a:schemeClr val="tx1"/>
                </a:solidFill>
                <a:effectLst/>
                <a:latin typeface="+mn-lt"/>
                <a:ea typeface="+mn-ea"/>
                <a:cs typeface="+mn-cs"/>
              </a:rPr>
              <a:t>AWS-operated, which is AWS Managed Services; it operates your infrastructure from the patched OS-level, down – on a month-to month basis. AMS is a great option for offloading non-differentiated IT tasks as well as supporting your team during initial migrations. </a:t>
            </a:r>
            <a:r>
              <a:rPr lang="en-US" sz="1200" b="0" i="0" kern="1200" baseline="0" dirty="0">
                <a:solidFill>
                  <a:schemeClr val="tx1"/>
                </a:solidFill>
                <a:effectLst/>
                <a:latin typeface="+mn-lt"/>
                <a:ea typeface="+mn-ea"/>
                <a:cs typeface="+mn-cs"/>
              </a:rPr>
              <a:t>You can also use combination of these options to best fit your needs.</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DETAILED MESSAGE:</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We want to emphasize the importance of post-migrations operations. Once you have migrated a single application to production, you are now committed to cloud operations. It is important consider your cloud operations end-state and operations options during your migration 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[POST-MIGRATION OPERATIONS PRIORITIES]: Through the operations work stream of the Mobilize project, you will be considering key operational activities in your existing operations model adapting it to support a cloud operation model.  Typically, you prioritize </a:t>
            </a:r>
            <a:r>
              <a:rPr lang="en-US" sz="1200" b="0" i="0" kern="1200" baseline="0" dirty="0">
                <a:solidFill>
                  <a:schemeClr val="tx1"/>
                </a:solidFill>
                <a:effectLst/>
                <a:latin typeface="+mn-lt"/>
                <a:ea typeface="+mn-ea"/>
                <a:cs typeface="+mn-cs"/>
              </a:rPr>
              <a:t>security, operational excellence, reliability, performance efficiency, and cost optimizations of your cloud operating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[OPERATIONS</a:t>
            </a:r>
            <a:r>
              <a:rPr lang="en-US" sz="1200" kern="1200" baseline="0" dirty="0">
                <a:solidFill>
                  <a:schemeClr val="tx1"/>
                </a:solidFill>
                <a:effectLst/>
                <a:latin typeface="+mn-lt"/>
                <a:ea typeface="+mn-ea"/>
                <a:cs typeface="+mn-cs"/>
              </a:rPr>
              <a:t> OPTIONS]: You have multiple options for operating in the cloud, ranging from Self-Operated, to AWS operated to outsourcing to a </a:t>
            </a:r>
            <a:r>
              <a:rPr lang="en-US" sz="1200" dirty="0">
                <a:latin typeface="+mn-lt"/>
              </a:rPr>
              <a:t>managed service provider</a:t>
            </a:r>
            <a:r>
              <a:rPr lang="en-US" sz="1200" kern="1200" baseline="0" dirty="0">
                <a:solidFill>
                  <a:schemeClr val="tx1"/>
                </a:solidFill>
                <a:effectLst/>
                <a:latin typeface="+mn-lt"/>
                <a:ea typeface="+mn-ea"/>
                <a:cs typeface="+mn-cs"/>
              </a:rPr>
              <a:t>. You can also use a combination of these options to best fit your needs.</a:t>
            </a:r>
            <a:endParaRPr lang="en-US" sz="1200"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[SELF-OPERATED]: If</a:t>
            </a:r>
            <a:r>
              <a:rPr lang="en-US" sz="1200" kern="1200" baseline="0" dirty="0">
                <a:solidFill>
                  <a:schemeClr val="tx1"/>
                </a:solidFill>
                <a:effectLst/>
                <a:latin typeface="+mn-lt"/>
                <a:ea typeface="+mn-ea"/>
                <a:cs typeface="+mn-cs"/>
              </a:rPr>
              <a:t> your organization has a high-level of cloud readiness and maturity, you can choose to self-operate using many of the AWS and AWS partner management tools. AWS Service Catalog allows o</a:t>
            </a:r>
            <a:r>
              <a:rPr lang="en-US" sz="1200" dirty="0">
                <a:latin typeface="+mn-lt"/>
              </a:rPr>
              <a:t>rganizations to create and manage catalogs of IT services that are approved for use on AWS. AWS Service Catalog allows you to centrally manage commonly deployed IT services, and helps you achieve consistent governance and meet your compliance requirements, while enabling users to quickly deploy only the approved IT services they need. There are many other AWS</a:t>
            </a:r>
            <a:r>
              <a:rPr lang="en-US" sz="1200" baseline="0" dirty="0">
                <a:latin typeface="+mn-lt"/>
              </a:rPr>
              <a:t> tools for modelling and provisioning, automation and operations, and monitoring and logging. Tools such as AWS CloudFormation, AWS Systems Manager, AWS Trusted Advisor. There also numerous Partner tools to manage operations on AWS.</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[AWS-OPERATED</a:t>
            </a:r>
            <a:r>
              <a:rPr lang="en-US" sz="1200" b="0" kern="1200" baseline="0" dirty="0">
                <a:solidFill>
                  <a:schemeClr val="tx1"/>
                </a:solidFill>
                <a:effectLst/>
                <a:latin typeface="+mn-lt"/>
                <a:ea typeface="+mn-ea"/>
                <a:cs typeface="+mn-cs"/>
              </a:rPr>
              <a:t> - </a:t>
            </a:r>
            <a:r>
              <a:rPr lang="en-US" sz="1200" b="0" kern="1200" dirty="0">
                <a:solidFill>
                  <a:schemeClr val="tx1"/>
                </a:solidFill>
                <a:effectLst/>
                <a:latin typeface="+mn-lt"/>
                <a:ea typeface="+mn-ea"/>
                <a:cs typeface="+mn-cs"/>
              </a:rPr>
              <a:t>AMS]</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AWS Managed Services (AMS) was created to help enterprise customers adopt AWS at scale. </a:t>
            </a:r>
            <a:r>
              <a:rPr lang="en-US" sz="1200" dirty="0">
                <a:latin typeface="+mn-lt"/>
              </a:rPr>
              <a:t>AWS Managed Services provides ongoing management of your AWS infrastructure so you can focus on your applications. By implementing best practices to maintain your infrastructure, AWS Managed Services helps to reduce your operational overhead and risk. AWS Managed Services automates common activities such as change requests, monitoring, patch management, security, and backup services, and provides full-lifecycle services to provision, run, and support your infrastructure. </a:t>
            </a:r>
            <a:r>
              <a:rPr lang="en-US" sz="1200" kern="1200" dirty="0">
                <a:solidFill>
                  <a:schemeClr val="tx1"/>
                </a:solidFill>
                <a:effectLst/>
                <a:latin typeface="+mn-lt"/>
                <a:ea typeface="+mn-ea"/>
                <a:cs typeface="+mn-cs"/>
              </a:rPr>
              <a:t>AMS adheres to ITIL, an IT service management framework which has been adopted by the majority of enterprises and caters to customers who require strict adherence to regulatory, security, and corporate compliance. AWS services support</a:t>
            </a:r>
            <a:r>
              <a:rPr lang="en-US" sz="1200" kern="1200" baseline="0" dirty="0">
                <a:solidFill>
                  <a:schemeClr val="tx1"/>
                </a:solidFill>
                <a:effectLst/>
                <a:latin typeface="+mn-lt"/>
                <a:ea typeface="+mn-ea"/>
                <a:cs typeface="+mn-cs"/>
              </a:rPr>
              <a:t> your efforts with </a:t>
            </a:r>
            <a:r>
              <a:rPr lang="en-US" sz="1200" kern="1200" dirty="0">
                <a:solidFill>
                  <a:schemeClr val="tx1"/>
                </a:solidFill>
                <a:effectLst/>
                <a:latin typeface="+mn-lt"/>
                <a:ea typeface="+mn-ea"/>
                <a:cs typeface="+mn-cs"/>
              </a:rPr>
              <a:t> </a:t>
            </a:r>
            <a:r>
              <a:rPr lang="en-US" sz="1200" dirty="0">
                <a:latin typeface="+mn-lt"/>
                <a:cs typeface="Arial" panose="020B0604020202020204" pitchFamily="34" charset="0"/>
              </a:rPr>
              <a:t>PCI,</a:t>
            </a:r>
            <a:r>
              <a:rPr lang="en-US" sz="1200" baseline="0" dirty="0">
                <a:latin typeface="+mn-lt"/>
                <a:cs typeface="Arial" panose="020B0604020202020204" pitchFamily="34" charset="0"/>
              </a:rPr>
              <a:t> </a:t>
            </a:r>
            <a:r>
              <a:rPr lang="en-US" sz="1200" dirty="0">
                <a:latin typeface="+mn-lt"/>
                <a:cs typeface="Arial" panose="020B0604020202020204" pitchFamily="34" charset="0"/>
              </a:rPr>
              <a:t>SOC,</a:t>
            </a:r>
            <a:r>
              <a:rPr lang="en-US" sz="1200" baseline="0" dirty="0">
                <a:latin typeface="+mn-lt"/>
                <a:cs typeface="Arial" panose="020B0604020202020204" pitchFamily="34" charset="0"/>
              </a:rPr>
              <a:t> </a:t>
            </a:r>
            <a:r>
              <a:rPr lang="en-US" sz="1200" dirty="0">
                <a:latin typeface="+mn-lt"/>
                <a:cs typeface="Arial" panose="020B0604020202020204" pitchFamily="34" charset="0"/>
              </a:rPr>
              <a:t>ISO,</a:t>
            </a:r>
            <a:r>
              <a:rPr lang="en-US" sz="1200" baseline="0" dirty="0">
                <a:latin typeface="+mn-lt"/>
                <a:cs typeface="Arial" panose="020B0604020202020204" pitchFamily="34" charset="0"/>
              </a:rPr>
              <a:t> </a:t>
            </a:r>
            <a:r>
              <a:rPr lang="en-US" sz="1200" dirty="0">
                <a:latin typeface="+mn-lt"/>
                <a:cs typeface="Arial" panose="020B0604020202020204" pitchFamily="34" charset="0"/>
              </a:rPr>
              <a:t>HIPAA,</a:t>
            </a:r>
            <a:r>
              <a:rPr lang="en-US" sz="1200" baseline="0" dirty="0">
                <a:latin typeface="+mn-lt"/>
                <a:cs typeface="Arial" panose="020B0604020202020204" pitchFamily="34" charset="0"/>
              </a:rPr>
              <a:t> and</a:t>
            </a:r>
            <a:r>
              <a:rPr lang="en-US" sz="1200" dirty="0">
                <a:latin typeface="+mn-lt"/>
                <a:cs typeface="Arial" panose="020B0604020202020204" pitchFamily="34" charset="0"/>
              </a:rPr>
              <a:t> NIST compliance.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AWS is unlike traditional MSP’s you may be thinking</a:t>
            </a:r>
            <a:r>
              <a:rPr lang="en-US" sz="1200" kern="1200" baseline="0" dirty="0">
                <a:solidFill>
                  <a:schemeClr val="tx1"/>
                </a:solidFill>
                <a:effectLst/>
                <a:latin typeface="+mn-lt"/>
                <a:ea typeface="+mn-ea"/>
                <a:cs typeface="+mn-cs"/>
              </a:rPr>
              <a:t> of  – it is </a:t>
            </a:r>
            <a:r>
              <a:rPr lang="en-US" sz="1200" kern="1200" dirty="0">
                <a:solidFill>
                  <a:schemeClr val="tx1"/>
                </a:solidFill>
                <a:effectLst/>
                <a:latin typeface="+mn-lt"/>
                <a:ea typeface="+mn-ea"/>
                <a:cs typeface="+mn-cs"/>
              </a:rPr>
              <a:t>a month-to-</a:t>
            </a:r>
            <a:r>
              <a:rPr lang="en-US" sz="1200" kern="1200" baseline="0" dirty="0">
                <a:solidFill>
                  <a:schemeClr val="tx1"/>
                </a:solidFill>
                <a:effectLst/>
                <a:latin typeface="+mn-lt"/>
                <a:ea typeface="+mn-ea"/>
                <a:cs typeface="+mn-cs"/>
              </a:rPr>
              <a:t>month service with no long-term commitment, you can off-board AMS with 30 days notice.</a:t>
            </a:r>
            <a:endParaRPr lang="en-US" sz="1200" kern="1200" dirty="0">
              <a:solidFill>
                <a:schemeClr val="tx1"/>
              </a:solidFill>
              <a:effectLst/>
              <a:latin typeface="+mn-lt"/>
              <a:ea typeface="+mn-ea"/>
              <a:cs typeface="+mn-cs"/>
            </a:endParaRPr>
          </a:p>
          <a:p>
            <a:pPr marL="0" indent="0">
              <a:buNone/>
            </a:pPr>
            <a:endParaRPr lang="en-US" sz="1200" baseline="0" dirty="0">
              <a:latin typeface="+mn-lt"/>
            </a:endParaRPr>
          </a:p>
          <a:p>
            <a:pPr marL="0" indent="0">
              <a:buNone/>
            </a:pPr>
            <a:r>
              <a:rPr lang="en-US" sz="1200" baseline="0" dirty="0">
                <a:latin typeface="+mn-lt"/>
              </a:rPr>
              <a:t>[PARTNER-OPERATED]: You can also chose to partner with one of over 100 AWS Managed Service Providers who provide full lifecycle services for cloud operations.  The MSP partners are qualified through an MSP certification program and are audited by third-parties for compliance. Please see the AWS MSP page for more details on MSP partners.</a:t>
            </a:r>
          </a:p>
          <a:p>
            <a:pPr marL="0" indent="0">
              <a:buNone/>
            </a:pPr>
            <a:endParaRPr lang="en-US" sz="1200" baseline="0" dirty="0">
              <a:latin typeface="+mn-lt"/>
            </a:endParaRPr>
          </a:p>
          <a:p>
            <a:pPr marL="0" indent="0">
              <a:buNone/>
            </a:pPr>
            <a:r>
              <a:rPr lang="en-US" sz="1200" baseline="0" dirty="0">
                <a:latin typeface="+mn-lt"/>
              </a:rPr>
              <a:t>Again, you can deploy, a combination of these options to best fit your needs.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Full Well-Operated Details Below:</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Deliver IT Like a Product:</a:t>
            </a:r>
            <a:r>
              <a:rPr lang="en-US" sz="1200" kern="1200" dirty="0">
                <a:solidFill>
                  <a:schemeClr val="tx1"/>
                </a:solidFill>
                <a:effectLst/>
                <a:latin typeface="+mn-lt"/>
                <a:ea typeface="+mn-ea"/>
                <a:cs typeface="+mn-cs"/>
              </a:rPr>
              <a:t> Enterprise IT orgs need to think of the technologies they own as their product and think of their internal user as their customer. If IT orgs take the same approach to delivering products to customers as Amazon does, they can deliver better outcomes for users by working backwards and being customer obsessed.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Don’t Migrate Your Debt:</a:t>
            </a:r>
            <a:r>
              <a:rPr lang="en-US" sz="1200" kern="1200" dirty="0">
                <a:solidFill>
                  <a:schemeClr val="tx1"/>
                </a:solidFill>
                <a:effectLst/>
                <a:latin typeface="+mn-lt"/>
                <a:ea typeface="+mn-ea"/>
                <a:cs typeface="+mn-cs"/>
              </a:rPr>
              <a:t> This tenet does NOT mean enterprise customers can’t get a great benefit by moving their legacy workloads to the cloud. They can get great benefit from moving legacy applications to AWS without refactoring first. The debt we are referring to data center-centric, network-centric architecture, security and operations. Customers that try to recreate their exact architecture and process from their on-premises data center in to the cloud will fail or reap far fewer benefits. Moving to the cloud is a great opportunity to modernize. See Well-Architected.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Design for Failure:</a:t>
            </a:r>
            <a:r>
              <a:rPr lang="en-US" sz="1200" kern="1200" dirty="0">
                <a:solidFill>
                  <a:schemeClr val="tx1"/>
                </a:solidFill>
                <a:effectLst/>
                <a:latin typeface="+mn-lt"/>
                <a:ea typeface="+mn-ea"/>
                <a:cs typeface="+mn-cs"/>
              </a:rPr>
              <a:t> Legacy and On-premises IT delivery, development and change processes were often designed with the perfect outcome in mind. Change management tools and processes enable rollback of failed releases but customers can reduce customer disruptions and by designing their processes with common failures in mind. In fact, enterprises should shift their mindset to embrace failure as a way to improve their processes more rapidly and provide better outcomes for customers.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Embrace Enterprise DevOps: </a:t>
            </a:r>
            <a:r>
              <a:rPr lang="en-US" sz="1200" kern="1200" dirty="0">
                <a:solidFill>
                  <a:schemeClr val="tx1"/>
                </a:solidFill>
                <a:effectLst/>
                <a:latin typeface="+mn-lt"/>
                <a:ea typeface="+mn-ea"/>
                <a:cs typeface="+mn-cs"/>
              </a:rPr>
              <a:t>Enterprise customers are struggling with DevOps. Some are slow to roll it out because it is hard to map DevOps to their current IT operations and governance processes. Some have rolled it out in pockets and are suffering from a lack of control. Enterprise DevOps brings together the governance of ITIL (testing, change management, incident management, etc.) with the innovation of DevOps to create a model that enables enterprises to move faster without putting their organization at risk.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Follow the Spirit of the Law: </a:t>
            </a:r>
            <a:r>
              <a:rPr lang="en-US" sz="1200" kern="1200" dirty="0">
                <a:solidFill>
                  <a:schemeClr val="tx1"/>
                </a:solidFill>
                <a:effectLst/>
                <a:latin typeface="+mn-lt"/>
                <a:ea typeface="+mn-ea"/>
                <a:cs typeface="+mn-cs"/>
              </a:rPr>
              <a:t>Over time, many organizations have implemented more and more security and governance policies to protect themselves. Unfortunately, organizations find themselves in a position where the “letter of the law” versus the “spirit of the law” is being enforced. When moving to the cloud customers should evaluate WHY they have certain polices and what they are trying to accomplish and be open to achieving those goals in new ways that enable faster movement and more innovation.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Apply Guardrails Not Barriers:</a:t>
            </a:r>
            <a:r>
              <a:rPr lang="en-US" sz="1200" kern="1200" dirty="0">
                <a:solidFill>
                  <a:schemeClr val="tx1"/>
                </a:solidFill>
                <a:effectLst/>
                <a:latin typeface="+mn-lt"/>
                <a:ea typeface="+mn-ea"/>
                <a:cs typeface="+mn-cs"/>
              </a:rPr>
              <a:t> Whether you’re running “Enterprise DevOps” or a more traditional approach to IT Ops, new technology in the cloud enables rapid innovation while still applying the level of security and governance needed by enterprise customers. Customers should set up their protections to help IT operators and DevOps engineers stay within policies in a self-service fashion without blocking them or requiring burdensome levels of approvals.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Run Lean Teams: </a:t>
            </a:r>
            <a:r>
              <a:rPr lang="en-US" sz="1200" kern="1200" dirty="0">
                <a:solidFill>
                  <a:schemeClr val="tx1"/>
                </a:solidFill>
                <a:effectLst/>
                <a:latin typeface="+mn-lt"/>
                <a:ea typeface="+mn-ea"/>
                <a:cs typeface="+mn-cs"/>
              </a:rPr>
              <a:t>Small team sizes make it easier to have clear roles and responsibilities, increases ownership, affords empowerment to make decisions, improves communication and </a:t>
            </a:r>
            <a:r>
              <a:rPr lang="en-US" dirty="0">
                <a:latin typeface="+mn-lt"/>
              </a:rPr>
              <a:t>enhances the accuracy of</a:t>
            </a:r>
            <a:r>
              <a:rPr lang="en-US" sz="1200" kern="1200" dirty="0">
                <a:solidFill>
                  <a:schemeClr val="tx1"/>
                </a:solidFill>
                <a:effectLst/>
                <a:latin typeface="+mn-lt"/>
                <a:ea typeface="+mn-ea"/>
                <a:cs typeface="+mn-cs"/>
              </a:rPr>
              <a:t> hand-offs, which all lead to more proactivity, faster responsiveness, more innovation and better overall service.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Operate Like Code:</a:t>
            </a:r>
            <a:r>
              <a:rPr lang="en-US" sz="1200" kern="1200" dirty="0">
                <a:solidFill>
                  <a:schemeClr val="tx1"/>
                </a:solidFill>
                <a:effectLst/>
                <a:latin typeface="+mn-lt"/>
                <a:ea typeface="+mn-ea"/>
                <a:cs typeface="+mn-cs"/>
              </a:rPr>
              <a:t> In the cloud, it is easy to apply the same standardization and discipline you use for engineering to operations. Operations as Code means every single step performed by a person is defined in a “runbook” down to the micro-task level to apply consistency, eliminate human error, increase security and make it easier for new operations staff to ramp up.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Automate Everything: </a:t>
            </a:r>
            <a:r>
              <a:rPr lang="en-US" sz="1200" kern="1200" dirty="0">
                <a:solidFill>
                  <a:schemeClr val="tx1"/>
                </a:solidFill>
                <a:effectLst/>
                <a:latin typeface="+mn-lt"/>
                <a:ea typeface="+mn-ea"/>
                <a:cs typeface="+mn-cs"/>
              </a:rPr>
              <a:t>Despite a proliferation of automation tools, the vast majority of IT operations tasks still require manual work. If a person on your team has to complete the same task more than twice per week, you should automate it. This can’t happen without standardization of operations processes (Operate Like Code), an examination of manual work being performed and without a change in culture to embrace automation and remove fear from employees who worry about losing relevancy.</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defTabSz="914400">
              <a:defRPr/>
            </a:pPr>
            <a:fld id="{69C3F2ED-74C5-7D4F-8560-0CC253E9A436}" type="slidenum">
              <a:rPr lang="en-US" smtClean="0">
                <a:solidFill>
                  <a:prstClr val="black"/>
                </a:solidFill>
                <a:latin typeface="Calibri" panose="020F0502020204030204"/>
              </a:rPr>
              <a:pPr defTabSz="914400">
                <a:defRPr/>
              </a:pPr>
              <a:t>31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337756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Professional Services  (thinks large teams of dedicated members)</a:t>
            </a:r>
          </a:p>
          <a:p>
            <a:r>
              <a:rPr lang="en-US" dirty="0"/>
              <a:t>	TCO and Cloud Economics</a:t>
            </a:r>
            <a:r>
              <a:rPr lang="en-US" baseline="0" dirty="0"/>
              <a:t> engagements</a:t>
            </a:r>
          </a:p>
          <a:p>
            <a:r>
              <a:rPr lang="en-US" baseline="0" dirty="0"/>
              <a:t>	Cloud Adoption Framework engagements</a:t>
            </a:r>
          </a:p>
          <a:p>
            <a:r>
              <a:rPr lang="en-US" baseline="0" dirty="0"/>
              <a:t>	Security Assessment and Playbook engagement</a:t>
            </a:r>
          </a:p>
          <a:p>
            <a:r>
              <a:rPr lang="en-US" baseline="0" dirty="0"/>
              <a:t>	Application classification into the Rs</a:t>
            </a:r>
          </a:p>
          <a:p>
            <a:r>
              <a:rPr lang="en-US" baseline="0" dirty="0"/>
              <a:t>	Design and Migration work</a:t>
            </a:r>
          </a:p>
          <a:p>
            <a:r>
              <a:rPr lang="en-US" baseline="0" dirty="0"/>
              <a:t>	Migration Success Manager</a:t>
            </a:r>
          </a:p>
          <a:p>
            <a:r>
              <a:rPr lang="en-US" baseline="0" dirty="0"/>
              <a:t>	Migration Technical Lead</a:t>
            </a:r>
          </a:p>
          <a:p>
            <a:endParaRPr lang="en-US" baseline="0" dirty="0"/>
          </a:p>
          <a:p>
            <a:r>
              <a:rPr lang="en-US" baseline="0" dirty="0"/>
              <a:t>Training</a:t>
            </a:r>
          </a:p>
          <a:p>
            <a:r>
              <a:rPr lang="en-US" baseline="0" dirty="0"/>
              <a:t>	Migration Certified</a:t>
            </a:r>
          </a:p>
          <a:p>
            <a:r>
              <a:rPr lang="en-US" baseline="0" dirty="0"/>
              <a:t>	Team Training</a:t>
            </a:r>
          </a:p>
          <a:p>
            <a:r>
              <a:rPr lang="en-US" baseline="0" dirty="0"/>
              <a:t>	Center of Excellence</a:t>
            </a:r>
          </a:p>
          <a:p>
            <a:endParaRPr lang="en-US" baseline="0" dirty="0"/>
          </a:p>
          <a:p>
            <a:r>
              <a:rPr lang="en-US" baseline="0" dirty="0"/>
              <a:t>AWS Partners</a:t>
            </a:r>
          </a:p>
          <a:p>
            <a:r>
              <a:rPr lang="en-US" baseline="0" dirty="0"/>
              <a:t>	Consulting and Tech partners that are sub-contracting to AWS (value is no delay in setting up terms with customer, preferred pricing from AWS)</a:t>
            </a:r>
          </a:p>
          <a:p>
            <a:r>
              <a:rPr lang="en-US" baseline="0" dirty="0"/>
              <a:t>	Pre-approved partners with competencies and specializations specific to needs of the migration</a:t>
            </a:r>
          </a:p>
          <a:p>
            <a:r>
              <a:rPr lang="en-US" baseline="0" dirty="0"/>
              <a:t>	Multiple partners will be used for various stages, applications.</a:t>
            </a:r>
          </a:p>
          <a:p>
            <a:r>
              <a:rPr lang="en-US" baseline="0" dirty="0"/>
              <a:t>	Multiple tools, both AWS and Partner, will be used for various needs</a:t>
            </a:r>
          </a:p>
          <a:p>
            <a:r>
              <a:rPr lang="en-US" baseline="0" dirty="0"/>
              <a:t>		Cost management</a:t>
            </a:r>
          </a:p>
          <a:p>
            <a:r>
              <a:rPr lang="en-US" baseline="0" dirty="0"/>
              <a:t>		Instance migration</a:t>
            </a:r>
          </a:p>
          <a:p>
            <a:r>
              <a:rPr lang="en-US" baseline="0" dirty="0"/>
              <a:t>		storage migration</a:t>
            </a:r>
          </a:p>
          <a:p>
            <a:r>
              <a:rPr lang="en-US" baseline="0" dirty="0"/>
              <a:t>		database migration</a:t>
            </a:r>
          </a:p>
          <a:p>
            <a:r>
              <a:rPr lang="en-US" baseline="0" dirty="0"/>
              <a:t>Processes and Tools</a:t>
            </a:r>
          </a:p>
          <a:p>
            <a:r>
              <a:rPr lang="en-US" baseline="0" dirty="0"/>
              <a:t>	AWS and Partner developed best practices aligned into a prescriptive roadmap for migration</a:t>
            </a:r>
          </a:p>
          <a:p>
            <a:r>
              <a:rPr lang="en-US" baseline="0" dirty="0"/>
              <a:t>	AWS developed tools to orchestrate and automate processes and operations</a:t>
            </a:r>
          </a:p>
          <a:p>
            <a:r>
              <a:rPr lang="en-US" baseline="0" dirty="0"/>
              <a:t>	</a:t>
            </a:r>
          </a:p>
          <a:p>
            <a:endParaRPr lang="en-US" baseline="0" dirty="0"/>
          </a:p>
          <a:p>
            <a:r>
              <a:rPr lang="en-US" baseline="0" dirty="0"/>
              <a:t>Value</a:t>
            </a:r>
          </a:p>
          <a:p>
            <a:r>
              <a:rPr lang="en-US" baseline="0" dirty="0"/>
              <a:t> Helping our customers realize the value proposition</a:t>
            </a:r>
          </a:p>
          <a:p>
            <a:endParaRPr lang="en-US" b="1" baseline="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3660911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r>
              <a:rPr lang="en-US" sz="1920" b="0" i="0" kern="1200" dirty="0" smtClean="0">
                <a:solidFill>
                  <a:schemeClr val="tx1"/>
                </a:solidFill>
                <a:effectLst/>
                <a:latin typeface="Amazon Ember Regular" charset="0"/>
                <a:ea typeface="+mn-ea"/>
                <a:cs typeface="+mn-cs"/>
              </a:rPr>
              <a:t>The Mobilize Accelerator 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The Mobilize Accelerator builds the foundation that all other </a:t>
            </a:r>
            <a:r>
              <a:rPr lang="en-US" sz="1920" b="0" i="0" kern="1200" dirty="0" err="1" smtClean="0">
                <a:solidFill>
                  <a:schemeClr val="tx1"/>
                </a:solidFill>
                <a:effectLst/>
                <a:latin typeface="Amazon Ember Regular" charset="0"/>
                <a:ea typeface="+mn-ea"/>
                <a:cs typeface="+mn-cs"/>
              </a:rPr>
              <a:t>workstreams</a:t>
            </a:r>
            <a:r>
              <a:rPr lang="en-US" sz="1920" b="0" i="0" kern="1200" dirty="0" smtClean="0">
                <a:solidFill>
                  <a:schemeClr val="tx1"/>
                </a:solidFill>
                <a:effectLst/>
                <a:latin typeface="Amazon Ember Regular" charset="0"/>
                <a:ea typeface="+mn-ea"/>
                <a:cs typeface="+mn-cs"/>
              </a:rPr>
              <a:t> leverage to structure and prioritize work, collaborate and document knowledge, and report progress.</a:t>
            </a:r>
          </a:p>
          <a:p>
            <a:pPr marL="0" lvl="0" indent="0" fontAlgn="ctr">
              <a:buFont typeface="Arial" panose="020B0604020202020204" pitchFamily="34" charset="0"/>
              <a:buNone/>
            </a:pPr>
            <a:endParaRPr lang="en-US" sz="1920" b="0" i="0" kern="1200" dirty="0" smtClean="0">
              <a:solidFill>
                <a:schemeClr val="tx1"/>
              </a:solidFill>
              <a:effectLst/>
              <a:latin typeface="Amazon Ember Regular" charset="0"/>
              <a:ea typeface="+mn-ea"/>
              <a:cs typeface="+mn-cs"/>
            </a:endParaRPr>
          </a:p>
          <a:p>
            <a:r>
              <a:rPr lang="en-US" sz="1920" b="0" i="0" kern="1200" dirty="0" smtClean="0">
                <a:solidFill>
                  <a:schemeClr val="tx1"/>
                </a:solidFill>
                <a:effectLst/>
                <a:latin typeface="Amazon Ember Regular" charset="0"/>
                <a:ea typeface="+mn-ea"/>
                <a:cs typeface="+mn-cs"/>
              </a:rPr>
              <a:t>The Mobilize Accelerator has the following objectives:</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Ensure high visibility with Executive Sponsor.</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Leverage agile methodologies, project control, business communication plan, and execute delivery of the migration plan.</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Work with key stakeholders to assemble project teams, assign responsibilities, and develop schedules to ensure timely project completion, while minimizing risk to maximize customer success.</a:t>
            </a:r>
          </a:p>
          <a:p>
            <a:pPr marL="0" lvl="0" indent="0" fontAlgn="ct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4201732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4725" y="741363"/>
            <a:ext cx="4357688" cy="2451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B5AA1-B988-45DD-88BF-F9FC26EA8FE4}" type="slidenum">
              <a:rPr lang="en-US" smtClean="0"/>
              <a:t>3</a:t>
            </a:fld>
            <a:endParaRPr lang="en-US" dirty="0"/>
          </a:p>
        </p:txBody>
      </p:sp>
    </p:spTree>
    <p:extLst>
      <p:ext uri="{BB962C8B-B14F-4D97-AF65-F5344CB8AC3E}">
        <p14:creationId xmlns:p14="http://schemas.microsoft.com/office/powerpoint/2010/main" val="568142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15176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fontAlgn="ctr">
              <a:buFont typeface="Arial" panose="020B0604020202020204" pitchFamily="34" charset="0"/>
              <a:buChar char="•"/>
            </a:pPr>
            <a:r>
              <a:rPr lang="en-US" sz="1050" dirty="0"/>
              <a:t>With AWS Control Tower you can set up an AWS multi-account environment or “landing zone”</a:t>
            </a:r>
          </a:p>
          <a:p>
            <a:pPr marL="342900" lvl="0" indent="-342900" fontAlgn="ctr">
              <a:buFont typeface="Arial" panose="020B0604020202020204" pitchFamily="34" charset="0"/>
              <a:buChar char="•"/>
            </a:pPr>
            <a:r>
              <a:rPr lang="en-US" sz="1050" dirty="0"/>
              <a:t>AWS Control Tower provides the easiest way to set up and govern a new, secure, multi-account AWS environment based on best practices established through AWS’ experience working with thousands of enterprises</a:t>
            </a:r>
          </a:p>
          <a:p>
            <a:pPr marL="342900" lvl="0" indent="-342900" fontAlgn="ctr">
              <a:buFont typeface="Arial" panose="020B0604020202020204" pitchFamily="34" charset="0"/>
              <a:buChar char="•"/>
            </a:pPr>
            <a:r>
              <a:rPr lang="en-US" sz="1050" dirty="0"/>
              <a:t>you can provision new AWS accounts in a few clicks knowing your accounts will conform to your company-wide policies. </a:t>
            </a:r>
          </a:p>
          <a:p>
            <a:pPr marL="342900" lvl="0" indent="-342900" fontAlgn="ctr">
              <a:buFont typeface="Arial" panose="020B0604020202020204" pitchFamily="34" charset="0"/>
              <a:buChar char="•"/>
            </a:pPr>
            <a:r>
              <a:rPr lang="en-US" sz="1050" dirty="0"/>
              <a:t>If you are building a new AWS environment, starting out on your journey to AWS, starting a new cloud initiative, or are completely new to AWS, Control Tower will help you get started quickly with governance and best practices built-in</a:t>
            </a:r>
          </a:p>
          <a:p>
            <a:r>
              <a:rPr lang="en-US" sz="1050" dirty="0"/>
              <a:t> </a:t>
            </a:r>
            <a:r>
              <a:rPr lang="en-US" sz="800" dirty="0"/>
              <a:t>-----------------------------------------</a:t>
            </a:r>
            <a:endParaRPr lang="en-US" sz="800" b="1" dirty="0">
              <a:latin typeface="Amazon Ember"/>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42825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fontAlgn="ctr">
              <a:buFont typeface="Arial" panose="020B0604020202020204" pitchFamily="34" charset="0"/>
              <a:buChar char="•"/>
            </a:pPr>
            <a:r>
              <a:rPr lang="en-US" sz="1050" dirty="0"/>
              <a:t>With AWS Control Tower you can set up an AWS multi-account environment or “landing zone”</a:t>
            </a:r>
          </a:p>
          <a:p>
            <a:pPr marL="342900" lvl="0" indent="-342900" fontAlgn="ctr">
              <a:buFont typeface="Arial" panose="020B0604020202020204" pitchFamily="34" charset="0"/>
              <a:buChar char="•"/>
            </a:pPr>
            <a:r>
              <a:rPr lang="en-US" sz="1050" dirty="0"/>
              <a:t>AWS Control Tower provides the easiest way to set up and govern a new, secure, multi-account AWS environment based on best practices established through AWS’ experience working with thousands of enterprises</a:t>
            </a:r>
          </a:p>
          <a:p>
            <a:pPr marL="342900" lvl="0" indent="-342900" fontAlgn="ctr">
              <a:buFont typeface="Arial" panose="020B0604020202020204" pitchFamily="34" charset="0"/>
              <a:buChar char="•"/>
            </a:pPr>
            <a:r>
              <a:rPr lang="en-US" sz="1050" dirty="0"/>
              <a:t>you can provision new AWS accounts in a few clicks knowing your accounts will conform to your company-wide policies. </a:t>
            </a:r>
          </a:p>
          <a:p>
            <a:pPr marL="342900" lvl="0" indent="-342900" fontAlgn="ctr">
              <a:buFont typeface="Arial" panose="020B0604020202020204" pitchFamily="34" charset="0"/>
              <a:buChar char="•"/>
            </a:pPr>
            <a:r>
              <a:rPr lang="en-US" sz="1050" dirty="0"/>
              <a:t>If you are building a new AWS environment, starting out on your journey to AWS, starting a new cloud initiative, or are completely new to AWS, Control Tower will help you get started quickly with governance and best practices built-in</a:t>
            </a:r>
          </a:p>
          <a:p>
            <a:r>
              <a:rPr lang="en-US" sz="1050" dirty="0"/>
              <a:t> </a:t>
            </a:r>
            <a:r>
              <a:rPr lang="en-US" sz="800" dirty="0"/>
              <a:t>-----------------------------------------</a:t>
            </a:r>
            <a:endParaRPr lang="en-US" sz="800" b="1" dirty="0">
              <a:latin typeface="Amazon Ember"/>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20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endParaRPr lang="en-US" dirty="0" smtClean="0"/>
          </a:p>
          <a:p>
            <a:pPr marL="0" lvl="0" indent="0" fontAlgn="ctr">
              <a:buFont typeface="Arial" panose="020B0604020202020204" pitchFamily="34" charset="0"/>
              <a:buNone/>
            </a:pPr>
            <a:r>
              <a:rPr lang="en-US" dirty="0" smtClean="0"/>
              <a:t>Operating Model</a:t>
            </a:r>
            <a:r>
              <a:rPr lang="en-US" baseline="0" dirty="0" smtClean="0"/>
              <a:t> Discussion Points </a:t>
            </a:r>
            <a:endParaRPr lang="en-US" dirty="0" smtClean="0"/>
          </a:p>
          <a:p>
            <a:pPr marL="342900" lvl="0" indent="-342900" fontAlgn="ctr">
              <a:buFont typeface="Arial" panose="020B0604020202020204" pitchFamily="34" charset="0"/>
              <a:buChar char="•"/>
            </a:pPr>
            <a:r>
              <a:rPr lang="en-US" dirty="0" smtClean="0"/>
              <a:t>Customers </a:t>
            </a:r>
            <a:r>
              <a:rPr lang="en-US" dirty="0"/>
              <a:t>use their first few application migrations to develop a foundation and operating model that will continually improve and become more sophisticated as your migration accelerates. </a:t>
            </a:r>
          </a:p>
          <a:p>
            <a:pPr marL="342900" lvl="0" indent="-342900" fontAlgn="ctr">
              <a:buFont typeface="Arial" panose="020B0604020202020204" pitchFamily="34" charset="0"/>
              <a:buChar char="•"/>
            </a:pPr>
            <a:r>
              <a:rPr lang="en-US" dirty="0"/>
              <a:t>Once workloads are in AWS there are 3 operating models to choose from</a:t>
            </a:r>
          </a:p>
          <a:p>
            <a:pPr marL="342900" lvl="0" indent="-342900" fontAlgn="ctr">
              <a:buFont typeface="Arial" panose="020B0604020202020204" pitchFamily="34" charset="0"/>
              <a:buChar char="•"/>
            </a:pPr>
            <a:r>
              <a:rPr lang="en-US" dirty="0"/>
              <a:t>You can use AWS Management and Governance services for end-to-end IT lifecycle management for both your AWS and non-AWS resources. </a:t>
            </a:r>
          </a:p>
          <a:p>
            <a:pPr marL="342900" lvl="0" indent="-342900" fontAlgn="ctr">
              <a:buFont typeface="Arial" panose="020B0604020202020204" pitchFamily="34" charset="0"/>
              <a:buChar char="•"/>
            </a:pPr>
            <a:r>
              <a:rPr lang="en-US" dirty="0"/>
              <a:t>AWS Managed Services (AMS) can also help you accelerate your migration by providing ongoing management, cost optimization, and operations of your AWS infrastructure, leaving your team free to focus on your applications and build their skills in the cloud. </a:t>
            </a:r>
          </a:p>
          <a:p>
            <a:pPr marL="342900" lvl="0" indent="-342900" fontAlgn="ctr">
              <a:buFont typeface="Arial" panose="020B0604020202020204" pitchFamily="34" charset="0"/>
              <a:buChar char="•"/>
            </a:pPr>
            <a:r>
              <a:rPr lang="en-US" dirty="0"/>
              <a:t>You can also chose to partner with one of over 100 AWS Managed Service Providers who provide full lifecycle services for cloud operations. The MSP partners are qualified through an MSP certification program and are audited by third-parties for compliance</a:t>
            </a:r>
          </a:p>
          <a:p>
            <a:pPr marL="342900" lvl="0" indent="-342900" fontAlgn="ctr">
              <a:buFont typeface="Arial" panose="020B0604020202020204" pitchFamily="34" charset="0"/>
              <a:buChar char="•"/>
            </a:pPr>
            <a:r>
              <a:rPr lang="en-US" dirty="0"/>
              <a:t>And of course you can use a multiple of these options to best fit your needs.</a:t>
            </a:r>
          </a:p>
          <a:p>
            <a:pPr marL="0" lvl="0" indent="0" fontAlgn="ctr">
              <a:buFont typeface="Arial" panose="020B0604020202020204" pitchFamily="34" charset="0"/>
              <a:buNone/>
            </a:pPr>
            <a:r>
              <a:rPr lang="en-US" sz="2000" dirty="0"/>
              <a:t>------------------------------------------</a:t>
            </a: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1163232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endParaRPr lang="en-US" dirty="0"/>
          </a:p>
          <a:p>
            <a:pPr marL="0" lvl="0" indent="0" fontAlgn="ctr">
              <a:buFont typeface="Arial" panose="020B0604020202020204" pitchFamily="34" charset="0"/>
              <a:buNone/>
            </a:pPr>
            <a:r>
              <a:rPr lang="en-US" dirty="0"/>
              <a:t>Operating Model</a:t>
            </a:r>
            <a:r>
              <a:rPr lang="en-US" baseline="0" dirty="0"/>
              <a:t> Discussion Points </a:t>
            </a:r>
            <a:endParaRPr lang="en-US" dirty="0"/>
          </a:p>
          <a:p>
            <a:pPr marL="342900" lvl="0" indent="-342900" fontAlgn="ctr">
              <a:buFont typeface="Arial" panose="020B0604020202020204" pitchFamily="34" charset="0"/>
              <a:buChar char="•"/>
            </a:pPr>
            <a:r>
              <a:rPr lang="en-US" dirty="0"/>
              <a:t>Customers use their first few application migrations to develop a foundation and operating model that will continually improve and become more sophisticated as your migration accelerates. </a:t>
            </a:r>
          </a:p>
          <a:p>
            <a:pPr marL="342900" lvl="0" indent="-342900" fontAlgn="ctr">
              <a:buFont typeface="Arial" panose="020B0604020202020204" pitchFamily="34" charset="0"/>
              <a:buChar char="•"/>
            </a:pPr>
            <a:r>
              <a:rPr lang="en-US" dirty="0"/>
              <a:t>Once workloads are in AWS there are 3 operating models to choose from</a:t>
            </a:r>
          </a:p>
          <a:p>
            <a:pPr marL="342900" lvl="0" indent="-342900" fontAlgn="ctr">
              <a:buFont typeface="Arial" panose="020B0604020202020204" pitchFamily="34" charset="0"/>
              <a:buChar char="•"/>
            </a:pPr>
            <a:r>
              <a:rPr lang="en-US" dirty="0"/>
              <a:t>You can use AWS Management and Governance services for end-to-end IT lifecycle management for both your AWS and non-AWS resources. </a:t>
            </a:r>
          </a:p>
          <a:p>
            <a:pPr marL="342900" lvl="0" indent="-342900" fontAlgn="ctr">
              <a:buFont typeface="Arial" panose="020B0604020202020204" pitchFamily="34" charset="0"/>
              <a:buChar char="•"/>
            </a:pPr>
            <a:r>
              <a:rPr lang="en-US" dirty="0"/>
              <a:t>AWS Managed Services (AMS) can also help you accelerate your migration by providing ongoing management, cost optimization, and operations of your AWS infrastructure, leaving your team free to focus on your applications and build their skills in the cloud. </a:t>
            </a:r>
          </a:p>
          <a:p>
            <a:pPr marL="342900" lvl="0" indent="-342900" fontAlgn="ctr">
              <a:buFont typeface="Arial" panose="020B0604020202020204" pitchFamily="34" charset="0"/>
              <a:buChar char="•"/>
            </a:pPr>
            <a:r>
              <a:rPr lang="en-US" dirty="0"/>
              <a:t>You can also chose to partner with one of over 100 AWS Managed Service Providers who provide full lifecycle services for cloud operations. The MSP partners are qualified through an MSP certification program and are audited by third-parties for compliance</a:t>
            </a:r>
          </a:p>
          <a:p>
            <a:pPr marL="342900" lvl="0" indent="-342900" fontAlgn="ctr">
              <a:buFont typeface="Arial" panose="020B0604020202020204" pitchFamily="34" charset="0"/>
              <a:buChar char="•"/>
            </a:pPr>
            <a:r>
              <a:rPr lang="en-US" dirty="0"/>
              <a:t>And of course you can use a multiple of these options to best fit your needs.</a:t>
            </a:r>
          </a:p>
          <a:p>
            <a:pPr marL="0" lvl="0" indent="0" fontAlgn="ctr">
              <a:buFont typeface="Arial" panose="020B0604020202020204" pitchFamily="34" charset="0"/>
              <a:buNone/>
            </a:pPr>
            <a:r>
              <a:rPr lang="en-US" sz="2000" dirty="0"/>
              <a:t>------------------------------------------</a:t>
            </a: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1479288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solidFill>
                <a:schemeClr val="accent4">
                  <a:lumMod val="7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D8522F-AB4D-4698-B565-47FBBAF4CC62}"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54171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xfrm>
            <a:off x="406400" y="696913"/>
            <a:ext cx="6197600" cy="3486150"/>
          </a:xfrm>
          <a:prstGeom prst="rect">
            <a:avLst/>
          </a:prstGeom>
        </p:spPr>
        <p:txBody>
          <a:bodyPr/>
          <a:lstStyle/>
          <a:p>
            <a:endParaRPr dirty="0"/>
          </a:p>
        </p:txBody>
      </p:sp>
      <p:sp>
        <p:nvSpPr>
          <p:cNvPr id="506" name="Shape 506"/>
          <p:cNvSpPr>
            <a:spLocks noGrp="1"/>
          </p:cNvSpPr>
          <p:nvPr>
            <p:ph type="body" sz="quarter" idx="1"/>
          </p:nvPr>
        </p:nvSpPr>
        <p:spPr>
          <a:prstGeom prst="rect">
            <a:avLst/>
          </a:prstGeom>
        </p:spPr>
        <p:txBody>
          <a:bodyPr/>
          <a:lstStyle/>
          <a:p>
            <a:pPr marL="0" lvl="0" indent="0" fontAlgn="ctr">
              <a:buFont typeface="+mj-lt"/>
              <a:buNone/>
            </a:pPr>
            <a:endParaRPr lang="en-US" sz="1800" b="1" dirty="0"/>
          </a:p>
        </p:txBody>
      </p:sp>
    </p:spTree>
    <p:extLst>
      <p:ext uri="{BB962C8B-B14F-4D97-AF65-F5344CB8AC3E}">
        <p14:creationId xmlns:p14="http://schemas.microsoft.com/office/powerpoint/2010/main" val="506097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Our 6-point framework is at the heart of our approach. That’s the framework.</a:t>
            </a: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endParaRPr kumimoji="0" lang="en-US" sz="1200" b="0" i="0" u="none" strike="noStrike" kern="1200" cap="none" spc="0" normalizeH="0" baseline="0" noProof="0">
              <a:ln>
                <a:noFill/>
              </a:ln>
              <a:solidFill>
                <a:srgbClr val="4B4B4B">
                  <a:lumMod val="75000"/>
                </a:srgbClr>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We have an </a:t>
            </a:r>
            <a:r>
              <a:rPr kumimoji="0" lang="en-US" sz="1200" b="1" i="0" u="none" strike="noStrike" kern="1200" cap="none" spc="0" normalizeH="0" baseline="0" noProof="0">
                <a:ln>
                  <a:noFill/>
                </a:ln>
                <a:solidFill>
                  <a:srgbClr val="C00000"/>
                </a:solidFill>
                <a:effectLst/>
                <a:uLnTx/>
                <a:uFillTx/>
                <a:latin typeface="Arial"/>
                <a:ea typeface="+mn-ea"/>
                <a:cs typeface="+mn-cs"/>
              </a:rPr>
              <a:t>evidence-based process of Align, Engage, Sustain</a:t>
            </a: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 that is repeatable and usable in sprints, as companies strive to stay in a ready state of change.</a:t>
            </a: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endParaRPr kumimoji="0" lang="en-US" sz="1200" b="1" i="0" u="none" strike="noStrike" kern="1200" cap="none" spc="0" normalizeH="0" baseline="0" noProof="0">
              <a:ln>
                <a:noFill/>
              </a:ln>
              <a:solidFill>
                <a:srgbClr val="C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r>
              <a:rPr kumimoji="0" lang="en-US" sz="1200" b="1" i="0" u="none" strike="noStrike" kern="1200" cap="none" spc="0" normalizeH="0" baseline="0" noProof="0">
                <a:ln>
                  <a:noFill/>
                </a:ln>
                <a:solidFill>
                  <a:srgbClr val="C00000"/>
                </a:solidFill>
                <a:effectLst/>
                <a:uLnTx/>
                <a:uFillTx/>
                <a:latin typeface="Arial"/>
                <a:ea typeface="+mn-ea"/>
                <a:cs typeface="+mn-cs"/>
              </a:rPr>
              <a:t>Our differentiator </a:t>
            </a: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is that we prioritize helping our clients achieve their most important business outcomes through our adaptable and customizable application of change management methods and our ability to pivot as needed while deploying our process.</a:t>
            </a: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endParaRPr kumimoji="0" lang="en-US" sz="1200" b="0" i="0" u="none" strike="noStrike" kern="1200" cap="none" spc="0" normalizeH="0" baseline="0" noProof="0">
              <a:ln>
                <a:noFill/>
              </a:ln>
              <a:solidFill>
                <a:srgbClr val="4B4B4B">
                  <a:lumMod val="75000"/>
                </a:srgbClr>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Blip>
                <a:blip r:embed="rId3"/>
              </a:buBlip>
              <a:tabLst/>
              <a:defRPr/>
            </a:pP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Bottom line is, </a:t>
            </a:r>
            <a:r>
              <a:rPr kumimoji="0" lang="en-US" sz="1200" b="1" i="0" u="none" strike="noStrike" kern="1200" cap="none" spc="0" normalizeH="0" baseline="0" noProof="0">
                <a:ln>
                  <a:noFill/>
                </a:ln>
                <a:solidFill>
                  <a:srgbClr val="C00000"/>
                </a:solidFill>
                <a:effectLst/>
                <a:uLnTx/>
                <a:uFillTx/>
                <a:latin typeface="Arial"/>
                <a:ea typeface="+mn-ea"/>
                <a:cs typeface="+mn-cs"/>
              </a:rPr>
              <a:t>our pragmatic approach gets results</a:t>
            </a:r>
            <a:r>
              <a:rPr kumimoji="0" lang="en-US" sz="1200" b="0" i="0" u="none" strike="noStrike" kern="1200" cap="none" spc="0" normalizeH="0" baseline="0" noProof="0">
                <a:ln>
                  <a:noFill/>
                </a:ln>
                <a:solidFill>
                  <a:srgbClr val="4B4B4B">
                    <a:lumMod val="75000"/>
                  </a:srgbClr>
                </a:solidFill>
                <a:effectLst/>
                <a:uLnTx/>
                <a:uFillTx/>
                <a:latin typeface="Arial"/>
                <a:ea typeface="+mn-ea"/>
                <a:cs typeface="+mn-cs"/>
              </a:rPr>
              <a:t>: ROI-designed to accelerate adoption , minimize degree of performance dip and shorten project completion time</a:t>
            </a:r>
          </a:p>
          <a:p>
            <a:pPr marL="0" indent="0">
              <a:buFont typeface="Arial" panose="020B0604020202020204" pitchFamily="34" charset="0"/>
              <a:buNone/>
            </a:pPr>
            <a:endParaRPr lang="en-US" sz="1200">
              <a:solidFill>
                <a:srgbClr val="4B4B4B">
                  <a:lumMod val="75000"/>
                </a:srgbClr>
              </a:solidFill>
              <a:latin typeface="Calibri" panose="020F0502020204030204" pitchFamily="34" charset="0"/>
            </a:endParaRPr>
          </a:p>
          <a:p>
            <a:pPr marL="0" indent="0">
              <a:buFont typeface="Arial" panose="020B0604020202020204" pitchFamily="34" charset="0"/>
              <a:buNone/>
            </a:pPr>
            <a:r>
              <a:rPr lang="en-US" sz="1200">
                <a:solidFill>
                  <a:srgbClr val="4B4B4B">
                    <a:lumMod val="75000"/>
                  </a:srgbClr>
                </a:solidFill>
                <a:latin typeface="Calibri" panose="020F0502020204030204" pitchFamily="34" charset="0"/>
              </a:rPr>
              <a:t>We recognize the importance of effective Change Acceleration to the success of any transformational improvement initiative. Our recommendations are underpinned with programmatic change management elements to guide organizational and individual transitions. Our approach encompasses four core change components and designed to drive adoption and desired outcomes for enterprise ownership and Business as Usual change readiness culture. </a:t>
            </a:r>
          </a:p>
          <a:p>
            <a:pPr marL="0" indent="0">
              <a:buFont typeface="Arial" panose="020B0604020202020204" pitchFamily="34" charset="0"/>
              <a:buNone/>
            </a:pPr>
            <a:endParaRPr lang="en-US"/>
          </a:p>
          <a:p>
            <a:pPr marL="228600" indent="-228600">
              <a:buAutoNum type="arabicPeriod"/>
            </a:pPr>
            <a:r>
              <a:rPr lang="en-US"/>
              <a:t>Mobilize Team </a:t>
            </a:r>
          </a:p>
          <a:p>
            <a:pPr marL="228600" indent="-228600">
              <a:buAutoNum type="arabicPeriod"/>
            </a:pPr>
            <a:r>
              <a:rPr lang="en-US"/>
              <a:t>Align Leaders</a:t>
            </a:r>
          </a:p>
          <a:p>
            <a:pPr marL="228600" indent="-228600">
              <a:buAutoNum type="arabicPeriod"/>
            </a:pPr>
            <a:r>
              <a:rPr lang="en-US"/>
              <a:t>Envision the Future</a:t>
            </a:r>
          </a:p>
          <a:p>
            <a:pPr marL="228600" indent="-228600">
              <a:buAutoNum type="arabicPeriod"/>
            </a:pPr>
            <a:r>
              <a:rPr lang="en-US"/>
              <a:t>Engage the Organization</a:t>
            </a:r>
          </a:p>
          <a:p>
            <a:pPr marL="228600" indent="-228600">
              <a:buAutoNum type="arabicPeriod"/>
            </a:pPr>
            <a:r>
              <a:rPr lang="en-US"/>
              <a:t>Enable Capacity</a:t>
            </a:r>
          </a:p>
          <a:p>
            <a:pPr marL="228600" indent="-228600">
              <a:buAutoNum type="arabicPeriod"/>
            </a:pPr>
            <a:r>
              <a:rPr lang="en-US"/>
              <a:t>Make It Stick</a:t>
            </a:r>
          </a:p>
          <a:p>
            <a:pPr marL="228600" indent="-228600">
              <a:buAutoNum type="arabicPeriod"/>
            </a:pPr>
            <a:endParaRPr lang="en-US" sz="1200">
              <a:solidFill>
                <a:srgbClr val="212F3E"/>
              </a:solidFill>
              <a:latin typeface="Ember"/>
            </a:endParaRPr>
          </a:p>
          <a:p>
            <a:pPr marL="228600" indent="-228600">
              <a:buAutoNum type="arabicPeriod"/>
            </a:pPr>
            <a:r>
              <a:rPr lang="en-US" sz="1200">
                <a:solidFill>
                  <a:srgbClr val="212F3E"/>
                </a:solidFill>
                <a:latin typeface="Ember"/>
              </a:rPr>
              <a:t>Reduced compliance risk exposure • Improved CSAT • Increased production service delivery • Lower support costs and improved margins • Increased speed to market for product/services • Increased business growth</a:t>
            </a:r>
            <a:endParaRPr lang="en-US" sz="1200"/>
          </a:p>
        </p:txBody>
      </p:sp>
      <p:sp>
        <p:nvSpPr>
          <p:cNvPr id="4" name="Slide Number Placeholder 3"/>
          <p:cNvSpPr>
            <a:spLocks noGrp="1"/>
          </p:cNvSpPr>
          <p:nvPr>
            <p:ph type="sldNum" sz="quarter" idx="5"/>
          </p:nvPr>
        </p:nvSpPr>
        <p:spPr/>
        <p:txBody>
          <a:bodyPr/>
          <a:lstStyle/>
          <a:p>
            <a:fld id="{69C3F2ED-74C5-7D4F-8560-0CC253E9A436}" type="slidenum">
              <a:rPr lang="en-US" smtClean="0"/>
              <a:pPr/>
              <a:t>42</a:t>
            </a:fld>
            <a:endParaRPr lang="en-US"/>
          </a:p>
        </p:txBody>
      </p:sp>
    </p:spTree>
    <p:extLst>
      <p:ext uri="{BB962C8B-B14F-4D97-AF65-F5344CB8AC3E}">
        <p14:creationId xmlns:p14="http://schemas.microsoft.com/office/powerpoint/2010/main" val="1195641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94714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fontAlgn="ctr">
              <a:buFont typeface="Arial" panose="020B0604020202020204" pitchFamily="34" charset="0"/>
              <a:buChar char="•"/>
            </a:pPr>
            <a:r>
              <a:rPr lang="en-US" dirty="0"/>
              <a:t>Understanding the details of the current environment including where the data is, not just application data but operational data, how it is used and accessed is critical</a:t>
            </a:r>
          </a:p>
          <a:p>
            <a:pPr marL="342900" lvl="0" indent="-342900" fontAlgn="ctr">
              <a:buFont typeface="Arial" panose="020B0604020202020204" pitchFamily="34" charset="0"/>
              <a:buChar char="•"/>
            </a:pPr>
            <a:r>
              <a:rPr lang="en-US" dirty="0"/>
              <a:t>AWS and our partners offer a collection of tools to help you make better decisions for architecture, modernization, and migration planning by discovering the current environment, dependencies, and identifying where there may be gaps in knowledge that need to be addressed to plan the migration</a:t>
            </a:r>
          </a:p>
          <a:p>
            <a:pPr marL="342900" lvl="0" indent="-342900" fontAlgn="ctr">
              <a:buFont typeface="Arial" panose="020B0604020202020204" pitchFamily="34" charset="0"/>
              <a:buChar char="•"/>
            </a:pPr>
            <a:r>
              <a:rPr lang="en-US" dirty="0"/>
              <a:t>AWS with partners help evaluate the 7Rs of migration and classify workloads for Rehost, </a:t>
            </a:r>
            <a:r>
              <a:rPr lang="en-US" dirty="0" err="1"/>
              <a:t>Replatform</a:t>
            </a:r>
            <a:r>
              <a:rPr lang="en-US" dirty="0"/>
              <a:t>, Refactor, Relocate, Repurchase, Retire, and Retain</a:t>
            </a:r>
          </a:p>
          <a:p>
            <a:pPr marL="342900" lvl="0" indent="-342900" fontAlgn="ctr">
              <a:buFont typeface="Arial" panose="020B0604020202020204" pitchFamily="34" charset="0"/>
              <a:buChar char="•"/>
            </a:pPr>
            <a:r>
              <a:rPr lang="en-US" dirty="0"/>
              <a:t>In the planning stage we help customers move the first few applications into production while we plan to deliver the migration at scale</a:t>
            </a:r>
          </a:p>
          <a:p>
            <a:pPr marL="342900" lvl="0" indent="-342900" fontAlgn="ctr">
              <a:buFont typeface="Arial" panose="020B0604020202020204" pitchFamily="34" charset="0"/>
              <a:buChar char="•"/>
            </a:pPr>
            <a:r>
              <a:rPr lang="en-US" dirty="0"/>
              <a:t>Amazon Athena - </a:t>
            </a:r>
            <a:r>
              <a:rPr lang="en-US" sz="1920" b="0" i="0" kern="1200" dirty="0">
                <a:solidFill>
                  <a:schemeClr val="tx1"/>
                </a:solidFill>
                <a:effectLst/>
                <a:latin typeface="Amazon Ember Regular" charset="0"/>
                <a:ea typeface="+mn-ea"/>
                <a:cs typeface="+mn-cs"/>
              </a:rPr>
              <a:t>Athena helps you analyze unstructured, semi-structured, and structured data stored in Amazon S3. Examples include CSV, JSON, or columnar data formats such as Apache Parquet and Apache ORC. You can use Athena to run ad-hoc queries using ANSI SQL, without the need to aggregate or load the data into Athena.</a:t>
            </a:r>
            <a:endParaRPr lang="en-US" dirty="0"/>
          </a:p>
          <a:p>
            <a:pPr lvl="0" fontAlgn="ctr"/>
            <a:r>
              <a:rPr lang="en-US" sz="2000" dirty="0"/>
              <a:t>------------------------------------------</a:t>
            </a:r>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40417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4725" y="741363"/>
            <a:ext cx="4357688" cy="2451100"/>
          </a:xfrm>
        </p:spPr>
      </p:sp>
      <p:sp>
        <p:nvSpPr>
          <p:cNvPr id="3" name="Notes Placeholder 2"/>
          <p:cNvSpPr>
            <a:spLocks noGrp="1"/>
          </p:cNvSpPr>
          <p:nvPr>
            <p:ph type="body" idx="1"/>
          </p:nvPr>
        </p:nvSpPr>
        <p:spPr/>
        <p:txBody>
          <a:bodyPr/>
          <a:lstStyle/>
          <a:p>
            <a:r>
              <a:rPr lang="en-US" i="1" dirty="0"/>
              <a:t>Introduce Mobilize Team - each team member should have their camera on to introduce</a:t>
            </a:r>
            <a:r>
              <a:rPr lang="en-US" i="1" baseline="0" dirty="0"/>
              <a:t> themselves and explain their role</a:t>
            </a:r>
            <a:endParaRPr lang="en-US" i="1"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30795347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342900" indent="-342900">
              <a:buFont typeface="Arial" panose="020B0604020202020204" pitchFamily="34" charset="0"/>
              <a:buChar char="•"/>
            </a:pPr>
            <a:r>
              <a:rPr lang="en-US" dirty="0"/>
              <a:t>VMware Cloud on AWS together with VMware Hybrid Cloud Extension enables customers to accelerate their cloud migration in the simplest, fastest and lowest risk way with compelling TCO.</a:t>
            </a:r>
          </a:p>
          <a:p>
            <a:pPr marL="342900" indent="-342900">
              <a:buFont typeface="Arial" panose="020B0604020202020204" pitchFamily="34" charset="0"/>
              <a:buChar char="•"/>
            </a:pPr>
            <a:r>
              <a:rPr lang="en-US" dirty="0"/>
              <a:t>VMware </a:t>
            </a:r>
            <a:r>
              <a:rPr lang="en-US" dirty="0" err="1"/>
              <a:t>Cloud</a:t>
            </a:r>
            <a:r>
              <a:rPr lang="en-US" baseline="30000" dirty="0" err="1"/>
              <a:t>TM</a:t>
            </a:r>
            <a:r>
              <a:rPr lang="en-US" dirty="0"/>
              <a:t> on AWS brings VMware’s enterprise class Software-Defined Data Center software to the AWS Cloud, and enables customers to run production applications across VMware vSphere®-based private, public and hybrid cloud environments, with optimized access to AWS services.</a:t>
            </a:r>
          </a:p>
          <a:p>
            <a:pPr marL="342900" indent="-342900">
              <a:buFont typeface="Arial" panose="020B0604020202020204" pitchFamily="34" charset="0"/>
              <a:buChar char="•"/>
            </a:pPr>
            <a:r>
              <a:rPr lang="en-US" dirty="0"/>
              <a:t>Delivered, sold and supported by VMware and its partners as an on-demand service, VMware Cloud on AWS enables IT teams to manage their cloud-based resources with familiar VMware tools – without the hassles of learning new skills or utilizing new tools.</a:t>
            </a:r>
          </a:p>
          <a:p>
            <a:pPr marL="342900" indent="-342900">
              <a:buFont typeface="Arial" panose="020B0604020202020204" pitchFamily="34" charset="0"/>
              <a:buChar char="•"/>
            </a:pPr>
            <a:r>
              <a:rPr lang="en-US" dirty="0"/>
              <a:t>VMware Cloud on AWS integrates VMware’s flagship compute, storage and network virtualization products (VMware vSphere®, VMware </a:t>
            </a:r>
            <a:r>
              <a:rPr lang="en-US" dirty="0" err="1"/>
              <a:t>vSAN</a:t>
            </a:r>
            <a:r>
              <a:rPr lang="en-US" baseline="30000" dirty="0" err="1"/>
              <a:t>TM</a:t>
            </a:r>
            <a:r>
              <a:rPr lang="en-US" dirty="0"/>
              <a:t> and VMware NSX®) along with VMware vCenter® management and robust disaster protection, and optimizes it to run on dedicated, elastic, Amazon EC2 bare-metal infrastructure that is fully integrated as part of the AWS Cloud.</a:t>
            </a:r>
          </a:p>
          <a:p>
            <a:pPr marL="342900" indent="-342900">
              <a:buFont typeface="Arial" panose="020B0604020202020204" pitchFamily="34" charset="0"/>
              <a:buChar char="•"/>
            </a:pPr>
            <a:r>
              <a:rPr lang="en-US" dirty="0"/>
              <a:t>With the same architecture and operational experience on-premises and in the cloud, IT teams can now quickly derive instant business value from use of the AWS and VMware hybrid cloud experience.</a:t>
            </a:r>
          </a:p>
          <a:p>
            <a:pPr marL="342900" indent="-342900">
              <a:buFont typeface="Arial" panose="020B0604020202020204" pitchFamily="34" charset="0"/>
              <a:buChar char="•"/>
            </a:pPr>
            <a:r>
              <a:rPr lang="en-US" dirty="0"/>
              <a:t>VMware Hybrid Cloud Extension (HCX) provides application migration and infrastructure hybridity without application downtime or infrastructure retrofit.</a:t>
            </a:r>
          </a:p>
          <a:p>
            <a:pPr marL="342900" indent="-342900">
              <a:buFont typeface="Arial" panose="020B0604020202020204" pitchFamily="34" charset="0"/>
              <a:buChar char="•"/>
            </a:pPr>
            <a:r>
              <a:rPr lang="en-US" dirty="0"/>
              <a:t>The VMware HCX service offers bi-directional application landscape mobility and datacenter extension capabilities between any vSphere version.</a:t>
            </a:r>
          </a:p>
          <a:p>
            <a:pPr marL="342900" indent="-342900">
              <a:buFont typeface="Arial" panose="020B0604020202020204" pitchFamily="34" charset="0"/>
              <a:buChar char="•"/>
            </a:pPr>
            <a:r>
              <a:rPr lang="en-US" dirty="0"/>
              <a:t>HCX includes patent-pending capabilities to support VMware vSphere® </a:t>
            </a:r>
            <a:r>
              <a:rPr lang="en-US" dirty="0" err="1"/>
              <a:t>vMotion</a:t>
            </a:r>
            <a:r>
              <a:rPr lang="en-US" dirty="0"/>
              <a:t>®, Bulk Migration, High Throughput Network Extension, WAN optimization, traffic engineering, automated VPN with Strong Encryption (Suite B) and secured datacenter interconnectivity with built-in vSphere protocol proxies.</a:t>
            </a:r>
          </a:p>
          <a:p>
            <a:pPr marL="342900" indent="-342900">
              <a:buFont typeface="Arial" panose="020B0604020202020204" pitchFamily="34" charset="0"/>
              <a:buChar char="•"/>
            </a:pPr>
            <a:r>
              <a:rPr lang="en-US" dirty="0"/>
              <a:t>VMware HCX enables cloud on-boarding without retrofitting source infrastructure supporting migration from vSphere 5.0+ to VMware Cloud on AWS without introducing application risk and complex migration assessments.</a:t>
            </a:r>
          </a:p>
          <a:p>
            <a:pPr marL="0" indent="0">
              <a:buFont typeface="Arial" panose="020B0604020202020204" pitchFamily="34" charset="0"/>
              <a:buNone/>
            </a:pPr>
            <a:r>
              <a:rPr lang="en-US" sz="2000" dirty="0"/>
              <a:t>------------------------------------------</a:t>
            </a:r>
            <a:endParaRPr lang="en-US" dirty="0"/>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4873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fontAlgn="ctr">
              <a:buFont typeface="Arial" panose="020B0604020202020204" pitchFamily="34" charset="0"/>
              <a:buChar char="•"/>
            </a:pPr>
            <a:r>
              <a:rPr lang="en-US" dirty="0"/>
              <a:t>AWS and our partner ecosystem offer the most mature and complete set of tools to help automate and simplify migration of most any workload.</a:t>
            </a:r>
          </a:p>
          <a:p>
            <a:pPr marL="342900" lvl="0" indent="-342900" fontAlgn="ctr">
              <a:buFont typeface="Arial" panose="020B0604020202020204" pitchFamily="34" charset="0"/>
              <a:buChar char="•"/>
            </a:pPr>
            <a:r>
              <a:rPr lang="en-US" dirty="0"/>
              <a:t>CloudEndure, acquired by AWS in January 2019, is used by customers and APN partners for large scale lift-and-shift server migrations.</a:t>
            </a:r>
          </a:p>
          <a:p>
            <a:pPr marL="750852" lvl="3" indent="-171450">
              <a:buFont typeface="Arial" panose="020B0604020202020204" pitchFamily="34" charset="0"/>
              <a:buChar char="•"/>
            </a:pPr>
            <a:r>
              <a:rPr lang="en-US" dirty="0"/>
              <a:t>CloudEndure supports a wide variety of source platforms, i.e., physical, virtual</a:t>
            </a:r>
          </a:p>
          <a:p>
            <a:pPr marL="750852" lvl="3" indent="-171450">
              <a:buFont typeface="Arial" panose="020B0604020202020204" pitchFamily="34" charset="0"/>
              <a:buChar char="•"/>
            </a:pPr>
            <a:r>
              <a:rPr lang="en-US" dirty="0"/>
              <a:t>CloudEndure uses a unique block-level replication strategy to achieve a near zero down-time migration</a:t>
            </a:r>
          </a:p>
          <a:p>
            <a:pPr marL="750852" lvl="3" indent="-171450">
              <a:buFont typeface="Arial" panose="020B0604020202020204" pitchFamily="34" charset="0"/>
              <a:buChar char="•"/>
            </a:pPr>
            <a:r>
              <a:rPr lang="en-US" dirty="0"/>
              <a:t>Customers using CloudEndure have successfully migrated thousands of servers, over a weekend with very tight service windows</a:t>
            </a:r>
          </a:p>
          <a:p>
            <a:pPr marL="750852" lvl="3" indent="-171450">
              <a:buFont typeface="Arial" panose="020B0604020202020204" pitchFamily="34" charset="0"/>
              <a:buChar char="•"/>
            </a:pPr>
            <a:r>
              <a:rPr lang="en-US" dirty="0"/>
              <a:t>CloudEndure is available to use at no cost to all customers</a:t>
            </a:r>
          </a:p>
          <a:p>
            <a:pPr marL="750852" lvl="3" indent="-171450">
              <a:buFont typeface="Arial" panose="020B0604020202020204" pitchFamily="34" charset="0"/>
              <a:buChar char="•"/>
            </a:pPr>
            <a:r>
              <a:rPr lang="en-US" dirty="0"/>
              <a:t>Designed for rapid, mass-scale migrations of servers and databases</a:t>
            </a:r>
          </a:p>
          <a:p>
            <a:pPr marL="750852" lvl="3" indent="-171450">
              <a:buFont typeface="Arial" panose="020B0604020202020204" pitchFamily="34" charset="0"/>
              <a:buChar char="•"/>
            </a:pPr>
            <a:r>
              <a:rPr lang="en-US" dirty="0"/>
              <a:t>Simple setup lets you start in minutes</a:t>
            </a:r>
          </a:p>
          <a:p>
            <a:pPr marL="750852" lvl="3" indent="-171450">
              <a:buFont typeface="Arial" panose="020B0604020202020204" pitchFamily="34" charset="0"/>
              <a:buChar char="•"/>
            </a:pPr>
            <a:r>
              <a:rPr lang="en-US" dirty="0"/>
              <a:t>Same highly automated process for any workload</a:t>
            </a:r>
            <a:br>
              <a:rPr lang="en-US" dirty="0"/>
            </a:br>
            <a:r>
              <a:rPr lang="en-US" dirty="0"/>
              <a:t>(regardless of OS type/version, application, or DBs)</a:t>
            </a:r>
          </a:p>
          <a:p>
            <a:pPr marL="750852" lvl="3" indent="-171450">
              <a:buFont typeface="Arial" panose="020B0604020202020204" pitchFamily="34" charset="0"/>
              <a:buChar char="•"/>
            </a:pPr>
            <a:r>
              <a:rPr lang="en-US" dirty="0"/>
              <a:t>Migrate with minimal business disruption</a:t>
            </a:r>
          </a:p>
          <a:p>
            <a:pPr marL="750852" lvl="3" indent="-171450">
              <a:buFont typeface="Arial" panose="020B0604020202020204" pitchFamily="34" charset="0"/>
              <a:buChar char="•"/>
            </a:pPr>
            <a:r>
              <a:rPr lang="en-US" dirty="0"/>
              <a:t>Eliminates complexity and reduces risk</a:t>
            </a:r>
          </a:p>
          <a:p>
            <a:pPr marL="750852" lvl="3" indent="-171450">
              <a:buFont typeface="Arial" panose="020B0604020202020204" pitchFamily="34" charset="0"/>
              <a:buChar char="•"/>
            </a:pPr>
            <a:r>
              <a:rPr lang="en-US" dirty="0"/>
              <a:t>And it’s now available for free to all AWS customers!</a:t>
            </a:r>
          </a:p>
          <a:p>
            <a:pPr marL="579402" lvl="3" indent="0">
              <a:buFont typeface="Arial" panose="020B0604020202020204" pitchFamily="34" charset="0"/>
              <a:buNone/>
            </a:pPr>
            <a:endParaRPr lang="en-US" dirty="0"/>
          </a:p>
          <a:p>
            <a:r>
              <a:rPr lang="en-US" sz="2000" dirty="0"/>
              <a:t>Link: </a:t>
            </a:r>
            <a:r>
              <a:rPr lang="en-US" sz="2000" dirty="0">
                <a:hlinkClick r:id="rId3"/>
              </a:rPr>
              <a:t>https://aws.amazon.com/cloudendure-migration/</a:t>
            </a:r>
            <a:endParaRPr lang="en-US" sz="2000" dirty="0"/>
          </a:p>
          <a:p>
            <a:r>
              <a:rPr lang="en-US" sz="2000" dirty="0"/>
              <a:t>------------------------------------------</a:t>
            </a:r>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532055AA-CBCF-4856-94CE-F64E0C8F99E4}" type="slidenum">
              <a:rPr kumimoji="0" lang="he-IL" altLang="en-US" sz="11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46</a:t>
            </a:fld>
            <a:endParaRPr kumimoji="0" lang="he-IL" altLang="en-US" sz="11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732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t>CART - </a:t>
            </a:r>
            <a:r>
              <a:rPr lang="en-US" dirty="0">
                <a:hlinkClick r:id="rId3"/>
              </a:rPr>
              <a:t>https://cart.splashthat.com/</a:t>
            </a:r>
            <a:endParaRPr lang="en-US" dirty="0"/>
          </a:p>
          <a:p>
            <a:r>
              <a:rPr lang="en-US" dirty="0"/>
              <a:t>MRA Workshop (MAP </a:t>
            </a:r>
            <a:r>
              <a:rPr lang="en-US" dirty="0" err="1"/>
              <a:t>progra</a:t>
            </a:r>
            <a:r>
              <a:rPr lang="en-US" dirty="0"/>
              <a:t>,) - </a:t>
            </a:r>
            <a:r>
              <a:rPr lang="en-US" dirty="0">
                <a:hlinkClick r:id="rId4"/>
              </a:rPr>
              <a:t>https://aws.amazon.com/migration-acceleration-program/</a:t>
            </a:r>
            <a:endParaRPr lang="en-US" dirty="0"/>
          </a:p>
          <a:p>
            <a:r>
              <a:rPr lang="en-US" dirty="0"/>
              <a:t>Migration Evaluator – https://aws.amazon.com/migration-evaluator</a:t>
            </a:r>
          </a:p>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87847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4725" y="741363"/>
            <a:ext cx="4357688" cy="2451100"/>
          </a:xfrm>
        </p:spPr>
      </p:sp>
      <p:sp>
        <p:nvSpPr>
          <p:cNvPr id="3" name="Notes Placeholder 2"/>
          <p:cNvSpPr>
            <a:spLocks noGrp="1"/>
          </p:cNvSpPr>
          <p:nvPr>
            <p:ph type="body" idx="1"/>
          </p:nvPr>
        </p:nvSpPr>
        <p:spPr/>
        <p:txBody>
          <a:bodyPr/>
          <a:lstStyle/>
          <a:p>
            <a:endParaRPr lang="en-US" dirty="0"/>
          </a:p>
          <a:p>
            <a:r>
              <a:rPr lang="en-US" dirty="0"/>
              <a:t>Explain billable and non-billable roles </a:t>
            </a:r>
          </a:p>
          <a:p>
            <a:endParaRPr lang="en-US" dirty="0"/>
          </a:p>
          <a:p>
            <a:r>
              <a:rPr lang="en-US" dirty="0"/>
              <a:t>Customer overview first</a:t>
            </a:r>
          </a:p>
          <a:p>
            <a:endParaRPr lang="en-US" dirty="0"/>
          </a:p>
        </p:txBody>
      </p:sp>
      <p:sp>
        <p:nvSpPr>
          <p:cNvPr id="4" name="Slide Number Placeholder 3"/>
          <p:cNvSpPr>
            <a:spLocks noGrp="1"/>
          </p:cNvSpPr>
          <p:nvPr>
            <p:ph type="sldNum" sz="quarter" idx="10"/>
          </p:nvPr>
        </p:nvSpPr>
        <p:spPr/>
        <p:txBody>
          <a:bodyPr/>
          <a:lstStyle/>
          <a:p>
            <a:fld id="{EC6B5AA1-B988-45DD-88BF-F9FC26EA8FE4}" type="slidenum">
              <a:rPr lang="en-US" smtClean="0"/>
              <a:t>5</a:t>
            </a:fld>
            <a:endParaRPr lang="en-US" dirty="0"/>
          </a:p>
        </p:txBody>
      </p:sp>
    </p:spTree>
    <p:extLst>
      <p:ext uri="{BB962C8B-B14F-4D97-AF65-F5344CB8AC3E}">
        <p14:creationId xmlns:p14="http://schemas.microsoft.com/office/powerpoint/2010/main" val="3273799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[MIGRATION JOURNEY]:</a:t>
            </a:r>
            <a:r>
              <a:rPr lang="en-US" sz="1200" b="1" i="0" kern="1200" baseline="0" dirty="0">
                <a:solidFill>
                  <a:schemeClr val="tx1"/>
                </a:solidFill>
                <a:effectLst/>
                <a:latin typeface="Amazon Ember Regular"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Amazon Ember Regular" charset="0"/>
                <a:ea typeface="+mn-ea"/>
                <a:cs typeface="+mn-cs"/>
              </a:rPr>
              <a:t>PRIMARY MESSAGE: </a:t>
            </a:r>
            <a:r>
              <a:rPr lang="en-US" sz="1200" b="0" i="0" kern="1200" dirty="0">
                <a:solidFill>
                  <a:schemeClr val="tx1"/>
                </a:solidFill>
                <a:effectLst/>
                <a:latin typeface="Amazon Ember Regular" charset="0"/>
                <a:ea typeface="+mn-ea"/>
                <a:cs typeface="+mn-cs"/>
              </a:rPr>
              <a:t>MAP is built on a three-phase journey</a:t>
            </a:r>
            <a:r>
              <a:rPr lang="en-US" sz="1200" b="0" i="0" kern="1200" baseline="0" dirty="0">
                <a:solidFill>
                  <a:schemeClr val="tx1"/>
                </a:solidFill>
                <a:effectLst/>
                <a:latin typeface="Amazon Ember Regular" charset="0"/>
                <a:ea typeface="+mn-ea"/>
                <a:cs typeface="+mn-cs"/>
              </a:rPr>
              <a:t> to systematically help you accomplish the migration journey. MAP starts with the Assess phase that includes a Migration Readiness Assessment (MRA) for your leaders and sponsors along with a Rapid Discovery to support creation of a TCO model to help you build business support for your migration project. The second phase is Mobilize, which includes Mobilize projects identified in the MRA to build your capabilities and get first-hand experience how easy it is to migrate to AWS. Mobilize includes four accelerators pictured here and the level of activity required in these work streams is determined by the readiness levels determined during the MRA. Mobilize activities include the actual migration of a recommended 3-5 applications, which is how your teams</a:t>
            </a:r>
            <a:r>
              <a:rPr lang="en-US" sz="1200" dirty="0"/>
              <a:t> build </a:t>
            </a:r>
            <a:r>
              <a:rPr lang="en-US" sz="1200" b="0" i="0" kern="1200" baseline="0" dirty="0">
                <a:solidFill>
                  <a:schemeClr val="tx1"/>
                </a:solidFill>
                <a:effectLst/>
                <a:latin typeface="Amazon Ember Regular" charset="0"/>
                <a:ea typeface="+mn-ea"/>
                <a:cs typeface="+mn-cs"/>
              </a:rPr>
              <a:t>migration capabilities alongside migration experts from AWS or partners. Mobilize typically runs from 2 to 4 months and involves </a:t>
            </a:r>
            <a:r>
              <a:rPr lang="en-US" sz="1200" b="0" i="0" kern="1200" baseline="0" dirty="0" err="1">
                <a:solidFill>
                  <a:schemeClr val="tx1"/>
                </a:solidFill>
                <a:effectLst/>
                <a:latin typeface="Amazon Ember Regular" charset="0"/>
                <a:ea typeface="+mn-ea"/>
                <a:cs typeface="+mn-cs"/>
              </a:rPr>
              <a:t>ProServe</a:t>
            </a:r>
            <a:r>
              <a:rPr lang="en-US" sz="1200" b="0" i="0" kern="1200" baseline="0" dirty="0">
                <a:solidFill>
                  <a:schemeClr val="tx1"/>
                </a:solidFill>
                <a:effectLst/>
                <a:latin typeface="Amazon Ember Regular" charset="0"/>
                <a:ea typeface="+mn-ea"/>
                <a:cs typeface="+mn-cs"/>
              </a:rPr>
              <a:t> and/or a partner that prepares you for large-scale migration and operation which is phase three. During Migration and Modernization, you will continue to migrate waves of applications, and operate and optimize your cloud environment and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DETAILED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We have developed MAP based on previous customer experiences to create an efficient and effective approach to migrations through three phases:</a:t>
            </a:r>
          </a:p>
          <a:p>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Assess</a:t>
            </a:r>
            <a:r>
              <a:rPr lang="en-US" sz="1200" b="0" i="0" kern="1200" dirty="0">
                <a:solidFill>
                  <a:schemeClr val="tx1"/>
                </a:solidFill>
                <a:effectLst/>
                <a:latin typeface="Amazon Ember Regular" charset="0"/>
                <a:ea typeface="+mn-ea"/>
                <a:cs typeface="+mn-cs"/>
              </a:rPr>
              <a:t> phase is the beginning of your journey, and sets the foundation for a well-planned and executed migration.</a:t>
            </a:r>
            <a:r>
              <a:rPr lang="en-US" sz="1200" b="0" i="0" kern="1200" baseline="0" dirty="0">
                <a:solidFill>
                  <a:schemeClr val="tx1"/>
                </a:solidFill>
                <a:effectLst/>
                <a:latin typeface="Amazon Ember Regular" charset="0"/>
                <a:ea typeface="+mn-ea"/>
                <a:cs typeface="+mn-cs"/>
              </a:rPr>
              <a:t> A Migration Readiness Assessment (M</a:t>
            </a:r>
            <a:r>
              <a:rPr lang="en-US" sz="1200" b="0" i="0" kern="1200" dirty="0">
                <a:solidFill>
                  <a:schemeClr val="tx1"/>
                </a:solidFill>
                <a:effectLst/>
                <a:latin typeface="Amazon Ember Regular" charset="0"/>
                <a:ea typeface="+mn-ea"/>
                <a:cs typeface="+mn-cs"/>
              </a:rPr>
              <a:t>RA) completed in the Assess phase</a:t>
            </a:r>
            <a:r>
              <a:rPr lang="en-US" sz="1200" b="0" i="0" kern="1200" baseline="0" dirty="0">
                <a:solidFill>
                  <a:schemeClr val="tx1"/>
                </a:solidFill>
                <a:effectLst/>
                <a:latin typeface="Amazon Ember Regular" charset="0"/>
                <a:ea typeface="+mn-ea"/>
                <a:cs typeface="+mn-cs"/>
              </a:rPr>
              <a:t> h</a:t>
            </a:r>
            <a:r>
              <a:rPr lang="en-US" sz="1200" b="0" i="0" kern="1200" dirty="0">
                <a:solidFill>
                  <a:schemeClr val="tx1"/>
                </a:solidFill>
                <a:effectLst/>
                <a:latin typeface="Amazon Ember Regular" charset="0"/>
                <a:ea typeface="+mn-ea"/>
                <a:cs typeface="+mn-cs"/>
              </a:rPr>
              <a:t>elps you determine your organizations capabilities, readiness, and commitment to migrate to the cloud.</a:t>
            </a:r>
            <a:r>
              <a:rPr lang="en-US" sz="1200" b="0" i="0" kern="1200" baseline="0" dirty="0">
                <a:solidFill>
                  <a:schemeClr val="tx1"/>
                </a:solidFill>
                <a:effectLst/>
                <a:latin typeface="Amazon Ember Regular" charset="0"/>
                <a:ea typeface="+mn-ea"/>
                <a:cs typeface="+mn-cs"/>
              </a:rPr>
              <a:t>  During the MRA, we also look to quickly follow the assessment with a Rapid Discovery of your portfolio and create a Refined TCO report for the project. We provide discovery and business case tools free of charge during this phase to get the project launched.</a:t>
            </a:r>
            <a:r>
              <a:rPr lang="en-US" sz="1200" baseline="0" dirty="0"/>
              <a:t/>
            </a:r>
            <a:br>
              <a:rPr lang="en-US" sz="1200" baseline="0" dirty="0"/>
            </a:b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After the</a:t>
            </a:r>
            <a:r>
              <a:rPr lang="en-US" sz="1200" b="0" i="0" kern="1200" baseline="0" dirty="0">
                <a:solidFill>
                  <a:schemeClr val="tx1"/>
                </a:solidFill>
                <a:effectLst/>
                <a:latin typeface="Amazon Ember Regular" charset="0"/>
                <a:ea typeface="+mn-ea"/>
                <a:cs typeface="+mn-cs"/>
              </a:rPr>
              <a:t> Assess phase, you progress to the </a:t>
            </a:r>
            <a:r>
              <a:rPr lang="en-US" sz="1200" b="1" i="0" kern="1200" dirty="0">
                <a:solidFill>
                  <a:schemeClr val="tx1"/>
                </a:solidFill>
                <a:effectLst/>
                <a:latin typeface="Amazon Ember Regular" charset="0"/>
                <a:ea typeface="+mn-ea"/>
                <a:cs typeface="+mn-cs"/>
              </a:rPr>
              <a:t>Mobilize </a:t>
            </a:r>
            <a:r>
              <a:rPr lang="en-US" sz="1200" b="0" i="0" kern="1200" dirty="0">
                <a:solidFill>
                  <a:schemeClr val="tx1"/>
                </a:solidFill>
                <a:effectLst/>
                <a:latin typeface="Amazon Ember Regular" charset="0"/>
                <a:ea typeface="+mn-ea"/>
                <a:cs typeface="+mn-cs"/>
              </a:rPr>
              <a:t>phase, which builds capabilities to migrate and operate in the cloud.</a:t>
            </a:r>
            <a:r>
              <a:rPr lang="en-US" sz="1200" b="0" i="0" kern="1200" baseline="0" dirty="0">
                <a:solidFill>
                  <a:schemeClr val="tx1"/>
                </a:solidFill>
                <a:effectLst/>
                <a:latin typeface="Amazon Ember Regular" charset="0"/>
                <a:ea typeface="+mn-ea"/>
                <a:cs typeface="+mn-cs"/>
              </a:rPr>
              <a:t> The focus is o</a:t>
            </a:r>
            <a:r>
              <a:rPr lang="en-US" sz="1200" b="0" i="0" kern="1200" dirty="0">
                <a:solidFill>
                  <a:schemeClr val="tx1"/>
                </a:solidFill>
                <a:effectLst/>
                <a:latin typeface="Amazon Ember Regular" charset="0"/>
                <a:ea typeface="+mn-ea"/>
                <a:cs typeface="+mn-cs"/>
              </a:rPr>
              <a:t>n developing a</a:t>
            </a:r>
            <a:r>
              <a:rPr lang="en-US" sz="1200" b="0" i="0" kern="1200" baseline="0" dirty="0">
                <a:solidFill>
                  <a:schemeClr val="tx1"/>
                </a:solidFill>
                <a:effectLst/>
                <a:latin typeface="Amazon Ember Regular" charset="0"/>
                <a:ea typeface="+mn-ea"/>
                <a:cs typeface="+mn-cs"/>
              </a:rPr>
              <a:t> landing zone,</a:t>
            </a:r>
            <a:r>
              <a:rPr lang="en-US" sz="1200" b="0" i="0" kern="1200" dirty="0">
                <a:solidFill>
                  <a:schemeClr val="tx1"/>
                </a:solidFill>
                <a:effectLst/>
                <a:latin typeface="Amazon Ember Regular" charset="0"/>
                <a:ea typeface="+mn-ea"/>
                <a:cs typeface="+mn-cs"/>
              </a:rPr>
              <a:t> operational readiness, cloud skills,</a:t>
            </a:r>
            <a:r>
              <a:rPr lang="en-US" sz="1200" b="0" i="0" kern="1200" baseline="0" dirty="0">
                <a:solidFill>
                  <a:schemeClr val="tx1"/>
                </a:solidFill>
                <a:effectLst/>
                <a:latin typeface="Amazon Ember Regular" charset="0"/>
                <a:ea typeface="+mn-ea"/>
                <a:cs typeface="+mn-cs"/>
              </a:rPr>
              <a:t> a</a:t>
            </a:r>
            <a:r>
              <a:rPr lang="en-US" sz="1200" b="0" i="0" kern="1200" dirty="0">
                <a:solidFill>
                  <a:schemeClr val="tx1"/>
                </a:solidFill>
                <a:effectLst/>
                <a:latin typeface="Amazon Ember Regular" charset="0"/>
                <a:ea typeface="+mn-ea"/>
                <a:cs typeface="+mn-cs"/>
              </a:rPr>
              <a:t> strong migration plan (including initial migrations), and a compelling business case for the migrations. </a:t>
            </a:r>
            <a:r>
              <a:rPr lang="en-US" sz="1200" b="0" i="0" kern="1200" baseline="0" dirty="0">
                <a:solidFill>
                  <a:schemeClr val="tx1"/>
                </a:solidFill>
                <a:effectLst/>
                <a:latin typeface="Amazon Ember Regular" charset="0"/>
                <a:ea typeface="+mn-ea"/>
                <a:cs typeface="+mn-cs"/>
              </a:rPr>
              <a:t> </a:t>
            </a:r>
            <a:r>
              <a:rPr lang="en-US" sz="1200" b="1" dirty="0"/>
              <a:t>[More Mobilize details if needed]</a:t>
            </a:r>
          </a:p>
          <a:p>
            <a:pPr marL="0" lv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a:t>
            </a:r>
            <a:r>
              <a:rPr lang="en-US" sz="1200" b="0" i="0" kern="1200" baseline="0" dirty="0">
                <a:solidFill>
                  <a:schemeClr val="tx1"/>
                </a:solidFill>
                <a:effectLst/>
                <a:latin typeface="Amazon Ember Regular" charset="0"/>
                <a:ea typeface="+mn-ea"/>
                <a:cs typeface="+mn-cs"/>
              </a:rPr>
              <a:t> Mobilize phase prepares you for the </a:t>
            </a:r>
            <a:r>
              <a:rPr lang="en-US" sz="1200" b="1" i="0" kern="1200" baseline="0" dirty="0">
                <a:solidFill>
                  <a:schemeClr val="tx1"/>
                </a:solidFill>
                <a:effectLst/>
                <a:latin typeface="Amazon Ember Regular" charset="0"/>
                <a:ea typeface="+mn-ea"/>
                <a:cs typeface="+mn-cs"/>
              </a:rPr>
              <a:t>Migrate </a:t>
            </a:r>
            <a:r>
              <a:rPr lang="en-US" sz="1200" b="1" dirty="0"/>
              <a:t>&amp; Modernize </a:t>
            </a:r>
            <a:r>
              <a:rPr lang="en-US" sz="1200" b="0" i="0" kern="1200" baseline="0" dirty="0">
                <a:solidFill>
                  <a:schemeClr val="tx1"/>
                </a:solidFill>
                <a:effectLst/>
                <a:latin typeface="Amazon Ember Regular" charset="0"/>
                <a:ea typeface="+mn-ea"/>
                <a:cs typeface="+mn-cs"/>
              </a:rPr>
              <a:t>phase</a:t>
            </a:r>
            <a:r>
              <a:rPr lang="en-US" sz="1200" dirty="0"/>
              <a:t>, where you execute</a:t>
            </a:r>
            <a:r>
              <a:rPr lang="en-US" sz="1200" b="0" i="0" kern="1200" baseline="0" dirty="0">
                <a:solidFill>
                  <a:schemeClr val="tx1"/>
                </a:solidFill>
                <a:effectLst/>
                <a:latin typeface="Amazon Ember Regular" charset="0"/>
                <a:ea typeface="+mn-ea"/>
                <a:cs typeface="+mn-cs"/>
              </a:rPr>
              <a:t> </a:t>
            </a:r>
            <a:r>
              <a:rPr lang="en-US" sz="1200" i="0" kern="1200" baseline="0" dirty="0">
                <a:solidFill>
                  <a:schemeClr val="tx1"/>
                </a:solidFill>
                <a:effectLst/>
                <a:latin typeface="Amazon Ember Regular" charset="0"/>
                <a:ea typeface="+mn-ea"/>
                <a:cs typeface="+mn-cs"/>
              </a:rPr>
              <a:t>large scale migration and cloud operations</a:t>
            </a:r>
            <a:r>
              <a:rPr lang="en-US" sz="1200" b="0" i="0" kern="1200" baseline="0" dirty="0">
                <a:solidFill>
                  <a:schemeClr val="tx1"/>
                </a:solidFill>
                <a:effectLst/>
                <a:latin typeface="Amazon Ember Regular" charset="0"/>
                <a:ea typeface="+mn-ea"/>
                <a:cs typeface="+mn-cs"/>
              </a:rPr>
              <a:t>.</a:t>
            </a:r>
            <a:r>
              <a:rPr lang="en-US" sz="1200" b="0" i="0" kern="1200" dirty="0">
                <a:solidFill>
                  <a:schemeClr val="tx1"/>
                </a:solidFill>
                <a:effectLst/>
                <a:latin typeface="Amazon Ember Regular" charset="0"/>
                <a:ea typeface="+mn-ea"/>
                <a:cs typeface="+mn-cs"/>
              </a:rPr>
              <a:t> After</a:t>
            </a:r>
            <a:r>
              <a:rPr lang="en-US" sz="1200" b="0" i="0" kern="1200" baseline="0" dirty="0">
                <a:solidFill>
                  <a:schemeClr val="tx1"/>
                </a:solidFill>
                <a:effectLst/>
                <a:latin typeface="Amazon Ember Regular" charset="0"/>
                <a:ea typeface="+mn-ea"/>
                <a:cs typeface="+mn-cs"/>
              </a:rPr>
              <a:t> completing the Mobilize phase, m</a:t>
            </a:r>
            <a:r>
              <a:rPr lang="en-US" sz="1200" b="0" i="0" kern="1200" dirty="0">
                <a:solidFill>
                  <a:schemeClr val="tx1"/>
                </a:solidFill>
                <a:effectLst/>
                <a:latin typeface="Amazon Ember Regular" charset="0"/>
                <a:ea typeface="+mn-ea"/>
                <a:cs typeface="+mn-cs"/>
              </a:rPr>
              <a:t>igrations can proceed rapidly and efficiently during the last phase, since it builds on established foundational capabilities. Each</a:t>
            </a:r>
            <a:r>
              <a:rPr lang="en-US" sz="1200" b="0" i="0" kern="1200" baseline="0" dirty="0">
                <a:solidFill>
                  <a:schemeClr val="tx1"/>
                </a:solidFill>
                <a:effectLst/>
                <a:latin typeface="Amazon Ember Regular" charset="0"/>
                <a:ea typeface="+mn-ea"/>
                <a:cs typeface="+mn-cs"/>
              </a:rPr>
              <a:t> s</a:t>
            </a:r>
            <a:r>
              <a:rPr lang="en-US" sz="1200" b="0" i="0" kern="1200" dirty="0">
                <a:solidFill>
                  <a:schemeClr val="tx1"/>
                </a:solidFill>
                <a:effectLst/>
                <a:latin typeface="Amazon Ember Regular" charset="0"/>
                <a:ea typeface="+mn-ea"/>
                <a:cs typeface="+mn-cs"/>
              </a:rPr>
              <a:t>uccessive migration establishes a full-scale cloud operating model.</a:t>
            </a:r>
          </a:p>
          <a:p>
            <a:pPr marL="0" lv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lvl="0"/>
            <a:r>
              <a:rPr lang="en-US" sz="1200" b="1" dirty="0"/>
              <a:t>[More Mobilize details to be described as needed]</a:t>
            </a:r>
          </a:p>
          <a:p>
            <a:pPr marL="171450" lvl="0" indent="-171450" defTabSz="914400">
              <a:buFont typeface="Arial" panose="020B0604020202020204" pitchFamily="34" charset="0"/>
              <a:buChar char="•"/>
              <a:defRPr/>
            </a:pPr>
            <a:endParaRPr lang="en-US" sz="1200" dirty="0"/>
          </a:p>
          <a:p>
            <a:pPr marL="171450" lvl="0" indent="-171450" defTabSz="914400">
              <a:buFont typeface="Arial" panose="020B0604020202020204" pitchFamily="34" charset="0"/>
              <a:buChar char="•"/>
              <a:defRPr/>
            </a:pPr>
            <a:r>
              <a:rPr lang="en-US" sz="1200" dirty="0"/>
              <a:t>The </a:t>
            </a:r>
            <a:r>
              <a:rPr lang="en-US" sz="1200" b="1" dirty="0"/>
              <a:t>Mobilize phase is typically 2 – 4 months </a:t>
            </a:r>
            <a:r>
              <a:rPr lang="en-US" sz="1200" dirty="0"/>
              <a:t>(based on your organization’s readiness levels) and is executed with a selected partner or AWS </a:t>
            </a:r>
            <a:r>
              <a:rPr lang="en-US" sz="1200" dirty="0" err="1"/>
              <a:t>ProServe</a:t>
            </a:r>
            <a:r>
              <a:rPr lang="en-US" sz="1200" dirty="0"/>
              <a:t>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dirty="0"/>
              <a:t>The Mobilize engagement uses Accelerators to deliver the following outputs/outcomes for customers:</a:t>
            </a:r>
          </a:p>
          <a:p>
            <a:pPr marL="171450" indent="-171450">
              <a:buFont typeface="Arial" panose="020B0604020202020204" pitchFamily="34" charset="0"/>
              <a:buChar char="•"/>
            </a:pPr>
            <a:r>
              <a:rPr lang="en-US" dirty="0"/>
              <a:t>Collect inventory and application data to assess the portfolio and develop decision criteria to create initial migration wave plans.</a:t>
            </a:r>
          </a:p>
          <a:p>
            <a:pPr marL="171450" indent="-171450">
              <a:buFont typeface="Arial" panose="020B0604020202020204" pitchFamily="34" charset="0"/>
              <a:buChar char="•"/>
            </a:pPr>
            <a:r>
              <a:rPr lang="en-US" dirty="0"/>
              <a:t>Deploy and validate the landing zone, develop required operating and governance models, and migrate up to 5 applications to the customer production environment.</a:t>
            </a:r>
          </a:p>
          <a:p>
            <a:pPr marL="171450" indent="-171450">
              <a:buFont typeface="Arial" panose="020B0604020202020204" pitchFamily="34" charset="0"/>
              <a:buChar char="•"/>
            </a:pPr>
            <a:r>
              <a:rPr lang="en-US" dirty="0"/>
              <a:t>Gain hands-on experience operating in the cloud to build confidence, skills, and competency for the migration and transformation of the organization.</a:t>
            </a:r>
          </a:p>
          <a:p>
            <a:pPr marL="171450" indent="-171450">
              <a:buFont typeface="Arial" panose="020B0604020202020204" pitchFamily="34" charset="0"/>
              <a:buChar char="•"/>
            </a:pPr>
            <a:r>
              <a:rPr lang="en-US" dirty="0"/>
              <a:t>Define, implement, scale and automate (where applicable), the customer’s security risk and compliance controls on AWS.</a:t>
            </a:r>
          </a:p>
          <a:p>
            <a:pPr marL="171450" indent="-171450">
              <a:buFont typeface="Arial" panose="020B0604020202020204" pitchFamily="34" charset="0"/>
              <a:buChar char="•"/>
            </a:pPr>
            <a:r>
              <a:rPr lang="en-US" dirty="0"/>
              <a:t>Establish the future operating model for cloud and plan, guide and support an efficient progression of the operational model during the migration.</a:t>
            </a:r>
          </a:p>
          <a:p>
            <a:pPr marL="171450" indent="-171450">
              <a:buFont typeface="Arial" panose="020B0604020202020204" pitchFamily="34" charset="0"/>
              <a:buChar char="•"/>
            </a:pPr>
            <a:r>
              <a:rPr lang="en-US" dirty="0"/>
              <a:t>These Accelerators generate early alignment, speed-up requirements gathering, and expedite first migrations to compress the overall engagement timeframe.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u="sng" dirty="0"/>
              <a:t>Mobilize Accelerator </a:t>
            </a:r>
            <a:r>
              <a:rPr lang="en-US" dirty="0"/>
              <a:t>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The Mobilize Accelerator builds the foundation that all other </a:t>
            </a:r>
            <a:r>
              <a:rPr lang="en-US" dirty="0" err="1"/>
              <a:t>workstreams</a:t>
            </a:r>
            <a:r>
              <a:rPr lang="en-US" dirty="0"/>
              <a:t> leverage to structure and prioritize work, collaborate and document knowledge, and report progress.</a:t>
            </a: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Portfolio Accelerator </a:t>
            </a:r>
            <a:r>
              <a:rPr lang="en-U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 a </a:t>
            </a:r>
            <a:r>
              <a:rPr lang="en-US" sz="1200" dirty="0">
                <a:latin typeface="Amazon Ember" panose="020B0603020204020204" pitchFamily="34" charset="0"/>
                <a:ea typeface="Amazon Ember" panose="020B0603020204020204" pitchFamily="34" charset="0"/>
                <a:cs typeface="Amazon Ember" panose="020B0603020204020204" pitchFamily="34" charset="0"/>
              </a:rPr>
              <a:t>sprint-based, interactive </a:t>
            </a:r>
            <a:r>
              <a:rPr lang="en-US" sz="1200" dirty="0" err="1">
                <a:latin typeface="Amazon Ember" panose="020B0603020204020204" pitchFamily="34" charset="0"/>
                <a:ea typeface="Amazon Ember" panose="020B0603020204020204" pitchFamily="34" charset="0"/>
                <a:cs typeface="Amazon Ember" panose="020B0603020204020204" pitchFamily="34" charset="0"/>
              </a:rPr>
              <a:t>workstream</a:t>
            </a:r>
            <a:r>
              <a:rPr lang="en-US" sz="1200" dirty="0">
                <a:latin typeface="Amazon Ember" panose="020B0603020204020204" pitchFamily="34" charset="0"/>
                <a:ea typeface="Amazon Ember" panose="020B0603020204020204" pitchFamily="34" charset="0"/>
                <a:cs typeface="Amazon Ember" panose="020B0603020204020204" pitchFamily="34" charset="0"/>
              </a:rPr>
              <a:t> designed to establish decision criteria for application migration candidates and accelerate the development of a migration wave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The </a:t>
            </a:r>
            <a:r>
              <a:rPr lang="en-US" sz="1200" b="1" u="sng" dirty="0">
                <a:latin typeface="Amazon Ember" panose="020B0603020204020204" pitchFamily="34" charset="0"/>
                <a:ea typeface="Amazon Ember" panose="020B0603020204020204" pitchFamily="34" charset="0"/>
                <a:cs typeface="Amazon Ember" panose="020B0603020204020204" pitchFamily="34" charset="0"/>
              </a:rPr>
              <a:t>Platform &amp; Migration Accelerator </a:t>
            </a:r>
            <a:r>
              <a:rPr lang="en-US" sz="1050" dirty="0"/>
              <a:t>deploys and validates the landing zone, develops required operating and governance models, and migrates up to 5 applications to customer production environment. The accelerator leverages Platform and Migration Parties to accelerate application migration, provide hands-on experience operating in the cloud, and build confidence across cross-functional teams. Activities within the Platform &amp; Migration Accelerator are broken into Pre-Party, Party, and Post-Party stages and will conclude with post migration acceptance testing and validation of the landing zone. There is a defined, programmatic approach to successfully organize and plan the accelerator which is detailed in this document. </a:t>
            </a: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People Accelerator </a:t>
            </a:r>
            <a:r>
              <a:rPr lang="en-US" sz="1200" b="0" i="0" kern="1200" dirty="0">
                <a:solidFill>
                  <a:schemeClr val="tx1"/>
                </a:solidFill>
                <a:effectLst/>
                <a:latin typeface="Amazon Ember Regular" charset="0"/>
                <a:ea typeface="+mn-ea"/>
                <a:cs typeface="+mn-cs"/>
              </a:rPr>
              <a:t>a</a:t>
            </a:r>
            <a:r>
              <a:rPr lang="en-US" sz="1200" dirty="0">
                <a:latin typeface="Amazon Ember" panose="020B0603020204020204" pitchFamily="34" charset="0"/>
                <a:ea typeface="Amazon Ember" panose="020B0603020204020204" pitchFamily="34" charset="0"/>
                <a:cs typeface="Amazon Ember" panose="020B0603020204020204" pitchFamily="34" charset="0"/>
              </a:rPr>
              <a:t>dvances an enterprise’s ability to create, sustain and govern the change that occurs to enable cloud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See the internal Mobilize wiki for more details: https://w.amazon.com/bin/view/AWS/Teams/Proserve/Migration/Mobilize/</a:t>
            </a:r>
            <a:endParaRPr lang="en-US" sz="1200"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2019</a:t>
            </a: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5/4/2021 11:06 AM</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048566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FF9900"/>
                </a:solidFill>
                <a:effectLst/>
                <a:uLnTx/>
                <a:uFillTx/>
                <a:latin typeface="Ember"/>
                <a:ea typeface="+mn-ea"/>
                <a:cs typeface="+mn-cs"/>
              </a:rPr>
              <a:t>Portfolio</a:t>
            </a:r>
            <a:r>
              <a:rPr kumimoji="0" lang="en-US" sz="2000" b="0" i="0" u="none" strike="noStrike" kern="1200" cap="none" spc="0" normalizeH="0" baseline="0" noProof="0" dirty="0" smtClean="0">
                <a:ln>
                  <a:noFill/>
                </a:ln>
                <a:solidFill>
                  <a:srgbClr val="FFFFFF"/>
                </a:solidFill>
                <a:effectLst/>
                <a:uLnTx/>
                <a:uFillTx/>
                <a:latin typeface="Ember"/>
                <a:ea typeface="+mn-ea"/>
                <a:cs typeface="+mn-cs"/>
              </a:rPr>
              <a:t> - Mobilize Portfolio Party accelerates the discovery and analysis of the customers applications and infrastructure resulting in a prioritized migration wave plan </a:t>
            </a:r>
            <a:br>
              <a:rPr kumimoji="0" lang="en-US" sz="2000" b="0" i="0" u="none" strike="noStrike" kern="1200" cap="none" spc="0" normalizeH="0" baseline="0" noProof="0" dirty="0" smtClean="0">
                <a:ln>
                  <a:noFill/>
                </a:ln>
                <a:solidFill>
                  <a:srgbClr val="FFFFFF"/>
                </a:solidFill>
                <a:effectLst/>
                <a:uLnTx/>
                <a:uFillTx/>
                <a:latin typeface="Ember"/>
                <a:ea typeface="+mn-ea"/>
                <a:cs typeface="+mn-cs"/>
              </a:rPr>
            </a:br>
            <a:endParaRPr kumimoji="0" lang="en-US" sz="2000" b="0" i="0" u="none" strike="noStrike" kern="1200" cap="none" spc="0" normalizeH="0" baseline="0" noProof="0" dirty="0" smtClean="0">
              <a:ln>
                <a:noFill/>
              </a:ln>
              <a:solidFill>
                <a:srgbClr val="FFFFFF"/>
              </a:solidFill>
              <a:effectLst/>
              <a:uLnTx/>
              <a:uFillTx/>
              <a:latin typeface="Ember"/>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FF9900"/>
                </a:solidFill>
                <a:effectLst/>
                <a:uLnTx/>
                <a:uFillTx/>
                <a:latin typeface="Ember"/>
                <a:ea typeface="+mn-ea"/>
                <a:cs typeface="+mn-cs"/>
              </a:rPr>
              <a:t>People</a:t>
            </a:r>
            <a:r>
              <a:rPr kumimoji="0" lang="en-US" sz="2000" b="0" i="0" u="none" strike="noStrike" kern="1200" cap="none" spc="0" normalizeH="0" baseline="0" noProof="0" dirty="0" smtClean="0">
                <a:ln>
                  <a:noFill/>
                </a:ln>
                <a:solidFill>
                  <a:srgbClr val="FFFFFF"/>
                </a:solidFill>
                <a:effectLst/>
                <a:uLnTx/>
                <a:uFillTx/>
                <a:latin typeface="Ember"/>
                <a:ea typeface="+mn-ea"/>
                <a:cs typeface="+mn-cs"/>
              </a:rPr>
              <a:t> - Mobilize People Party accelerates the selection of the initial operating model and identifies learning paths for each member of the customer’s core cloud team (CCOE or other acronym) </a:t>
            </a:r>
            <a:br>
              <a:rPr kumimoji="0" lang="en-US" sz="2000" b="0" i="0" u="none" strike="noStrike" kern="1200" cap="none" spc="0" normalizeH="0" baseline="0" noProof="0" dirty="0" smtClean="0">
                <a:ln>
                  <a:noFill/>
                </a:ln>
                <a:solidFill>
                  <a:srgbClr val="FFFFFF"/>
                </a:solidFill>
                <a:effectLst/>
                <a:uLnTx/>
                <a:uFillTx/>
                <a:latin typeface="Ember"/>
                <a:ea typeface="+mn-ea"/>
                <a:cs typeface="+mn-cs"/>
              </a:rPr>
            </a:br>
            <a:endParaRPr kumimoji="0" lang="en-US" sz="2000" b="0" i="0" u="none" strike="noStrike" kern="1200" cap="none" spc="0" normalizeH="0" baseline="0" noProof="0" dirty="0" smtClean="0">
              <a:ln>
                <a:noFill/>
              </a:ln>
              <a:solidFill>
                <a:srgbClr val="FFFFFF"/>
              </a:solidFill>
              <a:effectLst/>
              <a:uLnTx/>
              <a:uFillTx/>
              <a:latin typeface="Ember"/>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FF9900"/>
                </a:solidFill>
                <a:effectLst/>
                <a:uLnTx/>
                <a:uFillTx/>
                <a:latin typeface="Ember"/>
                <a:ea typeface="+mn-ea"/>
                <a:cs typeface="+mn-cs"/>
              </a:rPr>
              <a:t>Platform</a:t>
            </a:r>
            <a:r>
              <a:rPr kumimoji="0" lang="en-US" sz="2000" b="0" i="0" u="none" strike="noStrike" kern="1200" cap="none" spc="0" normalizeH="0" baseline="0" noProof="0" dirty="0" smtClean="0">
                <a:ln>
                  <a:noFill/>
                </a:ln>
                <a:solidFill>
                  <a:srgbClr val="FFFFFF"/>
                </a:solidFill>
                <a:effectLst/>
                <a:uLnTx/>
                <a:uFillTx/>
                <a:latin typeface="Ember"/>
                <a:ea typeface="+mn-ea"/>
                <a:cs typeface="+mn-cs"/>
              </a:rPr>
              <a:t> - Mobilize Platform Party accelerates the design, build, and validation of the customers AWS operational capability and covers </a:t>
            </a:r>
            <a:r>
              <a:rPr kumimoji="0" lang="en-US" sz="2000" b="0" i="0" u="none" strike="noStrike" kern="1200" cap="none" spc="0" normalizeH="0" baseline="0" noProof="0" dirty="0" err="1" smtClean="0">
                <a:ln>
                  <a:noFill/>
                </a:ln>
                <a:solidFill>
                  <a:srgbClr val="FFFFFF"/>
                </a:solidFill>
                <a:effectLst/>
                <a:uLnTx/>
                <a:uFillTx/>
                <a:latin typeface="Ember"/>
                <a:ea typeface="+mn-ea"/>
                <a:cs typeface="+mn-cs"/>
              </a:rPr>
              <a:t>LandingZone</a:t>
            </a:r>
            <a:r>
              <a:rPr kumimoji="0" lang="en-US" sz="2000" b="0" i="0" u="none" strike="noStrike" kern="1200" cap="none" spc="0" normalizeH="0" baseline="0" noProof="0" dirty="0" smtClean="0">
                <a:ln>
                  <a:noFill/>
                </a:ln>
                <a:solidFill>
                  <a:srgbClr val="FFFFFF"/>
                </a:solidFill>
                <a:effectLst/>
                <a:uLnTx/>
                <a:uFillTx/>
                <a:latin typeface="Ember"/>
                <a:ea typeface="+mn-ea"/>
                <a:cs typeface="+mn-cs"/>
              </a:rPr>
              <a:t>, Security, and Operations readiness activities </a:t>
            </a:r>
            <a:br>
              <a:rPr kumimoji="0" lang="en-US" sz="2000" b="0" i="0" u="none" strike="noStrike" kern="1200" cap="none" spc="0" normalizeH="0" baseline="0" noProof="0" dirty="0" smtClean="0">
                <a:ln>
                  <a:noFill/>
                </a:ln>
                <a:solidFill>
                  <a:srgbClr val="FFFFFF"/>
                </a:solidFill>
                <a:effectLst/>
                <a:uLnTx/>
                <a:uFillTx/>
                <a:latin typeface="Ember"/>
                <a:ea typeface="+mn-ea"/>
                <a:cs typeface="+mn-cs"/>
              </a:rPr>
            </a:br>
            <a:endParaRPr kumimoji="0" lang="en-US" sz="2000" b="0" i="0" u="none" strike="noStrike" kern="1200" cap="none" spc="0" normalizeH="0" baseline="0" noProof="0" dirty="0" smtClean="0">
              <a:ln>
                <a:noFill/>
              </a:ln>
              <a:solidFill>
                <a:srgbClr val="FFFFFF"/>
              </a:solidFill>
              <a:effectLst/>
              <a:uLnTx/>
              <a:uFillTx/>
              <a:latin typeface="Ember"/>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FF9900"/>
                </a:solidFill>
                <a:effectLst/>
                <a:uLnTx/>
                <a:uFillTx/>
                <a:latin typeface="Ember"/>
                <a:ea typeface="+mn-ea"/>
                <a:cs typeface="+mn-cs"/>
              </a:rPr>
              <a:t>Migration</a:t>
            </a:r>
            <a:r>
              <a:rPr kumimoji="0" lang="en-US" sz="2000" b="0" i="0" u="none" strike="noStrike" kern="1200" cap="none" spc="0" normalizeH="0" baseline="0" noProof="0" dirty="0" smtClean="0">
                <a:ln>
                  <a:noFill/>
                </a:ln>
                <a:solidFill>
                  <a:srgbClr val="FFFFFF"/>
                </a:solidFill>
                <a:effectLst/>
                <a:uLnTx/>
                <a:uFillTx/>
                <a:latin typeface="Ember"/>
                <a:ea typeface="+mn-ea"/>
                <a:cs typeface="+mn-cs"/>
              </a:rPr>
              <a:t> - Mobilize Migration Party accelerates the design, build, and validation of the migration factory leading to the first migration cutover into production</a:t>
            </a:r>
            <a:endParaRPr kumimoji="0" lang="en-US" sz="2000" b="0" i="0" u="none" strike="noStrike" kern="1200" cap="none" spc="0" normalizeH="0" baseline="0" noProof="0" dirty="0" smtClean="0">
              <a:ln>
                <a:noFill/>
              </a:ln>
              <a:solidFill>
                <a:srgbClr val="FFFFFF"/>
              </a:solidFill>
              <a:effectLst/>
              <a:uLnTx/>
              <a:uFillTx/>
              <a:latin typeface="Amazon Ember"/>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ReInvent 2018</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5/4/2021 11:06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18797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smtClean="0">
                <a:solidFill>
                  <a:srgbClr val="333333"/>
                </a:solidFill>
              </a:rPr>
              <a:t>Mobilize provides customers flexibility and we work with customers to tailor the engagement based on the customer's desired business outcomes. The timeline below serves as a template or starting point that should be modified and tailored based on customer requirements.</a:t>
            </a:r>
            <a:endParaRPr lang="en-US" sz="2000"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237608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8830" lvl="1" indent="-198830">
              <a:spcBef>
                <a:spcPts val="1500"/>
              </a:spcBef>
              <a:buFont typeface="Tahoma" pitchFamily="34" charset="0"/>
              <a:buChar char="»"/>
              <a:defRPr/>
            </a:pPr>
            <a:r>
              <a:rPr lang="en-US" altLang="en-US" b="1" dirty="0" smtClean="0">
                <a:solidFill>
                  <a:srgbClr val="FF9900"/>
                </a:solidFill>
              </a:rPr>
              <a:t>Mechanisms</a:t>
            </a:r>
          </a:p>
          <a:p>
            <a:pPr>
              <a:spcBef>
                <a:spcPts val="0"/>
              </a:spcBef>
            </a:pPr>
            <a:r>
              <a:rPr lang="en-US" sz="1867" dirty="0" smtClean="0"/>
              <a:t>  Encoded behaviors that facilitate innovative thinking</a:t>
            </a:r>
          </a:p>
          <a:p>
            <a:pPr marL="198830" lvl="1" indent="-198830">
              <a:spcBef>
                <a:spcPts val="225"/>
              </a:spcBef>
              <a:buFont typeface="Arial" panose="020B0604020202020204" pitchFamily="34" charset="0"/>
              <a:buNone/>
              <a:defRPr/>
            </a:pPr>
            <a:endParaRPr lang="en-US" altLang="en-US" sz="1867" b="1" dirty="0" smtClean="0"/>
          </a:p>
          <a:p>
            <a:pPr marL="198830" lvl="1" indent="-198830">
              <a:spcBef>
                <a:spcPts val="1500"/>
              </a:spcBef>
              <a:buFont typeface="Tahoma" pitchFamily="34" charset="0"/>
              <a:buChar char="»"/>
              <a:tabLst>
                <a:tab pos="198830" algn="l"/>
              </a:tabLst>
              <a:defRPr/>
            </a:pPr>
            <a:r>
              <a:rPr lang="en-US" altLang="en-US" b="1" dirty="0" smtClean="0">
                <a:solidFill>
                  <a:srgbClr val="FF9900"/>
                </a:solidFill>
              </a:rPr>
              <a:t>Architecture</a:t>
            </a:r>
          </a:p>
          <a:p>
            <a:pPr marL="342900" lvl="1" indent="-342900">
              <a:spcBef>
                <a:spcPts val="225"/>
              </a:spcBef>
              <a:tabLst>
                <a:tab pos="198830" algn="l"/>
              </a:tabLst>
              <a:defRPr/>
            </a:pPr>
            <a:r>
              <a:rPr lang="en-US" altLang="en-US" sz="1867" dirty="0" smtClean="0"/>
              <a:t>Structure that supports rapid growth and change</a:t>
            </a:r>
          </a:p>
          <a:p>
            <a:pPr marL="198830" lvl="1" indent="-198830">
              <a:spcBef>
                <a:spcPts val="225"/>
              </a:spcBef>
              <a:buFont typeface="Arial" panose="020B0604020202020204" pitchFamily="34" charset="0"/>
              <a:buNone/>
              <a:defRPr/>
            </a:pPr>
            <a:endParaRPr lang="en-US" altLang="en-US" sz="1867" b="1" dirty="0" smtClean="0">
              <a:solidFill>
                <a:srgbClr val="0E2735"/>
              </a:solidFill>
            </a:endParaRPr>
          </a:p>
          <a:p>
            <a:pPr marL="198830" lvl="1" indent="-198830">
              <a:spcBef>
                <a:spcPts val="1500"/>
              </a:spcBef>
              <a:buFont typeface="Tahoma" pitchFamily="34" charset="0"/>
              <a:buChar char="»"/>
              <a:defRPr/>
            </a:pPr>
            <a:r>
              <a:rPr lang="en-US" altLang="en-US" b="1" dirty="0" smtClean="0">
                <a:solidFill>
                  <a:srgbClr val="FF9900"/>
                </a:solidFill>
              </a:rPr>
              <a:t>Culture</a:t>
            </a:r>
          </a:p>
          <a:p>
            <a:pPr>
              <a:spcBef>
                <a:spcPts val="0"/>
              </a:spcBef>
            </a:pPr>
            <a:r>
              <a:rPr lang="en-US" sz="1867" dirty="0" smtClean="0"/>
              <a:t>  Customer obsession, hire builders, let them build, support them with a belief system</a:t>
            </a:r>
          </a:p>
          <a:p>
            <a:pPr marL="198830" lvl="1" indent="-198830">
              <a:spcBef>
                <a:spcPts val="225"/>
              </a:spcBef>
              <a:buFont typeface="Arial" panose="020B0604020202020204" pitchFamily="34" charset="0"/>
              <a:buNone/>
              <a:defRPr/>
            </a:pPr>
            <a:endParaRPr lang="en-US" altLang="en-US" sz="1867" b="1" dirty="0" smtClean="0">
              <a:solidFill>
                <a:srgbClr val="0E2735"/>
              </a:solidFill>
            </a:endParaRPr>
          </a:p>
          <a:p>
            <a:pPr marL="198830" lvl="1" indent="-198830">
              <a:spcBef>
                <a:spcPts val="1500"/>
              </a:spcBef>
              <a:buFont typeface="Tahoma" pitchFamily="34" charset="0"/>
              <a:buChar char="»"/>
              <a:defRPr/>
            </a:pPr>
            <a:r>
              <a:rPr lang="en-US" altLang="en-US" b="1" dirty="0" smtClean="0">
                <a:solidFill>
                  <a:srgbClr val="FF9900"/>
                </a:solidFill>
              </a:rPr>
              <a:t>Organization</a:t>
            </a:r>
          </a:p>
          <a:p>
            <a:pPr marL="342900" lvl="1" indent="-342900">
              <a:spcBef>
                <a:spcPts val="225"/>
              </a:spcBef>
              <a:defRPr/>
            </a:pPr>
            <a:r>
              <a:rPr lang="en-US" sz="1867" dirty="0" smtClean="0"/>
              <a:t>Small, empowered teams that own what they create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571591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OneSpeaker">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4630402"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55490423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5962708"/>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260084330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r>
              <a:rPr lang="en-US"/>
              <a:t>Click icon to add picture</a:t>
            </a:r>
          </a:p>
        </p:txBody>
      </p:sp>
    </p:spTree>
    <p:extLst>
      <p:ext uri="{BB962C8B-B14F-4D97-AF65-F5344CB8AC3E}">
        <p14:creationId xmlns:p14="http://schemas.microsoft.com/office/powerpoint/2010/main" val="311665371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r>
              <a:rPr lang="en-US"/>
              <a:t>Click icon to add picture</a:t>
            </a:r>
          </a:p>
        </p:txBody>
      </p:sp>
    </p:spTree>
    <p:extLst>
      <p:ext uri="{BB962C8B-B14F-4D97-AF65-F5344CB8AC3E}">
        <p14:creationId xmlns:p14="http://schemas.microsoft.com/office/powerpoint/2010/main" val="3051879050"/>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r>
              <a:rPr lang="en-US"/>
              <a:t>Click icon to add picture</a:t>
            </a:r>
          </a:p>
        </p:txBody>
      </p:sp>
    </p:spTree>
    <p:extLst>
      <p:ext uri="{BB962C8B-B14F-4D97-AF65-F5344CB8AC3E}">
        <p14:creationId xmlns:p14="http://schemas.microsoft.com/office/powerpoint/2010/main" val="250056304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r>
              <a:rPr lang="en-US"/>
              <a:t>Click icon to add picture</a:t>
            </a:r>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89623420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249680"/>
            <a:ext cx="14630400" cy="622808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9548438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a:t>Click to edit Master title style</a:t>
            </a:r>
            <a:endParaRPr lang="en-US" dirty="0"/>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13325537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1"/>
                </a:solidFill>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385314568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a:solidFill>
                  <a:schemeClr val="tx1"/>
                </a:solidFill>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158266805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4630402"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1459"/>
          </a:xfrm>
          <a:prstGeom prst="rect">
            <a:avLst/>
          </a:prstGeom>
        </p:spPr>
      </p:pic>
      <p:sp>
        <p:nvSpPr>
          <p:cNvPr id="8" name="TextBox 7">
            <a:extLst>
              <a:ext uri="{FF2B5EF4-FFF2-40B4-BE49-F238E27FC236}">
                <a16:creationId xmlns:a16="http://schemas.microsoft.com/office/drawing/2014/main" id="{F9D47D4A-FB0D-BE48-ADF8-B8DECA8916C1}"/>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78807888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66865678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237692062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100824949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14630400" cy="8229600"/>
          </a:xfrm>
          <a:prstGeom prst="rect">
            <a:avLst/>
          </a:prstGeom>
        </p:spPr>
      </p:pic>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10" name="Title 1"/>
          <p:cNvSpPr>
            <a:spLocks noGrp="1"/>
          </p:cNvSpPr>
          <p:nvPr>
            <p:ph type="title"/>
          </p:nvPr>
        </p:nvSpPr>
        <p:spPr>
          <a:xfrm>
            <a:off x="548640" y="2589430"/>
            <a:ext cx="10660674" cy="1127019"/>
          </a:xfrm>
        </p:spPr>
        <p:txBody>
          <a:bodyPr anchor="ctr" anchorCtr="0">
            <a:noAutofit/>
          </a:bodyPr>
          <a:lstStyle>
            <a:lvl1pPr algn="l">
              <a:defRPr sz="64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548640" y="3716448"/>
            <a:ext cx="6380480" cy="792480"/>
          </a:xfrm>
          <a:prstGeom prst="rect">
            <a:avLst/>
          </a:prstGeom>
        </p:spPr>
        <p:txBody>
          <a:bodyPr/>
          <a:lstStyle/>
          <a:p>
            <a:pPr lvl="0"/>
            <a:r>
              <a:rPr lang="en-US"/>
              <a:t>Click to 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9021879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14630400" cy="8229600"/>
          </a:xfrm>
          <a:prstGeom prst="rect">
            <a:avLst/>
          </a:prstGeom>
        </p:spPr>
      </p:pic>
      <p:sp>
        <p:nvSpPr>
          <p:cNvPr id="2" name="Title 1"/>
          <p:cNvSpPr>
            <a:spLocks noGrp="1"/>
          </p:cNvSpPr>
          <p:nvPr>
            <p:ph type="title" hasCustomPrompt="1"/>
          </p:nvPr>
        </p:nvSpPr>
        <p:spPr>
          <a:xfrm>
            <a:off x="548640" y="2481329"/>
            <a:ext cx="12435840" cy="1634490"/>
          </a:xfrm>
        </p:spPr>
        <p:txBody>
          <a:bodyPr anchor="ctr">
            <a:noAutofit/>
          </a:bodyPr>
          <a:lstStyle>
            <a:lvl1pPr algn="l">
              <a:defRPr sz="6400"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548640" y="4115820"/>
            <a:ext cx="5892800" cy="693419"/>
          </a:xfrm>
          <a:prstGeom prst="rect">
            <a:avLst/>
          </a:prstGeom>
        </p:spPr>
        <p:txBody>
          <a:bodyPr>
            <a:normAutofit/>
          </a:bodyPr>
          <a:lstStyle>
            <a:lvl1pPr marL="0" indent="0" algn="l">
              <a:buNone/>
              <a:defRPr sz="2600" baseline="0"/>
            </a:lvl1pPr>
          </a:lstStyle>
          <a:p>
            <a:pPr lvl="0"/>
            <a:r>
              <a:rPr lang="en-US"/>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8EC9990E-A3D8-4641-B99A-B31E88C6D0B8}"/>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394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p>
            <a:r>
              <a:rPr lang="en-US"/>
              <a:t>Click to edit Master title style</a:t>
            </a:r>
            <a:endParaRPr lang="en-US" dirty="0"/>
          </a:p>
        </p:txBody>
      </p:sp>
    </p:spTree>
    <p:extLst>
      <p:ext uri="{BB962C8B-B14F-4D97-AF65-F5344CB8AC3E}">
        <p14:creationId xmlns:p14="http://schemas.microsoft.com/office/powerpoint/2010/main" val="587766233"/>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able_of_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648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538863" y="7695476"/>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293881901"/>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7071359" y="7408544"/>
            <a:ext cx="3413761" cy="43815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84561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7963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20641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2827" cy="1079598"/>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7517651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12550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47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9281A-2BCE-4D6B-A00B-5DA2B4685D92}"/>
              </a:ext>
            </a:extLst>
          </p:cNvPr>
          <p:cNvSpPr>
            <a:spLocks noGrp="1"/>
          </p:cNvSpPr>
          <p:nvPr>
            <p:ph type="title" hasCustomPrompt="1"/>
          </p:nvPr>
        </p:nvSpPr>
        <p:spPr/>
        <p:txBody>
          <a:bodyPr/>
          <a:lstStyle>
            <a:lvl1pPr>
              <a:defRPr/>
            </a:lvl1pPr>
          </a:lstStyle>
          <a:p>
            <a:r>
              <a:rPr lang="en-US" dirty="0"/>
              <a:t>Click to enter title</a:t>
            </a:r>
          </a:p>
        </p:txBody>
      </p:sp>
      <p:sp>
        <p:nvSpPr>
          <p:cNvPr id="5" name="Text Placeholder 4">
            <a:extLst>
              <a:ext uri="{FF2B5EF4-FFF2-40B4-BE49-F238E27FC236}">
                <a16:creationId xmlns:a16="http://schemas.microsoft.com/office/drawing/2014/main" id="{664AB181-634A-49C4-9E92-2346D7A156F4}"/>
              </a:ext>
            </a:extLst>
          </p:cNvPr>
          <p:cNvSpPr>
            <a:spLocks noGrp="1"/>
          </p:cNvSpPr>
          <p:nvPr>
            <p:ph type="body" sz="quarter" idx="10" hasCustomPrompt="1"/>
          </p:nvPr>
        </p:nvSpPr>
        <p:spPr>
          <a:xfrm>
            <a:off x="685800" y="1217981"/>
            <a:ext cx="13244170" cy="329184"/>
          </a:xfrm>
        </p:spPr>
        <p:txBody>
          <a:bodyPr/>
          <a:lstStyle>
            <a:lvl1pPr marL="0" indent="0">
              <a:spcAft>
                <a:spcPts val="0"/>
              </a:spcAft>
              <a:buNone/>
              <a:defRPr b="1">
                <a:latin typeface="Georgia" panose="02040502050405020303" pitchFamily="18" charset="0"/>
              </a:defRPr>
            </a:lvl1pPr>
          </a:lstStyle>
          <a:p>
            <a:pPr lvl="0"/>
            <a:r>
              <a:rPr lang="en-US" dirty="0"/>
              <a:t>Click to enter subtitle</a:t>
            </a:r>
          </a:p>
        </p:txBody>
      </p:sp>
    </p:spTree>
    <p:extLst>
      <p:ext uri="{BB962C8B-B14F-4D97-AF65-F5344CB8AC3E}">
        <p14:creationId xmlns:p14="http://schemas.microsoft.com/office/powerpoint/2010/main" val="370330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D85A-EFBC-2048-8392-2377AF0375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D64480-7E18-504A-B35E-FBF64201B4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CD6EA-083B-4E44-A67E-F8908E359C11}"/>
              </a:ext>
            </a:extLst>
          </p:cNvPr>
          <p:cNvSpPr>
            <a:spLocks noGrp="1"/>
          </p:cNvSpPr>
          <p:nvPr>
            <p:ph type="dt" sz="half" idx="10"/>
          </p:nvPr>
        </p:nvSpPr>
        <p:spPr/>
        <p:txBody>
          <a:bodyPr/>
          <a:lstStyle/>
          <a:p>
            <a:fld id="{B612C37D-C1F7-464E-B273-6239C365E7E7}" type="datetimeFigureOut">
              <a:rPr lang="en-US" smtClean="0"/>
              <a:t>5/10/2021</a:t>
            </a:fld>
            <a:endParaRPr lang="en-US"/>
          </a:p>
        </p:txBody>
      </p:sp>
      <p:sp>
        <p:nvSpPr>
          <p:cNvPr id="5" name="Footer Placeholder 4">
            <a:extLst>
              <a:ext uri="{FF2B5EF4-FFF2-40B4-BE49-F238E27FC236}">
                <a16:creationId xmlns:a16="http://schemas.microsoft.com/office/drawing/2014/main" id="{F6CF5740-F859-A148-A0EB-3DB901C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DB9BA-62A1-D747-8FE2-C627053035E0}"/>
              </a:ext>
            </a:extLst>
          </p:cNvPr>
          <p:cNvSpPr>
            <a:spLocks noGrp="1"/>
          </p:cNvSpPr>
          <p:nvPr>
            <p:ph type="sldNum" sz="quarter" idx="12"/>
          </p:nvPr>
        </p:nvSpPr>
        <p:spPr/>
        <p:txBody>
          <a:bodyPr/>
          <a:lstStyle/>
          <a:p>
            <a:fld id="{0B7A1165-BC18-3D47-A014-8CA45779E5AD}" type="slidenum">
              <a:rPr lang="en-US" smtClean="0"/>
              <a:t>‹#›</a:t>
            </a:fld>
            <a:endParaRPr lang="en-US"/>
          </a:p>
        </p:txBody>
      </p:sp>
    </p:spTree>
    <p:extLst>
      <p:ext uri="{BB962C8B-B14F-4D97-AF65-F5344CB8AC3E}">
        <p14:creationId xmlns:p14="http://schemas.microsoft.com/office/powerpoint/2010/main" val="84841732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_OneSpeaker">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4630402"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8956473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4630402"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1459"/>
          </a:xfrm>
          <a:prstGeom prst="rect">
            <a:avLst/>
          </a:prstGeom>
        </p:spPr>
      </p:pic>
      <p:sp>
        <p:nvSpPr>
          <p:cNvPr id="8" name="TextBox 7">
            <a:extLst>
              <a:ext uri="{FF2B5EF4-FFF2-40B4-BE49-F238E27FC236}">
                <a16:creationId xmlns:a16="http://schemas.microsoft.com/office/drawing/2014/main" id="{F9D47D4A-FB0D-BE48-ADF8-B8DECA8916C1}"/>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79706991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8447213"/>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4630400" cy="8229600"/>
          </a:xfrm>
          <a:prstGeom prst="rect">
            <a:avLst/>
          </a:prstGeom>
          <a:ln>
            <a:noFill/>
          </a:ln>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Click to edit Master text styles</a:t>
            </a:r>
          </a:p>
        </p:txBody>
      </p:sp>
    </p:spTree>
    <p:extLst>
      <p:ext uri="{BB962C8B-B14F-4D97-AF65-F5344CB8AC3E}">
        <p14:creationId xmlns:p14="http://schemas.microsoft.com/office/powerpoint/2010/main" val="721555327"/>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4630400" cy="8229600"/>
          </a:xfrm>
          <a:prstGeom prst="rect">
            <a:avLst/>
          </a:prstGeom>
          <a:ln>
            <a:noFill/>
          </a:ln>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8A2B94E5-EC77-5143-891C-94FF7C49B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332823039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4630400" cy="8229600"/>
          </a:xfrm>
          <a:prstGeom prst="rect">
            <a:avLst/>
          </a:prstGeom>
          <a:ln>
            <a:noFill/>
          </a:ln>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Click to edit Master text styles</a:t>
            </a:r>
          </a:p>
        </p:txBody>
      </p:sp>
    </p:spTree>
    <p:extLst>
      <p:ext uri="{BB962C8B-B14F-4D97-AF65-F5344CB8AC3E}">
        <p14:creationId xmlns:p14="http://schemas.microsoft.com/office/powerpoint/2010/main" val="81107999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05496502"/>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831411358"/>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538863" y="7683901"/>
            <a:ext cx="7115490" cy="344710"/>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a:t>
            </a:r>
          </a:p>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413727743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20355583"/>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2255862"/>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74211181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r>
              <a:rPr lang="en-US"/>
              <a:t>Click icon to add picture</a:t>
            </a:r>
          </a:p>
        </p:txBody>
      </p:sp>
    </p:spTree>
    <p:extLst>
      <p:ext uri="{BB962C8B-B14F-4D97-AF65-F5344CB8AC3E}">
        <p14:creationId xmlns:p14="http://schemas.microsoft.com/office/powerpoint/2010/main" val="937716089"/>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r>
              <a:rPr lang="en-US"/>
              <a:t>Click icon to add picture</a:t>
            </a:r>
          </a:p>
        </p:txBody>
      </p:sp>
    </p:spTree>
    <p:extLst>
      <p:ext uri="{BB962C8B-B14F-4D97-AF65-F5344CB8AC3E}">
        <p14:creationId xmlns:p14="http://schemas.microsoft.com/office/powerpoint/2010/main" val="146044795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r>
              <a:rPr lang="en-US"/>
              <a:t>Click icon to add picture</a:t>
            </a:r>
          </a:p>
        </p:txBody>
      </p:sp>
    </p:spTree>
    <p:extLst>
      <p:ext uri="{BB962C8B-B14F-4D97-AF65-F5344CB8AC3E}">
        <p14:creationId xmlns:p14="http://schemas.microsoft.com/office/powerpoint/2010/main" val="1026717718"/>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r>
              <a:rPr lang="en-US"/>
              <a:t>Click icon to add picture</a:t>
            </a:r>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9068222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4630400" cy="8229600"/>
          </a:xfrm>
          <a:prstGeom prst="rect">
            <a:avLst/>
          </a:prstGeom>
          <a:ln>
            <a:noFill/>
          </a:ln>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8A2B94E5-EC77-5143-891C-94FF7C49B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339308706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249680"/>
            <a:ext cx="14630400" cy="622808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944736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a:t>Click to edit Master title style</a:t>
            </a:r>
            <a:endParaRPr lang="en-US" dirty="0"/>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399906279"/>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1"/>
                </a:solidFill>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1169802318"/>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a:solidFill>
                  <a:schemeClr val="tx1"/>
                </a:solidFill>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804401705"/>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1029111762"/>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122352371"/>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3558496564"/>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14630400" cy="8229600"/>
          </a:xfrm>
          <a:prstGeom prst="rect">
            <a:avLst/>
          </a:prstGeom>
        </p:spPr>
      </p:pic>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10" name="Title 1"/>
          <p:cNvSpPr>
            <a:spLocks noGrp="1"/>
          </p:cNvSpPr>
          <p:nvPr>
            <p:ph type="title"/>
          </p:nvPr>
        </p:nvSpPr>
        <p:spPr>
          <a:xfrm>
            <a:off x="548640" y="2589430"/>
            <a:ext cx="10660674" cy="1127019"/>
          </a:xfrm>
        </p:spPr>
        <p:txBody>
          <a:bodyPr anchor="ctr" anchorCtr="0">
            <a:noAutofit/>
          </a:bodyPr>
          <a:lstStyle>
            <a:lvl1pPr algn="l">
              <a:defRPr sz="64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548640" y="3716448"/>
            <a:ext cx="6380480" cy="792480"/>
          </a:xfrm>
          <a:prstGeom prst="rect">
            <a:avLst/>
          </a:prstGeom>
        </p:spPr>
        <p:txBody>
          <a:bodyPr/>
          <a:lstStyle/>
          <a:p>
            <a:pPr lvl="0"/>
            <a:r>
              <a:rPr lang="en-US"/>
              <a:t>Click to 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600878799"/>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14630400" cy="8229600"/>
          </a:xfrm>
          <a:prstGeom prst="rect">
            <a:avLst/>
          </a:prstGeom>
        </p:spPr>
      </p:pic>
      <p:sp>
        <p:nvSpPr>
          <p:cNvPr id="2" name="Title 1"/>
          <p:cNvSpPr>
            <a:spLocks noGrp="1"/>
          </p:cNvSpPr>
          <p:nvPr>
            <p:ph type="title" hasCustomPrompt="1"/>
          </p:nvPr>
        </p:nvSpPr>
        <p:spPr>
          <a:xfrm>
            <a:off x="548640" y="2481329"/>
            <a:ext cx="12435840" cy="1634490"/>
          </a:xfrm>
        </p:spPr>
        <p:txBody>
          <a:bodyPr anchor="ctr">
            <a:noAutofit/>
          </a:bodyPr>
          <a:lstStyle>
            <a:lvl1pPr algn="l">
              <a:defRPr sz="6400"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548640" y="4115820"/>
            <a:ext cx="5892800" cy="693419"/>
          </a:xfrm>
          <a:prstGeom prst="rect">
            <a:avLst/>
          </a:prstGeom>
        </p:spPr>
        <p:txBody>
          <a:bodyPr>
            <a:normAutofit/>
          </a:bodyPr>
          <a:lstStyle>
            <a:lvl1pPr marL="0" indent="0" algn="l">
              <a:buNone/>
              <a:defRPr sz="2600" baseline="0"/>
            </a:lvl1pPr>
          </a:lstStyle>
          <a:p>
            <a:pPr lvl="0"/>
            <a:r>
              <a:rPr lang="en-US"/>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8EC9990E-A3D8-4641-B99A-B31E88C6D0B8}"/>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810570972"/>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p>
            <a:r>
              <a:rPr lang="en-US"/>
              <a:t>Click to edit Master title style</a:t>
            </a:r>
            <a:endParaRPr lang="en-US" dirty="0"/>
          </a:p>
        </p:txBody>
      </p:sp>
    </p:spTree>
    <p:extLst>
      <p:ext uri="{BB962C8B-B14F-4D97-AF65-F5344CB8AC3E}">
        <p14:creationId xmlns:p14="http://schemas.microsoft.com/office/powerpoint/2010/main" val="213007724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421960379"/>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able_of_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947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538863" y="7695476"/>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28634976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7071359" y="7408544"/>
            <a:ext cx="3413761" cy="43815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28625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5635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2827" cy="1079598"/>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03019956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14630400" cy="8388379"/>
          </a:xfrm>
          <a:prstGeom prst="rect">
            <a:avLst/>
          </a:prstGeom>
        </p:spPr>
      </p:pic>
      <p:sp>
        <p:nvSpPr>
          <p:cNvPr id="6" name="Text Placeholder 11"/>
          <p:cNvSpPr>
            <a:spLocks noGrp="1"/>
          </p:cNvSpPr>
          <p:nvPr>
            <p:ph type="body" sz="quarter" idx="10" hasCustomPrompt="1"/>
          </p:nvPr>
        </p:nvSpPr>
        <p:spPr>
          <a:xfrm>
            <a:off x="780638" y="6329636"/>
            <a:ext cx="5892800" cy="693419"/>
          </a:xfrm>
        </p:spPr>
        <p:txBody>
          <a:bodyPr>
            <a:normAutofit/>
          </a:bodyPr>
          <a:lstStyle>
            <a:lvl1pPr marL="0" indent="0" algn="l">
              <a:buNone/>
              <a:defRPr sz="256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780638" y="6939237"/>
            <a:ext cx="5892800" cy="591821"/>
          </a:xfrm>
        </p:spPr>
        <p:txBody>
          <a:bodyPr>
            <a:normAutofit/>
          </a:bodyPr>
          <a:lstStyle>
            <a:lvl1pPr marL="0" indent="0" algn="l">
              <a:buNone/>
              <a:defRPr sz="256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780638" y="3053166"/>
            <a:ext cx="11719981" cy="1191259"/>
          </a:xfr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p:nvPr>
        </p:nvSpPr>
        <p:spPr>
          <a:xfrm>
            <a:off x="780639" y="4253721"/>
            <a:ext cx="9666531" cy="780558"/>
          </a:xfrm>
        </p:spPr>
        <p:txBody>
          <a:bodyPr/>
          <a:lstStyle>
            <a:lvl1pPr marL="0" indent="0" algn="l">
              <a:buNone/>
              <a:defRPr/>
            </a:lvl1pPr>
          </a:lstStyle>
          <a:p>
            <a:pPr lvl="0"/>
            <a:r>
              <a:rPr lang="en-US" dirty="0"/>
              <a:t>Click to edit Master text styles</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0025" y="689992"/>
            <a:ext cx="3913630" cy="936346"/>
          </a:xfrm>
          <a:prstGeom prst="rect">
            <a:avLst/>
          </a:prstGeom>
        </p:spPr>
      </p:pic>
    </p:spTree>
    <p:extLst>
      <p:ext uri="{BB962C8B-B14F-4D97-AF65-F5344CB8AC3E}">
        <p14:creationId xmlns:p14="http://schemas.microsoft.com/office/powerpoint/2010/main" val="32127438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1188720" indent="-457200">
              <a:buFont typeface="Arial"/>
              <a:buChar char="•"/>
              <a:defRPr>
                <a:solidFill>
                  <a:schemeClr val="bg1"/>
                </a:solidFill>
              </a:defRPr>
            </a:lvl2pPr>
            <a:lvl3pPr marL="1828800" indent="-36576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1085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538581" y="1616653"/>
            <a:ext cx="13132387" cy="5827082"/>
          </a:xfrm>
          <a:noFill/>
        </p:spPr>
        <p:txBody>
          <a:bodyPr/>
          <a:lstStyle>
            <a:lvl1pPr marL="0" indent="0">
              <a:buNone/>
              <a:defRPr lang="en-US" sz="1760">
                <a:solidFill>
                  <a:srgbClr val="3366FF"/>
                </a:solidFill>
                <a:effectLst/>
                <a:latin typeface="Lucida Console" panose="020B0609040504020204" pitchFamily="49" charset="0"/>
              </a:defRPr>
            </a:lvl1pPr>
            <a:lvl2pPr marL="731520" indent="0">
              <a:buNone/>
              <a:defRPr>
                <a:latin typeface="Lucida Console" panose="020B0609040504020204" pitchFamily="49" charset="0"/>
              </a:defRPr>
            </a:lvl2pPr>
            <a:lvl3pPr marL="1463040" indent="0">
              <a:buNone/>
              <a:defRPr>
                <a:latin typeface="Lucida Console" panose="020B0609040504020204" pitchFamily="49" charset="0"/>
              </a:defRPr>
            </a:lvl3pPr>
            <a:lvl4pPr marL="2194560" indent="0">
              <a:buNone/>
              <a:defRPr>
                <a:latin typeface="Lucida Console" panose="020B0609040504020204" pitchFamily="49" charset="0"/>
              </a:defRPr>
            </a:lvl4pPr>
            <a:lvl5pPr marL="2926080" indent="0">
              <a:buNone/>
              <a:defRPr>
                <a:latin typeface="Lucida Console" panose="020B0609040504020204" pitchFamily="49" charset="0"/>
              </a:defRPr>
            </a:lvl5pPr>
          </a:lstStyle>
          <a:p>
            <a:r>
              <a:rPr lang="en-US" sz="224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en-US" sz="224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a:p>
            <a:r>
              <a:rPr lang="sk-SK" sz="224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76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38592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634230" y="3150724"/>
            <a:ext cx="12435840" cy="1488168"/>
          </a:xfrm>
        </p:spPr>
        <p:txBody>
          <a:bodyPr anchor="ctr">
            <a:noAutofit/>
          </a:bodyPr>
          <a:lstStyle>
            <a:lvl1pPr algn="l">
              <a:defRPr sz="64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49823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normAutofit/>
          </a:bodyPr>
          <a:lstStyle>
            <a:lvl1pPr>
              <a:defRPr sz="448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533720" y="1620012"/>
            <a:ext cx="6461760" cy="5555317"/>
          </a:xfrm>
        </p:spPr>
        <p:txBody>
          <a:bodyPr/>
          <a:lstStyle>
            <a:lvl1pPr>
              <a:defRPr sz="3520">
                <a:solidFill>
                  <a:schemeClr val="bg1"/>
                </a:solidFill>
              </a:defRPr>
            </a:lvl1pPr>
            <a:lvl2pPr>
              <a:defRPr sz="3200">
                <a:solidFill>
                  <a:schemeClr val="bg1"/>
                </a:solidFill>
              </a:defRPr>
            </a:lvl2pPr>
            <a:lvl3pPr>
              <a:defRPr sz="2560">
                <a:solidFill>
                  <a:schemeClr val="bg1"/>
                </a:solidFill>
              </a:defRPr>
            </a:lvl3pPr>
            <a:lvl4pPr>
              <a:defRPr sz="2560">
                <a:solidFill>
                  <a:schemeClr val="bg1"/>
                </a:solidFill>
              </a:defRPr>
            </a:lvl4pPr>
            <a:lvl5pPr>
              <a:defRPr sz="2560">
                <a:solidFill>
                  <a:schemeClr val="bg1"/>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39320" y="1620012"/>
            <a:ext cx="6461760" cy="5555317"/>
          </a:xfrm>
        </p:spPr>
        <p:txBody>
          <a:bodyPr/>
          <a:lstStyle>
            <a:lvl1pPr>
              <a:defRPr sz="3520">
                <a:solidFill>
                  <a:schemeClr val="bg1"/>
                </a:solidFill>
              </a:defRPr>
            </a:lvl1pPr>
            <a:lvl2pPr>
              <a:defRPr sz="3200">
                <a:solidFill>
                  <a:schemeClr val="bg1"/>
                </a:solidFill>
              </a:defRPr>
            </a:lvl2pPr>
            <a:lvl3pPr>
              <a:defRPr sz="2560">
                <a:solidFill>
                  <a:schemeClr val="bg1"/>
                </a:solidFill>
              </a:defRPr>
            </a:lvl3pPr>
            <a:lvl4pPr>
              <a:defRPr sz="2560">
                <a:solidFill>
                  <a:schemeClr val="bg1"/>
                </a:solidFill>
              </a:defRPr>
            </a:lvl4pPr>
            <a:lvl5pPr>
              <a:defRPr sz="2560">
                <a:solidFill>
                  <a:schemeClr val="bg1"/>
                </a:solidFill>
              </a:defRPr>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5954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4113753731"/>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0389" y="1612885"/>
            <a:ext cx="6464301" cy="767715"/>
          </a:xfrm>
        </p:spPr>
        <p:txBody>
          <a:bodyPr anchor="b">
            <a:noAutofit/>
          </a:bodyPr>
          <a:lstStyle>
            <a:lvl1pPr marL="0" indent="0">
              <a:buNone/>
              <a:defRPr sz="320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540389" y="2380598"/>
            <a:ext cx="6464301" cy="4741546"/>
          </a:xfrm>
        </p:spPr>
        <p:txBody>
          <a:bodyPr/>
          <a:lstStyle>
            <a:lvl1pPr>
              <a:defRPr sz="3200"/>
            </a:lvl1pPr>
            <a:lvl2pPr>
              <a:defRPr sz="2880"/>
            </a:lvl2pPr>
            <a:lvl3pPr>
              <a:defRPr sz="2880"/>
            </a:lvl3pPr>
            <a:lvl4pPr>
              <a:defRPr sz="2880"/>
            </a:lvl4pPr>
            <a:lvl5pPr>
              <a:defRPr sz="288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538863" y="183898"/>
            <a:ext cx="13128486" cy="873186"/>
          </a:xfrm>
        </p:spPr>
        <p:txBody>
          <a:bodyPr>
            <a:normAutofit/>
          </a:bodyPr>
          <a:lstStyle>
            <a:lvl1pPr>
              <a:defRPr sz="448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7240911" y="1612885"/>
            <a:ext cx="6466840" cy="767715"/>
          </a:xfrm>
        </p:spPr>
        <p:txBody>
          <a:bodyPr anchor="b">
            <a:normAutofit/>
          </a:bodyPr>
          <a:lstStyle>
            <a:lvl1pPr marL="0" indent="0">
              <a:buNone/>
              <a:defRPr sz="320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16" name="Content Placeholder 5"/>
          <p:cNvSpPr>
            <a:spLocks noGrp="1"/>
          </p:cNvSpPr>
          <p:nvPr>
            <p:ph sz="quarter" idx="4"/>
          </p:nvPr>
        </p:nvSpPr>
        <p:spPr>
          <a:xfrm>
            <a:off x="7240911" y="2380598"/>
            <a:ext cx="6466840" cy="4741546"/>
          </a:xfrm>
        </p:spPr>
        <p:txBody>
          <a:bodyPr/>
          <a:lstStyle>
            <a:lvl1pPr>
              <a:defRPr sz="3200"/>
            </a:lvl1pPr>
            <a:lvl2pPr>
              <a:defRPr sz="2880"/>
            </a:lvl2pPr>
            <a:lvl3pPr>
              <a:defRPr sz="2880"/>
            </a:lvl3pPr>
            <a:lvl4pPr>
              <a:defRPr sz="2880"/>
            </a:lvl4pPr>
            <a:lvl5pPr>
              <a:defRPr sz="2880"/>
            </a:lvl5pPr>
            <a:lvl6pPr>
              <a:defRPr sz="2560"/>
            </a:lvl6pPr>
            <a:lvl7pPr>
              <a:defRPr sz="2560"/>
            </a:lvl7pPr>
            <a:lvl8pPr>
              <a:defRPr sz="2560"/>
            </a:lvl8pPr>
            <a:lvl9pPr>
              <a:defRPr sz="25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12932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40030" y="1618467"/>
            <a:ext cx="3908213" cy="5431155"/>
          </a:xfrm>
        </p:spPr>
        <p:txBody>
          <a:bodyPr>
            <a:normAutofit/>
          </a:bodyPr>
          <a:lstStyle>
            <a:lvl1pPr>
              <a:defRPr sz="3200"/>
            </a:lvl1pPr>
            <a:lvl2pPr>
              <a:defRPr sz="2880"/>
            </a:lvl2pPr>
            <a:lvl3pPr>
              <a:defRPr sz="2560"/>
            </a:lvl3pPr>
            <a:lvl4pPr marL="2194560" indent="0">
              <a:buNone/>
              <a:defRPr sz="256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5169602" y="1618467"/>
            <a:ext cx="3908213" cy="5431155"/>
          </a:xfrm>
        </p:spPr>
        <p:txBody>
          <a:bodyPr>
            <a:normAutofit/>
          </a:bodyPr>
          <a:lstStyle>
            <a:lvl1pPr>
              <a:defRPr sz="3200"/>
            </a:lvl1pPr>
            <a:lvl2pPr>
              <a:defRPr sz="2880"/>
            </a:lvl2pPr>
            <a:lvl3pPr>
              <a:defRPr sz="2560"/>
            </a:lvl3pPr>
            <a:lvl4pPr marL="2194560" indent="0">
              <a:buNone/>
              <a:defRPr sz="256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9799177" y="1618467"/>
            <a:ext cx="3908213" cy="5431155"/>
          </a:xfrm>
        </p:spPr>
        <p:txBody>
          <a:bodyPr>
            <a:normAutofit/>
          </a:bodyPr>
          <a:lstStyle>
            <a:lvl1pPr>
              <a:defRPr sz="3200"/>
            </a:lvl1pPr>
            <a:lvl2pPr>
              <a:defRPr sz="2880"/>
            </a:lvl2pPr>
            <a:lvl3pPr>
              <a:defRPr sz="2560"/>
            </a:lvl3pPr>
            <a:lvl4pPr marL="2194560" indent="0">
              <a:buNone/>
              <a:defRPr sz="256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354494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540387" y="5003334"/>
            <a:ext cx="2875280" cy="545504"/>
          </a:xfrm>
        </p:spPr>
        <p:txBody>
          <a:bodyPr>
            <a:noAutofit/>
          </a:bodyPr>
          <a:lstStyle>
            <a:lvl1pPr marL="0" indent="0" algn="ctr">
              <a:buNone/>
              <a:defRPr sz="224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12" name="Text Placeholder 3"/>
          <p:cNvSpPr>
            <a:spLocks noGrp="1"/>
          </p:cNvSpPr>
          <p:nvPr>
            <p:ph type="body" sz="half" idx="11"/>
          </p:nvPr>
        </p:nvSpPr>
        <p:spPr>
          <a:xfrm>
            <a:off x="3994795" y="5003334"/>
            <a:ext cx="2875280" cy="545504"/>
          </a:xfrm>
        </p:spPr>
        <p:txBody>
          <a:bodyPr>
            <a:noAutofit/>
          </a:bodyPr>
          <a:lstStyle>
            <a:lvl1pPr marL="0" indent="0" algn="ctr">
              <a:buNone/>
              <a:defRPr sz="224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13" name="Text Placeholder 3"/>
          <p:cNvSpPr>
            <a:spLocks noGrp="1"/>
          </p:cNvSpPr>
          <p:nvPr>
            <p:ph type="body" sz="half" idx="13"/>
          </p:nvPr>
        </p:nvSpPr>
        <p:spPr>
          <a:xfrm>
            <a:off x="7415336" y="5003334"/>
            <a:ext cx="2875280" cy="545504"/>
          </a:xfrm>
        </p:spPr>
        <p:txBody>
          <a:bodyPr>
            <a:noAutofit/>
          </a:bodyPr>
          <a:lstStyle>
            <a:lvl1pPr marL="0" indent="0" algn="ctr">
              <a:buNone/>
              <a:defRPr sz="224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14" name="Text Placeholder 3"/>
          <p:cNvSpPr>
            <a:spLocks noGrp="1"/>
          </p:cNvSpPr>
          <p:nvPr>
            <p:ph type="body" sz="half" idx="15"/>
          </p:nvPr>
        </p:nvSpPr>
        <p:spPr>
          <a:xfrm>
            <a:off x="11184552" y="5003334"/>
            <a:ext cx="2875280" cy="545504"/>
          </a:xfrm>
        </p:spPr>
        <p:txBody>
          <a:bodyPr>
            <a:noAutofit/>
          </a:bodyPr>
          <a:lstStyle>
            <a:lvl1pPr marL="0" indent="0" algn="ctr">
              <a:buNone/>
              <a:defRPr sz="2240">
                <a:solidFill>
                  <a:schemeClr val="bg1"/>
                </a:solidFill>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15" name="Picture Placeholder 2"/>
          <p:cNvSpPr>
            <a:spLocks noGrp="1"/>
          </p:cNvSpPr>
          <p:nvPr>
            <p:ph type="pic" sz="quarter" idx="16"/>
          </p:nvPr>
        </p:nvSpPr>
        <p:spPr>
          <a:xfrm>
            <a:off x="540387" y="2566967"/>
            <a:ext cx="2875280" cy="2151379"/>
          </a:xfr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3994795" y="2566967"/>
            <a:ext cx="2875280" cy="2151379"/>
          </a:xfrm>
        </p:spPr>
        <p:txBody>
          <a:bodyPr>
            <a:normAutofit/>
          </a:bodyPr>
          <a:lstStyle>
            <a:lvl1pPr>
              <a:defRPr sz="2240">
                <a:solidFill>
                  <a:schemeClr val="bg1"/>
                </a:solidFill>
              </a:defRPr>
            </a:lvl1pPr>
          </a:lstStyle>
          <a:p>
            <a:r>
              <a:rPr lang="en-US" dirty="0"/>
              <a:t>Drag picture to placeholder or click icon to add</a:t>
            </a:r>
          </a:p>
        </p:txBody>
      </p:sp>
      <p:sp>
        <p:nvSpPr>
          <p:cNvPr id="17" name="Picture Placeholder 2"/>
          <p:cNvSpPr>
            <a:spLocks noGrp="1"/>
          </p:cNvSpPr>
          <p:nvPr>
            <p:ph type="pic" sz="quarter" idx="18"/>
          </p:nvPr>
        </p:nvSpPr>
        <p:spPr>
          <a:xfrm>
            <a:off x="7415336" y="2566967"/>
            <a:ext cx="2875280" cy="2151379"/>
          </a:xfrm>
        </p:spPr>
        <p:txBody>
          <a:bodyPr>
            <a:normAutofit/>
          </a:bodyPr>
          <a:lstStyle>
            <a:lvl1pPr>
              <a:defRPr sz="2240">
                <a:solidFill>
                  <a:schemeClr val="bg1"/>
                </a:solidFill>
              </a:defRPr>
            </a:lvl1pPr>
          </a:lstStyle>
          <a:p>
            <a:r>
              <a:rPr lang="en-US" dirty="0"/>
              <a:t>Drag picture to placeholder or click icon to add</a:t>
            </a:r>
          </a:p>
        </p:txBody>
      </p:sp>
      <p:sp>
        <p:nvSpPr>
          <p:cNvPr id="18" name="Picture Placeholder 2"/>
          <p:cNvSpPr>
            <a:spLocks noGrp="1"/>
          </p:cNvSpPr>
          <p:nvPr>
            <p:ph type="pic" sz="quarter" idx="19"/>
          </p:nvPr>
        </p:nvSpPr>
        <p:spPr>
          <a:xfrm>
            <a:off x="11184552" y="2566967"/>
            <a:ext cx="2875280" cy="2151379"/>
          </a:xfr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9246590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p>
        </p:txBody>
      </p:sp>
      <p:sp>
        <p:nvSpPr>
          <p:cNvPr id="3" name="Text Placeholder 3"/>
          <p:cNvSpPr>
            <a:spLocks noGrp="1"/>
          </p:cNvSpPr>
          <p:nvPr>
            <p:ph type="body" sz="half" idx="2"/>
          </p:nvPr>
        </p:nvSpPr>
        <p:spPr>
          <a:xfrm>
            <a:off x="543902" y="3443035"/>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dirty="0"/>
              <a:t>Click to edit Master text styles</a:t>
            </a:r>
          </a:p>
        </p:txBody>
      </p:sp>
      <p:sp>
        <p:nvSpPr>
          <p:cNvPr id="4" name="Text Placeholder 3"/>
          <p:cNvSpPr>
            <a:spLocks noGrp="1"/>
          </p:cNvSpPr>
          <p:nvPr>
            <p:ph type="body" sz="half" idx="11"/>
          </p:nvPr>
        </p:nvSpPr>
        <p:spPr>
          <a:xfrm>
            <a:off x="5566902" y="3443035"/>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5" name="Text Placeholder 3"/>
          <p:cNvSpPr>
            <a:spLocks noGrp="1"/>
          </p:cNvSpPr>
          <p:nvPr>
            <p:ph type="body" sz="half" idx="13"/>
          </p:nvPr>
        </p:nvSpPr>
        <p:spPr>
          <a:xfrm>
            <a:off x="10599968" y="3443035"/>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6" name="Text Placeholder 3"/>
          <p:cNvSpPr>
            <a:spLocks noGrp="1"/>
          </p:cNvSpPr>
          <p:nvPr>
            <p:ph type="body" sz="half" idx="15"/>
          </p:nvPr>
        </p:nvSpPr>
        <p:spPr>
          <a:xfrm>
            <a:off x="543902" y="6341824"/>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7" name="Text Placeholder 3"/>
          <p:cNvSpPr>
            <a:spLocks noGrp="1"/>
          </p:cNvSpPr>
          <p:nvPr>
            <p:ph type="body" sz="half" idx="17"/>
          </p:nvPr>
        </p:nvSpPr>
        <p:spPr>
          <a:xfrm>
            <a:off x="5566893" y="6341824"/>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dirty="0"/>
              <a:t>Click to edit Master text styles</a:t>
            </a:r>
          </a:p>
        </p:txBody>
      </p:sp>
      <p:sp>
        <p:nvSpPr>
          <p:cNvPr id="8" name="Text Placeholder 3"/>
          <p:cNvSpPr>
            <a:spLocks noGrp="1"/>
          </p:cNvSpPr>
          <p:nvPr>
            <p:ph type="body" sz="half" idx="19"/>
          </p:nvPr>
        </p:nvSpPr>
        <p:spPr>
          <a:xfrm>
            <a:off x="10599958" y="6341824"/>
            <a:ext cx="3078480" cy="545504"/>
          </a:xfrm>
        </p:spPr>
        <p:txBody>
          <a:bodyPr>
            <a:noAutofit/>
          </a:bodyPr>
          <a:lstStyle>
            <a:lvl1pPr marL="0" indent="0" algn="ctr">
              <a:buNone/>
              <a:defRPr sz="1760" b="0" i="0">
                <a:solidFill>
                  <a:schemeClr val="bg1"/>
                </a:solidFill>
                <a:latin typeface="Amazon Ember Light" charset="0"/>
                <a:ea typeface="Amazon Ember Light" charset="0"/>
                <a:cs typeface="Amazon Ember Light" charset="0"/>
              </a:defRPr>
            </a:lvl1pPr>
            <a:lvl2pPr marL="731520" indent="0">
              <a:buNone/>
              <a:defRPr sz="1920"/>
            </a:lvl2pPr>
            <a:lvl3pPr marL="1463040" indent="0">
              <a:buNone/>
              <a:defRPr sz="1600"/>
            </a:lvl3pPr>
            <a:lvl4pPr marL="2194560" indent="0">
              <a:buNone/>
              <a:defRPr sz="1440"/>
            </a:lvl4pPr>
            <a:lvl5pPr marL="2926080" indent="0">
              <a:buNone/>
              <a:defRPr sz="1440"/>
            </a:lvl5pPr>
            <a:lvl6pPr marL="3657600" indent="0">
              <a:buNone/>
              <a:defRPr sz="1440"/>
            </a:lvl6pPr>
            <a:lvl7pPr marL="4389120" indent="0">
              <a:buNone/>
              <a:defRPr sz="1440"/>
            </a:lvl7pPr>
            <a:lvl8pPr marL="5120640" indent="0">
              <a:buNone/>
              <a:defRPr sz="1440"/>
            </a:lvl8pPr>
            <a:lvl9pPr marL="5852160" indent="0">
              <a:buNone/>
              <a:defRPr sz="1440"/>
            </a:lvl9pPr>
          </a:lstStyle>
          <a:p>
            <a:pPr lvl="0"/>
            <a:r>
              <a:rPr lang="en-US"/>
              <a:t>Click to edit Master text styles</a:t>
            </a:r>
          </a:p>
        </p:txBody>
      </p:sp>
      <p:sp>
        <p:nvSpPr>
          <p:cNvPr id="9" name="Picture Placeholder 2"/>
          <p:cNvSpPr>
            <a:spLocks noGrp="1"/>
          </p:cNvSpPr>
          <p:nvPr>
            <p:ph type="pic" sz="quarter" idx="20"/>
          </p:nvPr>
        </p:nvSpPr>
        <p:spPr>
          <a:xfrm>
            <a:off x="543902" y="1485278"/>
            <a:ext cx="3078480" cy="1761067"/>
          </a:xfrm>
        </p:spPr>
        <p:txBody>
          <a:bodyPr>
            <a:normAutofit/>
          </a:bodyPr>
          <a:lstStyle>
            <a:lvl1pPr>
              <a:defRPr sz="224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485278"/>
            <a:ext cx="3078480" cy="1761067"/>
          </a:xfrm>
        </p:spPr>
        <p:txBody>
          <a:bodyPr>
            <a:normAutofit/>
          </a:bodyPr>
          <a:lstStyle>
            <a:lvl1pPr>
              <a:defRPr sz="2240">
                <a:solidFill>
                  <a:srgbClr val="C2C2C1"/>
                </a:solidFill>
              </a:defRPr>
            </a:lvl1pPr>
          </a:lstStyle>
          <a:p>
            <a:r>
              <a:rPr lang="en-US" dirty="0"/>
              <a:t>Drag picture to placeholder or click icon to add</a:t>
            </a:r>
          </a:p>
        </p:txBody>
      </p:sp>
      <p:sp>
        <p:nvSpPr>
          <p:cNvPr id="11" name="Picture Placeholder 2"/>
          <p:cNvSpPr>
            <a:spLocks noGrp="1"/>
          </p:cNvSpPr>
          <p:nvPr>
            <p:ph type="pic" sz="quarter" idx="22"/>
          </p:nvPr>
        </p:nvSpPr>
        <p:spPr>
          <a:xfrm>
            <a:off x="10599958" y="1485278"/>
            <a:ext cx="3078480" cy="1761067"/>
          </a:xfrm>
        </p:spPr>
        <p:txBody>
          <a:bodyPr>
            <a:normAutofit/>
          </a:bodyPr>
          <a:lstStyle>
            <a:lvl1pPr>
              <a:defRPr sz="2240">
                <a:solidFill>
                  <a:srgbClr val="C2C2C1"/>
                </a:solidFill>
              </a:defRPr>
            </a:lvl1pPr>
          </a:lstStyle>
          <a:p>
            <a:r>
              <a:rPr lang="en-US" dirty="0"/>
              <a:t>Drag picture to placeholder or click icon to add</a:t>
            </a:r>
          </a:p>
        </p:txBody>
      </p:sp>
      <p:sp>
        <p:nvSpPr>
          <p:cNvPr id="12" name="Picture Placeholder 2"/>
          <p:cNvSpPr>
            <a:spLocks noGrp="1"/>
          </p:cNvSpPr>
          <p:nvPr>
            <p:ph type="pic" sz="quarter" idx="23"/>
          </p:nvPr>
        </p:nvSpPr>
        <p:spPr>
          <a:xfrm>
            <a:off x="543902" y="4451796"/>
            <a:ext cx="3078480" cy="1761067"/>
          </a:xfrm>
        </p:spPr>
        <p:txBody>
          <a:bodyPr>
            <a:normAutofit/>
          </a:bodyPr>
          <a:lstStyle>
            <a:lvl1pPr>
              <a:defRPr sz="2240">
                <a:solidFill>
                  <a:srgbClr val="C2C2C1"/>
                </a:solidFill>
              </a:defRPr>
            </a:lvl1pPr>
          </a:lstStyle>
          <a:p>
            <a:r>
              <a:rPr lang="en-US" dirty="0"/>
              <a:t>Drag picture to placeholder or click icon to add</a:t>
            </a:r>
          </a:p>
        </p:txBody>
      </p:sp>
      <p:sp>
        <p:nvSpPr>
          <p:cNvPr id="13" name="Picture Placeholder 2"/>
          <p:cNvSpPr>
            <a:spLocks noGrp="1"/>
          </p:cNvSpPr>
          <p:nvPr>
            <p:ph type="pic" sz="quarter" idx="24"/>
          </p:nvPr>
        </p:nvSpPr>
        <p:spPr>
          <a:xfrm>
            <a:off x="5566893" y="4451796"/>
            <a:ext cx="3078480" cy="1761067"/>
          </a:xfrm>
        </p:spPr>
        <p:txBody>
          <a:bodyPr>
            <a:normAutofit/>
          </a:bodyPr>
          <a:lstStyle>
            <a:lvl1pPr>
              <a:defRPr sz="2240">
                <a:solidFill>
                  <a:srgbClr val="C2C2C1"/>
                </a:solidFill>
              </a:defRPr>
            </a:lvl1pPr>
          </a:lstStyle>
          <a:p>
            <a:r>
              <a:rPr lang="en-US" dirty="0"/>
              <a:t>Drag picture to placeholder or click icon to add</a:t>
            </a:r>
          </a:p>
        </p:txBody>
      </p:sp>
      <p:sp>
        <p:nvSpPr>
          <p:cNvPr id="14" name="Picture Placeholder 2"/>
          <p:cNvSpPr>
            <a:spLocks noGrp="1"/>
          </p:cNvSpPr>
          <p:nvPr>
            <p:ph type="pic" sz="quarter" idx="25"/>
          </p:nvPr>
        </p:nvSpPr>
        <p:spPr>
          <a:xfrm>
            <a:off x="10599958" y="4451796"/>
            <a:ext cx="3078480" cy="1761067"/>
          </a:xfrm>
        </p:spPr>
        <p:txBody>
          <a:bodyPr>
            <a:normAutofit/>
          </a:bodyPr>
          <a:lstStyle>
            <a:lvl1pPr>
              <a:defRPr sz="2240">
                <a:solidFill>
                  <a:srgbClr val="C2C2C1"/>
                </a:solidFill>
              </a:defRPr>
            </a:lvl1pPr>
          </a:lstStyle>
          <a:p>
            <a:r>
              <a:rPr lang="en-US" dirty="0"/>
              <a:t>Drag picture to placeholder or click icon to add</a:t>
            </a:r>
          </a:p>
        </p:txBody>
      </p:sp>
    </p:spTree>
    <p:extLst>
      <p:ext uri="{BB962C8B-B14F-4D97-AF65-F5344CB8AC3E}">
        <p14:creationId xmlns:p14="http://schemas.microsoft.com/office/powerpoint/2010/main" val="3708074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08191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2248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1446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1"/>
            <a:ext cx="14630400" cy="8388379"/>
          </a:xfrm>
          <a:prstGeom prst="rect">
            <a:avLst/>
          </a:prstGeom>
        </p:spPr>
      </p:pic>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dirty="0"/>
          </a:p>
        </p:txBody>
      </p:sp>
      <p:sp>
        <p:nvSpPr>
          <p:cNvPr id="9" name="TextBox 8"/>
          <p:cNvSpPr txBox="1"/>
          <p:nvPr userDrawn="1"/>
        </p:nvSpPr>
        <p:spPr>
          <a:xfrm>
            <a:off x="782640" y="7683901"/>
            <a:ext cx="4844438" cy="172355"/>
          </a:xfrm>
          <a:prstGeom prst="rect">
            <a:avLst/>
          </a:prstGeom>
          <a:noFill/>
        </p:spPr>
        <p:txBody>
          <a:bodyPr wrap="square" lIns="0" tIns="0" rIns="0" bIns="0" rtlCol="0">
            <a:spAutoFit/>
          </a:bodyPr>
          <a:lstStyle/>
          <a:p>
            <a:r>
              <a:rPr lang="en-US" sz="1120" b="0" i="0" dirty="0">
                <a:solidFill>
                  <a:schemeClr val="accent6">
                    <a:lumMod val="60000"/>
                    <a:lumOff val="40000"/>
                  </a:schemeClr>
                </a:solidFill>
                <a:latin typeface="Amazon Ember Regular" charset="0"/>
              </a:rPr>
              <a:t>© </a:t>
            </a:r>
            <a:r>
              <a:rPr lang="en-US" sz="1120" b="0" i="0" dirty="0" smtClean="0">
                <a:solidFill>
                  <a:schemeClr val="accent6">
                    <a:lumMod val="60000"/>
                    <a:lumOff val="40000"/>
                  </a:schemeClr>
                </a:solidFill>
                <a:latin typeface="Amazon Ember Regular" charset="0"/>
              </a:rPr>
              <a:t>2021, </a:t>
            </a:r>
            <a:r>
              <a:rPr lang="en-US" sz="1120" b="0" i="0" dirty="0">
                <a:solidFill>
                  <a:schemeClr val="accent6">
                    <a:lumMod val="60000"/>
                    <a:lumOff val="40000"/>
                  </a:schemeClr>
                </a:solidFill>
                <a:latin typeface="Amazon Ember Regular" charset="0"/>
              </a:rPr>
              <a:t>Amazon Web Services, Inc. or its Affiliates. All rights reserved.</a:t>
            </a:r>
          </a:p>
        </p:txBody>
      </p:sp>
      <p:sp>
        <p:nvSpPr>
          <p:cNvPr id="10" name="Title 1"/>
          <p:cNvSpPr>
            <a:spLocks noGrp="1"/>
          </p:cNvSpPr>
          <p:nvPr>
            <p:ph type="title"/>
          </p:nvPr>
        </p:nvSpPr>
        <p:spPr>
          <a:xfrm>
            <a:off x="658636" y="2679085"/>
            <a:ext cx="9711266" cy="2001069"/>
          </a:xfrm>
        </p:spPr>
        <p:txBody>
          <a:bodyPr anchor="ctr" anchorCtr="0">
            <a:noAutofit/>
          </a:bodyPr>
          <a:lstStyle>
            <a:lvl1pPr algn="l">
              <a:defRPr sz="4800"/>
            </a:lvl1pPr>
          </a:lstStyle>
          <a:p>
            <a:r>
              <a:rPr lang="en-US"/>
              <a:t>Click to edit Master title style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93986" y="7530878"/>
            <a:ext cx="1773363" cy="424282"/>
          </a:xfrm>
          <a:prstGeom prst="rect">
            <a:avLst/>
          </a:prstGeom>
        </p:spPr>
      </p:pic>
    </p:spTree>
    <p:extLst>
      <p:ext uri="{BB962C8B-B14F-4D97-AF65-F5344CB8AC3E}">
        <p14:creationId xmlns:p14="http://schemas.microsoft.com/office/powerpoint/2010/main" val="37150135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dirty="0"/>
          </a:p>
        </p:txBody>
      </p:sp>
      <p:sp>
        <p:nvSpPr>
          <p:cNvPr id="10" name="Title 1"/>
          <p:cNvSpPr>
            <a:spLocks noGrp="1"/>
          </p:cNvSpPr>
          <p:nvPr>
            <p:ph type="title"/>
          </p:nvPr>
        </p:nvSpPr>
        <p:spPr>
          <a:xfrm>
            <a:off x="3960417" y="1488238"/>
            <a:ext cx="9711266" cy="2001069"/>
          </a:xfrm>
        </p:spPr>
        <p:txBody>
          <a:bodyPr anchor="ctr" anchorCtr="0">
            <a:noAutofit/>
          </a:bodyPr>
          <a:lstStyle>
            <a:lvl1pPr algn="r">
              <a:defRPr sz="4800"/>
            </a:lvl1pPr>
          </a:lstStyle>
          <a:p>
            <a:r>
              <a:rPr lang="en-US" dirty="0"/>
              <a:t>Click to edit Master title style</a:t>
            </a:r>
          </a:p>
        </p:txBody>
      </p:sp>
    </p:spTree>
    <p:extLst>
      <p:ext uri="{BB962C8B-B14F-4D97-AF65-F5344CB8AC3E}">
        <p14:creationId xmlns:p14="http://schemas.microsoft.com/office/powerpoint/2010/main" val="2962914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dirty="0"/>
          </a:p>
        </p:txBody>
      </p:sp>
      <p:sp>
        <p:nvSpPr>
          <p:cNvPr id="10" name="Title 1"/>
          <p:cNvSpPr>
            <a:spLocks noGrp="1"/>
          </p:cNvSpPr>
          <p:nvPr>
            <p:ph type="title"/>
          </p:nvPr>
        </p:nvSpPr>
        <p:spPr>
          <a:xfrm>
            <a:off x="658636" y="2679085"/>
            <a:ext cx="9711266" cy="2001069"/>
          </a:xfrm>
        </p:spPr>
        <p:txBody>
          <a:bodyPr anchor="ctr" anchorCtr="0">
            <a:noAutofit/>
          </a:bodyPr>
          <a:lstStyle>
            <a:lvl1pPr algn="l">
              <a:defRPr sz="4800"/>
            </a:lvl1pPr>
          </a:lstStyle>
          <a:p>
            <a:r>
              <a:rPr lang="en-US"/>
              <a:t>Click to edit Master title style</a:t>
            </a:r>
            <a:endParaRPr lang="en-US" dirty="0"/>
          </a:p>
        </p:txBody>
      </p:sp>
    </p:spTree>
    <p:extLst>
      <p:ext uri="{BB962C8B-B14F-4D97-AF65-F5344CB8AC3E}">
        <p14:creationId xmlns:p14="http://schemas.microsoft.com/office/powerpoint/2010/main" val="906302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776562427"/>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5123" y="2481329"/>
            <a:ext cx="12435840" cy="1634490"/>
          </a:xfrm>
        </p:spPr>
        <p:txBody>
          <a:bodyPr anchor="ctr">
            <a:noAutofit/>
          </a:bodyPr>
          <a:lstStyle>
            <a:lvl1pPr algn="l">
              <a:defRPr sz="6400" b="1" cap="none"/>
            </a:lvl1pPr>
          </a:lstStyle>
          <a:p>
            <a:r>
              <a:rPr lang="en-US" dirty="0"/>
              <a:t>Thank you!</a:t>
            </a:r>
          </a:p>
        </p:txBody>
      </p:sp>
      <p:sp>
        <p:nvSpPr>
          <p:cNvPr id="3" name="Text Placeholder 11"/>
          <p:cNvSpPr>
            <a:spLocks noGrp="1"/>
          </p:cNvSpPr>
          <p:nvPr>
            <p:ph type="body" sz="quarter" idx="10"/>
          </p:nvPr>
        </p:nvSpPr>
        <p:spPr>
          <a:xfrm>
            <a:off x="780638" y="4115820"/>
            <a:ext cx="5892800" cy="693419"/>
          </a:xfrm>
        </p:spPr>
        <p:txBody>
          <a:bodyPr>
            <a:normAutofit/>
          </a:bodyPr>
          <a:lstStyle>
            <a:lvl1pPr marL="0" indent="0" algn="l">
              <a:buNone/>
              <a:defRPr sz="2560" baseline="0"/>
            </a:lvl1pPr>
          </a:lstStyle>
          <a:p>
            <a:pPr lvl="0"/>
            <a:r>
              <a:rPr lang="en-US"/>
              <a:t>Click to edit Master text styles</a:t>
            </a:r>
          </a:p>
        </p:txBody>
      </p:sp>
    </p:spTree>
    <p:extLst>
      <p:ext uri="{BB962C8B-B14F-4D97-AF65-F5344CB8AC3E}">
        <p14:creationId xmlns:p14="http://schemas.microsoft.com/office/powerpoint/2010/main" val="14893888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563717" y="556589"/>
            <a:ext cx="13518490" cy="751728"/>
          </a:xfrm>
        </p:spPr>
        <p:txBody>
          <a:bodyPr lIns="91440" tIns="45720" rIns="91440" bIns="45720"/>
          <a:lstStyle>
            <a:lvl1pPr>
              <a:defRPr b="0" i="0" spc="480">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8621845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612210" y="7868336"/>
            <a:ext cx="484378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1120" b="0" i="0" dirty="0">
                <a:solidFill>
                  <a:srgbClr val="7F7F7F"/>
                </a:solidFill>
                <a:latin typeface="Amazon Ember" charset="0"/>
                <a:ea typeface="Amazon Ember" charset="0"/>
                <a:cs typeface="Amazon Ember" charset="0"/>
              </a:rPr>
              <a:t>© </a:t>
            </a:r>
            <a:r>
              <a:rPr lang="en-US" altLang="x-none" sz="1120" b="0" i="0" dirty="0" smtClean="0">
                <a:solidFill>
                  <a:srgbClr val="7F7F7F"/>
                </a:solidFill>
                <a:latin typeface="Amazon Ember" charset="0"/>
                <a:ea typeface="Amazon Ember" charset="0"/>
                <a:cs typeface="Amazon Ember" charset="0"/>
              </a:rPr>
              <a:t>2021, </a:t>
            </a:r>
            <a:r>
              <a:rPr lang="en-US" altLang="x-none" sz="1120" b="0" i="0" dirty="0">
                <a:solidFill>
                  <a:srgbClr val="7F7F7F"/>
                </a:solidFill>
                <a:latin typeface="Amazon Ember" charset="0"/>
                <a:ea typeface="Amazon Ember" charset="0"/>
                <a:cs typeface="Amazon Ember" charset="0"/>
              </a:rPr>
              <a:t>Amazon Web Services, Inc. or its Affiliates. All rights reserved.</a:t>
            </a:r>
          </a:p>
        </p:txBody>
      </p:sp>
      <p:sp>
        <p:nvSpPr>
          <p:cNvPr id="2" name="Title 1"/>
          <p:cNvSpPr>
            <a:spLocks noGrp="1"/>
          </p:cNvSpPr>
          <p:nvPr>
            <p:ph type="title" hasCustomPrompt="1"/>
          </p:nvPr>
        </p:nvSpPr>
        <p:spPr>
          <a:xfrm>
            <a:off x="570584" y="555955"/>
            <a:ext cx="13518490" cy="751728"/>
          </a:xfrm>
        </p:spPr>
        <p:txBody>
          <a:bodyPr lIns="91440" tIns="45720" rIns="91440" bIns="45720"/>
          <a:lstStyle>
            <a:lvl1pPr>
              <a:defRPr b="0" i="0" spc="48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570586" y="1565114"/>
            <a:ext cx="13518488" cy="5171675"/>
          </a:xfrm>
        </p:spPr>
        <p:txBody>
          <a:bodyPr/>
          <a:lstStyle>
            <a:lvl1pPr>
              <a:defRPr sz="1920" b="0" i="0" spc="80" baseline="0">
                <a:latin typeface="Amazon Ember" charset="0"/>
                <a:ea typeface="Amazon Ember" charset="0"/>
                <a:cs typeface="Amazon Ember" charset="0"/>
              </a:defRPr>
            </a:lvl1pPr>
            <a:lvl2pPr>
              <a:defRPr sz="1920" b="0" i="0" spc="80" baseline="0">
                <a:latin typeface="Amazon Ember" charset="0"/>
                <a:ea typeface="Amazon Ember" charset="0"/>
                <a:cs typeface="Amazon Ember" charset="0"/>
              </a:defRPr>
            </a:lvl2pPr>
            <a:lvl3pPr>
              <a:defRPr sz="1920" b="0" i="0" spc="80" baseline="0">
                <a:latin typeface="Amazon Ember" charset="0"/>
                <a:ea typeface="Amazon Ember" charset="0"/>
                <a:cs typeface="Amazon Ember" charset="0"/>
              </a:defRPr>
            </a:lvl3pPr>
            <a:lvl4pPr>
              <a:defRPr sz="1920" b="0" i="0" spc="80" baseline="0">
                <a:latin typeface="Amazon Ember" charset="0"/>
                <a:ea typeface="Amazon Ember" charset="0"/>
                <a:cs typeface="Amazon Ember" charset="0"/>
              </a:defRPr>
            </a:lvl4pPr>
            <a:lvl5pPr>
              <a:defRPr sz="1920" b="0" i="0" spc="8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2706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5094150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1.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pic>
        <p:nvPicPr>
          <p:cNvPr id="7" name="Picture 6"/>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1883585950"/>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835" r:id="rId31"/>
    <p:sldLayoutId id="2147483858" r:id="rId32"/>
    <p:sldLayoutId id="2147483884" r:id="rId33"/>
    <p:sldLayoutId id="2147483885" r:id="rId34"/>
  </p:sldLayoutIdLst>
  <p:txStyles>
    <p:titleStyle>
      <a:lvl1pPr algn="l" defTabSz="731520" rtl="0" eaLnBrk="1" latinLnBrk="0" hangingPunct="1">
        <a:spcBef>
          <a:spcPct val="0"/>
        </a:spcBef>
        <a:buNone/>
        <a:defRPr sz="3800" b="1" i="0" kern="1200">
          <a:solidFill>
            <a:schemeClr val="tx1"/>
          </a:solidFill>
          <a:latin typeface="+mj-lt"/>
          <a:ea typeface="+mj-ea"/>
          <a:cs typeface="Amazon Ember Regular" charset="0"/>
        </a:defRPr>
      </a:lvl1pPr>
    </p:titleStyle>
    <p:body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guide id="4" orient="horz" pos="462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pic>
        <p:nvPicPr>
          <p:cNvPr id="7" name="Picture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103416097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Lst>
  <p:txStyles>
    <p:titleStyle>
      <a:lvl1pPr algn="l" defTabSz="731520" rtl="0" eaLnBrk="1" latinLnBrk="0" hangingPunct="1">
        <a:spcBef>
          <a:spcPct val="0"/>
        </a:spcBef>
        <a:buNone/>
        <a:defRPr sz="3800" b="1" i="0" kern="1200">
          <a:solidFill>
            <a:schemeClr val="tx1"/>
          </a:solidFill>
          <a:latin typeface="+mj-lt"/>
          <a:ea typeface="+mj-ea"/>
          <a:cs typeface="Amazon Ember Regular" charset="0"/>
        </a:defRPr>
      </a:lvl1pPr>
    </p:titleStyle>
    <p:body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guide id="4" orient="horz" pos="46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2" name="Title Placeholder 1"/>
          <p:cNvSpPr>
            <a:spLocks noGrp="1"/>
          </p:cNvSpPr>
          <p:nvPr>
            <p:ph type="title"/>
          </p:nvPr>
        </p:nvSpPr>
        <p:spPr>
          <a:xfrm>
            <a:off x="538863" y="183898"/>
            <a:ext cx="13128486"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4947" y="1614931"/>
            <a:ext cx="13128486"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782640" y="7683901"/>
            <a:ext cx="4844438" cy="172355"/>
          </a:xfrm>
          <a:prstGeom prst="rect">
            <a:avLst/>
          </a:prstGeom>
          <a:noFill/>
        </p:spPr>
        <p:txBody>
          <a:bodyPr wrap="square" lIns="0" tIns="0" rIns="0" bIns="0" rtlCol="0">
            <a:spAutoFit/>
          </a:bodyPr>
          <a:lstStyle/>
          <a:p>
            <a:r>
              <a:rPr lang="en-US" sz="1120" b="0" i="0" dirty="0">
                <a:solidFill>
                  <a:schemeClr val="bg1"/>
                </a:solidFill>
                <a:latin typeface="Amazon Ember Regular" charset="0"/>
              </a:rPr>
              <a:t>© </a:t>
            </a:r>
            <a:r>
              <a:rPr lang="en-US" sz="1120" b="0" i="0" dirty="0" smtClean="0">
                <a:solidFill>
                  <a:schemeClr val="bg1"/>
                </a:solidFill>
                <a:latin typeface="Amazon Ember Regular" charset="0"/>
              </a:rPr>
              <a:t>2021, </a:t>
            </a:r>
            <a:r>
              <a:rPr lang="en-US" sz="1120" b="0" i="0" dirty="0">
                <a:solidFill>
                  <a:schemeClr val="bg1"/>
                </a:solidFill>
                <a:latin typeface="Amazon Ember Regular" charset="0"/>
              </a:rPr>
              <a:t>Amazon Web Services, Inc. or its Affiliates. All rights reserved.</a:t>
            </a:r>
          </a:p>
        </p:txBody>
      </p:sp>
    </p:spTree>
    <p:extLst>
      <p:ext uri="{BB962C8B-B14F-4D97-AF65-F5344CB8AC3E}">
        <p14:creationId xmlns:p14="http://schemas.microsoft.com/office/powerpoint/2010/main" val="1939036359"/>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Lst>
  <p:txStyles>
    <p:titleStyle>
      <a:lvl1pPr algn="l" defTabSz="731520" rtl="0" eaLnBrk="1" latinLnBrk="0" hangingPunct="1">
        <a:spcBef>
          <a:spcPct val="0"/>
        </a:spcBef>
        <a:buNone/>
        <a:defRPr sz="4480" b="0" i="0" kern="1200">
          <a:solidFill>
            <a:schemeClr val="bg1"/>
          </a:solidFill>
          <a:latin typeface="Amazon Ember Regular" charset="0"/>
          <a:ea typeface="+mj-ea"/>
          <a:cs typeface="Amazon Ember Regular" charset="0"/>
        </a:defRPr>
      </a:lvl1pPr>
    </p:titleStyle>
    <p:bodyStyle>
      <a:lvl1pPr marL="0" indent="0" algn="l" defTabSz="731520" rtl="0" eaLnBrk="1" latinLnBrk="0" hangingPunct="1">
        <a:spcBef>
          <a:spcPct val="20000"/>
        </a:spcBef>
        <a:buFontTx/>
        <a:buNone/>
        <a:defRPr sz="384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320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88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256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9.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6.xml"/><Relationship Id="rId1" Type="http://schemas.openxmlformats.org/officeDocument/2006/relationships/themeOverride" Target="../theme/themeOverride1.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3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microsoft.com/office/2007/relationships/hdphoto" Target="../media/hdphoto2.wdp"/><Relationship Id="rId11" Type="http://schemas.openxmlformats.org/officeDocument/2006/relationships/image" Target="../media/image16.png"/><Relationship Id="rId5" Type="http://schemas.openxmlformats.org/officeDocument/2006/relationships/image" Target="../media/image1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49.tiff"/><Relationship Id="rId7" Type="http://schemas.openxmlformats.org/officeDocument/2006/relationships/image" Target="../media/image53.tiff"/><Relationship Id="rId12" Type="http://schemas.openxmlformats.org/officeDocument/2006/relationships/hyperlink" Target="https://aws.amazon.com/partners/msp/" TargetMode="External"/><Relationship Id="rId2" Type="http://schemas.openxmlformats.org/officeDocument/2006/relationships/notesSlide" Target="../notesSlides/notesSlide27.xml"/><Relationship Id="rId1" Type="http://schemas.openxmlformats.org/officeDocument/2006/relationships/slideLayout" Target="../slideLayouts/slideLayout34.xml"/><Relationship Id="rId6" Type="http://schemas.openxmlformats.org/officeDocument/2006/relationships/image" Target="../media/image52.tiff"/><Relationship Id="rId11" Type="http://schemas.openxmlformats.org/officeDocument/2006/relationships/image" Target="../media/image57.tiff"/><Relationship Id="rId5" Type="http://schemas.openxmlformats.org/officeDocument/2006/relationships/image" Target="../media/image51.tiff"/><Relationship Id="rId10" Type="http://schemas.openxmlformats.org/officeDocument/2006/relationships/image" Target="../media/image56.tiff"/><Relationship Id="rId4" Type="http://schemas.openxmlformats.org/officeDocument/2006/relationships/image" Target="../media/image50.tiff"/><Relationship Id="rId9" Type="http://schemas.openxmlformats.org/officeDocument/2006/relationships/image" Target="../media/image5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6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67.tiff"/><Relationship Id="rId5" Type="http://schemas.openxmlformats.org/officeDocument/2006/relationships/tags" Target="../tags/tag5.xml"/><Relationship Id="rId10" Type="http://schemas.openxmlformats.org/officeDocument/2006/relationships/notesSlide" Target="../notesSlides/notesSlide37.xml"/><Relationship Id="rId4" Type="http://schemas.openxmlformats.org/officeDocument/2006/relationships/tags" Target="../tags/tag4.xml"/><Relationship Id="rId9"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0.xml"/><Relationship Id="rId1" Type="http://schemas.openxmlformats.org/officeDocument/2006/relationships/slideLayout" Target="../slideLayouts/slideLayout25.xml"/><Relationship Id="rId4" Type="http://schemas.openxmlformats.org/officeDocument/2006/relationships/hyperlink" Target="https://aws.amazon.com/vmware/"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ws.amazon.com/cloudendure-migration/"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hyperlink" Target="https://cart.splashthat.com/" TargetMode="External"/><Relationship Id="rId7"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16.sv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endParaRPr lang="en-US" dirty="0"/>
          </a:p>
        </p:txBody>
      </p:sp>
      <p:sp>
        <p:nvSpPr>
          <p:cNvPr id="6" name="Text Placeholder 5">
            <a:extLst>
              <a:ext uri="{FF2B5EF4-FFF2-40B4-BE49-F238E27FC236}">
                <a16:creationId xmlns:a16="http://schemas.microsoft.com/office/drawing/2014/main" id="{2BA8BA0C-6B58-4AEA-AD86-1E2B61410A7B}"/>
              </a:ext>
            </a:extLst>
          </p:cNvPr>
          <p:cNvSpPr>
            <a:spLocks noGrp="1"/>
          </p:cNvSpPr>
          <p:nvPr>
            <p:ph type="body" sz="quarter" idx="12"/>
          </p:nvPr>
        </p:nvSpPr>
        <p:spPr/>
        <p:txBody>
          <a:bodyPr/>
          <a:lstStyle/>
          <a:p>
            <a:r>
              <a:rPr lang="en-US" sz="5400" dirty="0" smtClean="0"/>
              <a:t>Mobilize Customer Kick-off</a:t>
            </a:r>
            <a:endParaRPr lang="en-US" sz="5400" dirty="0"/>
          </a:p>
        </p:txBody>
      </p:sp>
      <p:sp>
        <p:nvSpPr>
          <p:cNvPr id="2" name="Text Placeholder 1">
            <a:extLst>
              <a:ext uri="{FF2B5EF4-FFF2-40B4-BE49-F238E27FC236}">
                <a16:creationId xmlns:a16="http://schemas.microsoft.com/office/drawing/2014/main" id="{38CED3E9-679C-452E-A05D-FB817A69D487}"/>
              </a:ext>
            </a:extLst>
          </p:cNvPr>
          <p:cNvSpPr>
            <a:spLocks noGrp="1"/>
          </p:cNvSpPr>
          <p:nvPr>
            <p:ph type="body" sz="quarter" idx="13"/>
          </p:nvPr>
        </p:nvSpPr>
        <p:spPr>
          <a:xfrm>
            <a:off x="548641" y="4253721"/>
            <a:ext cx="7670800" cy="1231243"/>
          </a:xfrm>
        </p:spPr>
        <p:txBody>
          <a:bodyPr/>
          <a:lstStyle/>
          <a:p>
            <a:r>
              <a:rPr lang="en-US" i="1" dirty="0" smtClean="0"/>
              <a:t>Reduce time to achieve business outcomes and build </a:t>
            </a:r>
            <a:r>
              <a:rPr lang="en-US" i="1" dirty="0"/>
              <a:t>the foundation for </a:t>
            </a:r>
            <a:r>
              <a:rPr lang="en-US" i="1" dirty="0" smtClean="0"/>
              <a:t>operational readiness</a:t>
            </a:r>
          </a:p>
        </p:txBody>
      </p:sp>
    </p:spTree>
    <p:extLst>
      <p:ext uri="{BB962C8B-B14F-4D97-AF65-F5344CB8AC3E}">
        <p14:creationId xmlns:p14="http://schemas.microsoft.com/office/powerpoint/2010/main" val="330344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Commitments Required</a:t>
            </a:r>
          </a:p>
        </p:txBody>
      </p:sp>
      <p:sp>
        <p:nvSpPr>
          <p:cNvPr id="3" name="Content Placeholder 2"/>
          <p:cNvSpPr>
            <a:spLocks noGrp="1"/>
          </p:cNvSpPr>
          <p:nvPr>
            <p:ph sz="half" idx="1"/>
          </p:nvPr>
        </p:nvSpPr>
        <p:spPr>
          <a:xfrm>
            <a:off x="2829930" y="1063439"/>
            <a:ext cx="11025768" cy="5431155"/>
          </a:xfrm>
        </p:spPr>
        <p:txBody>
          <a:bodyPr>
            <a:noAutofit/>
          </a:bodyPr>
          <a:lstStyle/>
          <a:p>
            <a:pPr>
              <a:tabLst>
                <a:tab pos="3146425" algn="l"/>
              </a:tabLst>
            </a:pPr>
            <a:r>
              <a:rPr lang="en-US" sz="2800" b="1" dirty="0" smtClean="0">
                <a:latin typeface="-apple-system"/>
              </a:rPr>
              <a:t>Executive Sponsorship</a:t>
            </a:r>
            <a:r>
              <a:rPr lang="en-US" sz="2400" b="1" dirty="0" smtClean="0">
                <a:latin typeface="-apple-system"/>
              </a:rPr>
              <a:t/>
            </a:r>
            <a:br>
              <a:rPr lang="en-US" sz="2400" b="1" dirty="0" smtClean="0">
                <a:latin typeface="-apple-system"/>
              </a:rPr>
            </a:br>
            <a:r>
              <a:rPr lang="en-US" sz="2400" dirty="0">
                <a:latin typeface="-apple-system"/>
              </a:rPr>
              <a:t>Identify Executive Sponsorship (C-Level). Establish weekly cadence with Executive Sponsor to unblock issues, expedite processes, and make decisions.</a:t>
            </a:r>
          </a:p>
          <a:p>
            <a:pPr marL="342900" indent="-342900">
              <a:buFont typeface="Arial" panose="020B0604020202020204" pitchFamily="34" charset="0"/>
              <a:buChar char="•"/>
              <a:tabLst>
                <a:tab pos="3146425" algn="l"/>
              </a:tabLst>
            </a:pPr>
            <a:endParaRPr lang="en-US" sz="2400" b="1" dirty="0">
              <a:latin typeface="-apple-system"/>
            </a:endParaRPr>
          </a:p>
          <a:p>
            <a:pPr marL="342900" indent="-342900">
              <a:buFont typeface="Arial" panose="020B0604020202020204" pitchFamily="34" charset="0"/>
              <a:buChar char="•"/>
              <a:tabLst>
                <a:tab pos="3146425" algn="l"/>
              </a:tabLst>
            </a:pPr>
            <a:endParaRPr lang="en-US" sz="2400" b="1" dirty="0">
              <a:latin typeface="-apple-system"/>
            </a:endParaRPr>
          </a:p>
          <a:p>
            <a:pPr>
              <a:tabLst>
                <a:tab pos="3146425" algn="l"/>
              </a:tabLst>
            </a:pPr>
            <a:r>
              <a:rPr lang="en-US" sz="2800" b="1" dirty="0" smtClean="0">
                <a:latin typeface="-apple-system"/>
              </a:rPr>
              <a:t>Customer Team </a:t>
            </a:r>
          </a:p>
          <a:p>
            <a:pPr>
              <a:tabLst>
                <a:tab pos="3146425" algn="l"/>
              </a:tabLst>
            </a:pPr>
            <a:r>
              <a:rPr lang="en-US" sz="2400" dirty="0" smtClean="0">
                <a:latin typeface="-apple-system"/>
              </a:rPr>
              <a:t>Identify </a:t>
            </a:r>
            <a:r>
              <a:rPr lang="en-US" sz="2400" dirty="0">
                <a:latin typeface="-apple-system"/>
              </a:rPr>
              <a:t>customer staff to be available </a:t>
            </a:r>
            <a:r>
              <a:rPr lang="en-US" sz="2400" dirty="0" smtClean="0">
                <a:latin typeface="-apple-system"/>
              </a:rPr>
              <a:t>full-time, 3-5 days per week, for the duration of the engagement. Assign </a:t>
            </a:r>
            <a:r>
              <a:rPr lang="en-US" sz="2400" dirty="0">
                <a:latin typeface="-apple-system"/>
              </a:rPr>
              <a:t>single-threaded leaders to drive </a:t>
            </a:r>
            <a:r>
              <a:rPr lang="en-US" sz="2400" dirty="0" smtClean="0">
                <a:latin typeface="-apple-system"/>
              </a:rPr>
              <a:t>work stream teams using “two-in-the-box” approach with AWS consultants. </a:t>
            </a:r>
            <a:r>
              <a:rPr lang="en-US" sz="2400" b="1" dirty="0">
                <a:latin typeface="-apple-system"/>
              </a:rPr>
              <a:t/>
            </a:r>
            <a:br>
              <a:rPr lang="en-US" sz="2400" b="1" dirty="0">
                <a:latin typeface="-apple-system"/>
              </a:rPr>
            </a:br>
            <a:endParaRPr lang="en-US" sz="2400" b="1" dirty="0">
              <a:latin typeface="-apple-system"/>
            </a:endParaRPr>
          </a:p>
          <a:p>
            <a:pPr marL="342900" indent="-342900">
              <a:buFont typeface="Arial" panose="020B0604020202020204" pitchFamily="34" charset="0"/>
              <a:buChar char="•"/>
              <a:tabLst>
                <a:tab pos="3146425" algn="l"/>
              </a:tabLst>
            </a:pPr>
            <a:endParaRPr lang="en-US" sz="2400" b="1" dirty="0">
              <a:latin typeface="-apple-system"/>
            </a:endParaRPr>
          </a:p>
          <a:p>
            <a:pPr>
              <a:tabLst>
                <a:tab pos="4060825" algn="l"/>
              </a:tabLst>
            </a:pPr>
            <a:r>
              <a:rPr lang="en-US" sz="2800" b="1" dirty="0" smtClean="0">
                <a:latin typeface="-apple-system"/>
              </a:rPr>
              <a:t>Agile Methodology &amp; Tools </a:t>
            </a:r>
            <a:r>
              <a:rPr lang="en-US" sz="2400" b="1" dirty="0" smtClean="0">
                <a:latin typeface="-apple-system"/>
              </a:rPr>
              <a:t/>
            </a:r>
            <a:br>
              <a:rPr lang="en-US" sz="2400" b="1" dirty="0" smtClean="0">
                <a:latin typeface="-apple-system"/>
              </a:rPr>
            </a:br>
            <a:r>
              <a:rPr lang="en-US" sz="2400" dirty="0">
                <a:latin typeface="-apple-system"/>
              </a:rPr>
              <a:t>Customer to put in place, or extend, engagement tools that support an agile methodology and provide communication and tracking to implement proper governance: Jira, Confluence with Draw.io plugin, Persistent chat, Remote collaboration that provides screen share and recording capabilities.  </a:t>
            </a:r>
          </a:p>
          <a:p>
            <a:pPr>
              <a:tabLst>
                <a:tab pos="4060825" algn="l"/>
              </a:tabLst>
            </a:pPr>
            <a:endParaRPr lang="en-US" sz="2400" dirty="0">
              <a:latin typeface="-apple-system"/>
            </a:endParaRPr>
          </a:p>
        </p:txBody>
      </p:sp>
      <p:grpSp>
        <p:nvGrpSpPr>
          <p:cNvPr id="4" name="Graphic 72">
            <a:extLst>
              <a:ext uri="{FF2B5EF4-FFF2-40B4-BE49-F238E27FC236}">
                <a16:creationId xmlns:a16="http://schemas.microsoft.com/office/drawing/2014/main" id="{8A06A9A0-4F7E-DA4A-A4C3-929AF1147020}"/>
              </a:ext>
            </a:extLst>
          </p:cNvPr>
          <p:cNvGrpSpPr/>
          <p:nvPr/>
        </p:nvGrpSpPr>
        <p:grpSpPr>
          <a:xfrm>
            <a:off x="867523" y="1349915"/>
            <a:ext cx="1576282" cy="1035490"/>
            <a:chOff x="15789325" y="1221157"/>
            <a:chExt cx="1335404" cy="877252"/>
          </a:xfrm>
          <a:noFill/>
        </p:grpSpPr>
        <p:sp>
          <p:nvSpPr>
            <p:cNvPr id="5" name="Freeform: Shape 70">
              <a:extLst>
                <a:ext uri="{FF2B5EF4-FFF2-40B4-BE49-F238E27FC236}">
                  <a16:creationId xmlns:a16="http://schemas.microsoft.com/office/drawing/2014/main" id="{D5F2E7DE-9D65-C147-BEFF-A1DA279D6060}"/>
                </a:ext>
              </a:extLst>
            </p:cNvPr>
            <p:cNvSpPr/>
            <p:nvPr/>
          </p:nvSpPr>
          <p:spPr>
            <a:xfrm>
              <a:off x="15789325" y="1221157"/>
              <a:ext cx="9525" cy="9525"/>
            </a:xfrm>
            <a:custGeom>
              <a:avLst/>
              <a:gdLst/>
              <a:ahLst/>
              <a:cxnLst/>
              <a:rect l="l" t="t" r="r" b="b"/>
              <a:pathLst>
                <a:path w="9525" h="9525"/>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6" name="Graphic 72">
              <a:extLst>
                <a:ext uri="{FF2B5EF4-FFF2-40B4-BE49-F238E27FC236}">
                  <a16:creationId xmlns:a16="http://schemas.microsoft.com/office/drawing/2014/main" id="{0A18B2BD-5F49-F84E-8EE1-1419D56DC4AE}"/>
                </a:ext>
              </a:extLst>
            </p:cNvPr>
            <p:cNvGrpSpPr/>
            <p:nvPr/>
          </p:nvGrpSpPr>
          <p:grpSpPr>
            <a:xfrm>
              <a:off x="15798850" y="1276744"/>
              <a:ext cx="1325879" cy="821665"/>
              <a:chOff x="15798850" y="1276744"/>
              <a:chExt cx="1325879" cy="821665"/>
            </a:xfrm>
            <a:noFill/>
          </p:grpSpPr>
          <p:sp>
            <p:nvSpPr>
              <p:cNvPr id="15" name="Freeform: Shape 80">
                <a:extLst>
                  <a:ext uri="{FF2B5EF4-FFF2-40B4-BE49-F238E27FC236}">
                    <a16:creationId xmlns:a16="http://schemas.microsoft.com/office/drawing/2014/main" id="{15104E81-61D6-7644-A508-E302E117C3AE}"/>
                  </a:ext>
                </a:extLst>
              </p:cNvPr>
              <p:cNvSpPr/>
              <p:nvPr/>
            </p:nvSpPr>
            <p:spPr>
              <a:xfrm>
                <a:off x="16545610" y="1556437"/>
                <a:ext cx="100012" cy="20002"/>
              </a:xfrm>
              <a:custGeom>
                <a:avLst/>
                <a:gdLst>
                  <a:gd name="connsiteX0" fmla="*/ 100013 w 100012"/>
                  <a:gd name="connsiteY0" fmla="*/ 20002 h 20002"/>
                  <a:gd name="connsiteX1" fmla="*/ 0 w 100012"/>
                  <a:gd name="connsiteY1" fmla="*/ 0 h 20002"/>
                </a:gdLst>
                <a:ahLst/>
                <a:cxnLst>
                  <a:cxn ang="0">
                    <a:pos x="connsiteX0" y="connsiteY0"/>
                  </a:cxn>
                  <a:cxn ang="0">
                    <a:pos x="connsiteX1" y="connsiteY1"/>
                  </a:cxn>
                </a:cxnLst>
                <a:rect l="l" t="t" r="r" b="b"/>
                <a:pathLst>
                  <a:path w="100012" h="20002">
                    <a:moveTo>
                      <a:pt x="100013" y="20002"/>
                    </a:moveTo>
                    <a:cubicBezTo>
                      <a:pt x="67627" y="10477"/>
                      <a:pt x="34290" y="3810"/>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Shape 81">
                <a:extLst>
                  <a:ext uri="{FF2B5EF4-FFF2-40B4-BE49-F238E27FC236}">
                    <a16:creationId xmlns:a16="http://schemas.microsoft.com/office/drawing/2014/main" id="{CA708D0E-A6A1-BC43-B1D8-A8E1FF54CF83}"/>
                  </a:ext>
                </a:extLst>
              </p:cNvPr>
              <p:cNvSpPr/>
              <p:nvPr/>
            </p:nvSpPr>
            <p:spPr>
              <a:xfrm>
                <a:off x="16317010" y="1556437"/>
                <a:ext cx="59054" cy="10477"/>
              </a:xfrm>
              <a:custGeom>
                <a:avLst/>
                <a:gdLst>
                  <a:gd name="connsiteX0" fmla="*/ 59055 w 59054"/>
                  <a:gd name="connsiteY0" fmla="*/ 0 h 10477"/>
                  <a:gd name="connsiteX1" fmla="*/ 0 w 59054"/>
                  <a:gd name="connsiteY1" fmla="*/ 10477 h 10477"/>
                </a:gdLst>
                <a:ahLst/>
                <a:cxnLst>
                  <a:cxn ang="0">
                    <a:pos x="connsiteX0" y="connsiteY0"/>
                  </a:cxn>
                  <a:cxn ang="0">
                    <a:pos x="connsiteX1" y="connsiteY1"/>
                  </a:cxn>
                </a:cxnLst>
                <a:rect l="l" t="t" r="r" b="b"/>
                <a:pathLst>
                  <a:path w="59054" h="10477">
                    <a:moveTo>
                      <a:pt x="59055" y="0"/>
                    </a:moveTo>
                    <a:cubicBezTo>
                      <a:pt x="39052" y="2857"/>
                      <a:pt x="19050" y="5715"/>
                      <a:pt x="0" y="1047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82">
                <a:extLst>
                  <a:ext uri="{FF2B5EF4-FFF2-40B4-BE49-F238E27FC236}">
                    <a16:creationId xmlns:a16="http://schemas.microsoft.com/office/drawing/2014/main" id="{3EF1CC93-95DE-634D-906C-148AC7BA2386}"/>
                  </a:ext>
                </a:extLst>
              </p:cNvPr>
              <p:cNvSpPr/>
              <p:nvPr/>
            </p:nvSpPr>
            <p:spPr>
              <a:xfrm>
                <a:off x="16795164" y="1639304"/>
                <a:ext cx="329564" cy="459104"/>
              </a:xfrm>
              <a:custGeom>
                <a:avLst/>
                <a:gdLst>
                  <a:gd name="connsiteX0" fmla="*/ 0 w 329564"/>
                  <a:gd name="connsiteY0" fmla="*/ 0 h 459104"/>
                  <a:gd name="connsiteX1" fmla="*/ 329565 w 329564"/>
                  <a:gd name="connsiteY1" fmla="*/ 459105 h 459104"/>
                </a:gdLst>
                <a:ahLst/>
                <a:cxnLst>
                  <a:cxn ang="0">
                    <a:pos x="connsiteX0" y="connsiteY0"/>
                  </a:cxn>
                  <a:cxn ang="0">
                    <a:pos x="connsiteX1" y="connsiteY1"/>
                  </a:cxn>
                </a:cxnLst>
                <a:rect l="l" t="t" r="r" b="b"/>
                <a:pathLst>
                  <a:path w="329564" h="459104">
                    <a:moveTo>
                      <a:pt x="0" y="0"/>
                    </a:moveTo>
                    <a:cubicBezTo>
                      <a:pt x="168593" y="96202"/>
                      <a:pt x="291465" y="262890"/>
                      <a:pt x="329565" y="45910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Shape 83">
                <a:extLst>
                  <a:ext uri="{FF2B5EF4-FFF2-40B4-BE49-F238E27FC236}">
                    <a16:creationId xmlns:a16="http://schemas.microsoft.com/office/drawing/2014/main" id="{10EBB2C0-D738-0940-954F-778D12EB85BC}"/>
                  </a:ext>
                </a:extLst>
              </p:cNvPr>
              <p:cNvSpPr/>
              <p:nvPr/>
            </p:nvSpPr>
            <p:spPr>
              <a:xfrm>
                <a:off x="16056977" y="1566914"/>
                <a:ext cx="260032" cy="119062"/>
              </a:xfrm>
              <a:custGeom>
                <a:avLst/>
                <a:gdLst>
                  <a:gd name="connsiteX0" fmla="*/ 0 w 260032"/>
                  <a:gd name="connsiteY0" fmla="*/ 119063 h 119062"/>
                  <a:gd name="connsiteX1" fmla="*/ 260033 w 260032"/>
                  <a:gd name="connsiteY1" fmla="*/ 0 h 119062"/>
                </a:gdLst>
                <a:ahLst/>
                <a:cxnLst>
                  <a:cxn ang="0">
                    <a:pos x="connsiteX0" y="connsiteY0"/>
                  </a:cxn>
                  <a:cxn ang="0">
                    <a:pos x="connsiteX1" y="connsiteY1"/>
                  </a:cxn>
                </a:cxnLst>
                <a:rect l="l" t="t" r="r" b="b"/>
                <a:pathLst>
                  <a:path w="260032" h="119062">
                    <a:moveTo>
                      <a:pt x="0" y="119063"/>
                    </a:moveTo>
                    <a:cubicBezTo>
                      <a:pt x="76200" y="61913"/>
                      <a:pt x="163830" y="20955"/>
                      <a:pt x="260033"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Shape 84">
                <a:extLst>
                  <a:ext uri="{FF2B5EF4-FFF2-40B4-BE49-F238E27FC236}">
                    <a16:creationId xmlns:a16="http://schemas.microsoft.com/office/drawing/2014/main" id="{8C8837F4-F784-4248-8428-D4DD35243EBB}"/>
                  </a:ext>
                </a:extLst>
              </p:cNvPr>
              <p:cNvSpPr/>
              <p:nvPr/>
            </p:nvSpPr>
            <p:spPr>
              <a:xfrm>
                <a:off x="15798850" y="1685976"/>
                <a:ext cx="258127" cy="412432"/>
              </a:xfrm>
              <a:custGeom>
                <a:avLst/>
                <a:gdLst>
                  <a:gd name="connsiteX0" fmla="*/ 258128 w 258127"/>
                  <a:gd name="connsiteY0" fmla="*/ 0 h 412432"/>
                  <a:gd name="connsiteX1" fmla="*/ 0 w 258127"/>
                  <a:gd name="connsiteY1" fmla="*/ 412433 h 412432"/>
                </a:gdLst>
                <a:ahLst/>
                <a:cxnLst>
                  <a:cxn ang="0">
                    <a:pos x="connsiteX0" y="connsiteY0"/>
                  </a:cxn>
                  <a:cxn ang="0">
                    <a:pos x="connsiteX1" y="connsiteY1"/>
                  </a:cxn>
                </a:cxnLst>
                <a:rect l="l" t="t" r="r" b="b"/>
                <a:pathLst>
                  <a:path w="258127" h="412432">
                    <a:moveTo>
                      <a:pt x="258128" y="0"/>
                    </a:moveTo>
                    <a:cubicBezTo>
                      <a:pt x="126683" y="99060"/>
                      <a:pt x="32385" y="244793"/>
                      <a:pt x="0" y="412433"/>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Shape 85">
                <a:extLst>
                  <a:ext uri="{FF2B5EF4-FFF2-40B4-BE49-F238E27FC236}">
                    <a16:creationId xmlns:a16="http://schemas.microsoft.com/office/drawing/2014/main" id="{F6BA3AD1-37C5-0B4C-97EC-E322670CBA9D}"/>
                  </a:ext>
                </a:extLst>
              </p:cNvPr>
              <p:cNvSpPr/>
              <p:nvPr/>
            </p:nvSpPr>
            <p:spPr>
              <a:xfrm>
                <a:off x="16803737" y="1807896"/>
                <a:ext cx="182879" cy="290512"/>
              </a:xfrm>
              <a:custGeom>
                <a:avLst/>
                <a:gdLst>
                  <a:gd name="connsiteX0" fmla="*/ 182880 w 182879"/>
                  <a:gd name="connsiteY0" fmla="*/ 290513 h 290512"/>
                  <a:gd name="connsiteX1" fmla="*/ 0 w 182879"/>
                  <a:gd name="connsiteY1" fmla="*/ 0 h 290512"/>
                </a:gdLst>
                <a:ahLst/>
                <a:cxnLst>
                  <a:cxn ang="0">
                    <a:pos x="connsiteX0" y="connsiteY0"/>
                  </a:cxn>
                  <a:cxn ang="0">
                    <a:pos x="connsiteX1" y="connsiteY1"/>
                  </a:cxn>
                </a:cxnLst>
                <a:rect l="l" t="t" r="r" b="b"/>
                <a:pathLst>
                  <a:path w="182879" h="290512">
                    <a:moveTo>
                      <a:pt x="182880" y="290513"/>
                    </a:moveTo>
                    <a:cubicBezTo>
                      <a:pt x="155258" y="174308"/>
                      <a:pt x="89535" y="73343"/>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Shape 86">
                <a:extLst>
                  <a:ext uri="{FF2B5EF4-FFF2-40B4-BE49-F238E27FC236}">
                    <a16:creationId xmlns:a16="http://schemas.microsoft.com/office/drawing/2014/main" id="{6A0613A8-E66A-D44E-8D5F-71D5BD9F6C91}"/>
                  </a:ext>
                </a:extLst>
              </p:cNvPr>
              <p:cNvSpPr/>
              <p:nvPr/>
            </p:nvSpPr>
            <p:spPr>
              <a:xfrm>
                <a:off x="16613237" y="1707884"/>
                <a:ext cx="190500" cy="100012"/>
              </a:xfrm>
              <a:custGeom>
                <a:avLst/>
                <a:gdLst>
                  <a:gd name="connsiteX0" fmla="*/ 0 w 190500"/>
                  <a:gd name="connsiteY0" fmla="*/ 0 h 100012"/>
                  <a:gd name="connsiteX1" fmla="*/ 190500 w 190500"/>
                  <a:gd name="connsiteY1" fmla="*/ 100013 h 100012"/>
                </a:gdLst>
                <a:ahLst/>
                <a:cxnLst>
                  <a:cxn ang="0">
                    <a:pos x="connsiteX0" y="connsiteY0"/>
                  </a:cxn>
                  <a:cxn ang="0">
                    <a:pos x="connsiteX1" y="connsiteY1"/>
                  </a:cxn>
                </a:cxnLst>
                <a:rect l="l" t="t" r="r" b="b"/>
                <a:pathLst>
                  <a:path w="190500" h="100012">
                    <a:moveTo>
                      <a:pt x="0" y="0"/>
                    </a:moveTo>
                    <a:cubicBezTo>
                      <a:pt x="70485" y="20955"/>
                      <a:pt x="135255" y="55245"/>
                      <a:pt x="190500" y="100013"/>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87">
                <a:extLst>
                  <a:ext uri="{FF2B5EF4-FFF2-40B4-BE49-F238E27FC236}">
                    <a16:creationId xmlns:a16="http://schemas.microsoft.com/office/drawing/2014/main" id="{A5A67222-965C-3740-B219-EEBEAAFA2203}"/>
                  </a:ext>
                </a:extLst>
              </p:cNvPr>
              <p:cNvSpPr/>
              <p:nvPr/>
            </p:nvSpPr>
            <p:spPr>
              <a:xfrm>
                <a:off x="15936962" y="1707884"/>
                <a:ext cx="372427" cy="390525"/>
              </a:xfrm>
              <a:custGeom>
                <a:avLst/>
                <a:gdLst>
                  <a:gd name="connsiteX0" fmla="*/ 372428 w 372427"/>
                  <a:gd name="connsiteY0" fmla="*/ 0 h 390525"/>
                  <a:gd name="connsiteX1" fmla="*/ 0 w 372427"/>
                  <a:gd name="connsiteY1" fmla="*/ 390525 h 390525"/>
                </a:gdLst>
                <a:ahLst/>
                <a:cxnLst>
                  <a:cxn ang="0">
                    <a:pos x="connsiteX0" y="connsiteY0"/>
                  </a:cxn>
                  <a:cxn ang="0">
                    <a:pos x="connsiteX1" y="connsiteY1"/>
                  </a:cxn>
                </a:cxnLst>
                <a:rect l="l" t="t" r="r" b="b"/>
                <a:pathLst>
                  <a:path w="372427" h="390525">
                    <a:moveTo>
                      <a:pt x="372428" y="0"/>
                    </a:moveTo>
                    <a:cubicBezTo>
                      <a:pt x="188595" y="54293"/>
                      <a:pt x="44768" y="202883"/>
                      <a:pt x="0" y="3905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Shape 88">
                <a:extLst>
                  <a:ext uri="{FF2B5EF4-FFF2-40B4-BE49-F238E27FC236}">
                    <a16:creationId xmlns:a16="http://schemas.microsoft.com/office/drawing/2014/main" id="{01BCA3CD-B49B-DF43-8CAC-1E0EAD6FD931}"/>
                  </a:ext>
                </a:extLst>
              </p:cNvPr>
              <p:cNvSpPr/>
              <p:nvPr/>
            </p:nvSpPr>
            <p:spPr>
              <a:xfrm>
                <a:off x="16661814" y="1873619"/>
                <a:ext cx="183832" cy="224789"/>
              </a:xfrm>
              <a:custGeom>
                <a:avLst/>
                <a:gdLst>
                  <a:gd name="connsiteX0" fmla="*/ 0 w 183832"/>
                  <a:gd name="connsiteY0" fmla="*/ 0 h 224789"/>
                  <a:gd name="connsiteX1" fmla="*/ 183833 w 183832"/>
                  <a:gd name="connsiteY1" fmla="*/ 224790 h 224789"/>
                </a:gdLst>
                <a:ahLst/>
                <a:cxnLst>
                  <a:cxn ang="0">
                    <a:pos x="connsiteX0" y="connsiteY0"/>
                  </a:cxn>
                  <a:cxn ang="0">
                    <a:pos x="connsiteX1" y="connsiteY1"/>
                  </a:cxn>
                </a:cxnLst>
                <a:rect l="l" t="t" r="r" b="b"/>
                <a:pathLst>
                  <a:path w="183832" h="224789">
                    <a:moveTo>
                      <a:pt x="0" y="0"/>
                    </a:moveTo>
                    <a:cubicBezTo>
                      <a:pt x="85725" y="49530"/>
                      <a:pt x="152400" y="128588"/>
                      <a:pt x="183833" y="22479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Shape 89">
                <a:extLst>
                  <a:ext uri="{FF2B5EF4-FFF2-40B4-BE49-F238E27FC236}">
                    <a16:creationId xmlns:a16="http://schemas.microsoft.com/office/drawing/2014/main" id="{08E0A380-C849-0F4F-93CD-9B43EE3EFE82}"/>
                  </a:ext>
                </a:extLst>
              </p:cNvPr>
              <p:cNvSpPr/>
              <p:nvPr/>
            </p:nvSpPr>
            <p:spPr>
              <a:xfrm>
                <a:off x="16299864" y="1821232"/>
                <a:ext cx="323850" cy="33337"/>
              </a:xfrm>
              <a:custGeom>
                <a:avLst/>
                <a:gdLst>
                  <a:gd name="connsiteX0" fmla="*/ 323850 w 323850"/>
                  <a:gd name="connsiteY0" fmla="*/ 33338 h 33337"/>
                  <a:gd name="connsiteX1" fmla="*/ 161925 w 323850"/>
                  <a:gd name="connsiteY1" fmla="*/ 0 h 33337"/>
                  <a:gd name="connsiteX2" fmla="*/ 0 w 323850"/>
                  <a:gd name="connsiteY2" fmla="*/ 33338 h 33337"/>
                </a:gdLst>
                <a:ahLst/>
                <a:cxnLst>
                  <a:cxn ang="0">
                    <a:pos x="connsiteX0" y="connsiteY0"/>
                  </a:cxn>
                  <a:cxn ang="0">
                    <a:pos x="connsiteX1" y="connsiteY1"/>
                  </a:cxn>
                  <a:cxn ang="0">
                    <a:pos x="connsiteX2" y="connsiteY2"/>
                  </a:cxn>
                </a:cxnLst>
                <a:rect l="l" t="t" r="r" b="b"/>
                <a:pathLst>
                  <a:path w="323850" h="33337">
                    <a:moveTo>
                      <a:pt x="323850" y="33338"/>
                    </a:moveTo>
                    <a:cubicBezTo>
                      <a:pt x="274320" y="11430"/>
                      <a:pt x="220027" y="0"/>
                      <a:pt x="161925" y="0"/>
                    </a:cubicBezTo>
                    <a:cubicBezTo>
                      <a:pt x="104775" y="0"/>
                      <a:pt x="49530" y="12383"/>
                      <a:pt x="0" y="3333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Shape 90">
                <a:extLst>
                  <a:ext uri="{FF2B5EF4-FFF2-40B4-BE49-F238E27FC236}">
                    <a16:creationId xmlns:a16="http://schemas.microsoft.com/office/drawing/2014/main" id="{FCEEA71D-E7C2-8643-B4B6-A1F27EF28109}"/>
                  </a:ext>
                </a:extLst>
              </p:cNvPr>
              <p:cNvSpPr/>
              <p:nvPr/>
            </p:nvSpPr>
            <p:spPr>
              <a:xfrm>
                <a:off x="16260812" y="1854569"/>
                <a:ext cx="39052" cy="19050"/>
              </a:xfrm>
              <a:custGeom>
                <a:avLst/>
                <a:gdLst>
                  <a:gd name="connsiteX0" fmla="*/ 39052 w 39052"/>
                  <a:gd name="connsiteY0" fmla="*/ 0 h 19050"/>
                  <a:gd name="connsiteX1" fmla="*/ 0 w 39052"/>
                  <a:gd name="connsiteY1" fmla="*/ 19050 h 19050"/>
                </a:gdLst>
                <a:ahLst/>
                <a:cxnLst>
                  <a:cxn ang="0">
                    <a:pos x="connsiteX0" y="connsiteY0"/>
                  </a:cxn>
                  <a:cxn ang="0">
                    <a:pos x="connsiteX1" y="connsiteY1"/>
                  </a:cxn>
                </a:cxnLst>
                <a:rect l="l" t="t" r="r" b="b"/>
                <a:pathLst>
                  <a:path w="39052" h="19050">
                    <a:moveTo>
                      <a:pt x="39052" y="0"/>
                    </a:moveTo>
                    <a:cubicBezTo>
                      <a:pt x="25718" y="5715"/>
                      <a:pt x="12382" y="12383"/>
                      <a:pt x="0" y="190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Shape 91">
                <a:extLst>
                  <a:ext uri="{FF2B5EF4-FFF2-40B4-BE49-F238E27FC236}">
                    <a16:creationId xmlns:a16="http://schemas.microsoft.com/office/drawing/2014/main" id="{13AB3357-2008-7E43-A647-828B54B0CEE0}"/>
                  </a:ext>
                </a:extLst>
              </p:cNvPr>
              <p:cNvSpPr/>
              <p:nvPr/>
            </p:nvSpPr>
            <p:spPr>
              <a:xfrm>
                <a:off x="16623714" y="1854569"/>
                <a:ext cx="39052" cy="19050"/>
              </a:xfrm>
              <a:custGeom>
                <a:avLst/>
                <a:gdLst>
                  <a:gd name="connsiteX0" fmla="*/ 0 w 39052"/>
                  <a:gd name="connsiteY0" fmla="*/ 0 h 19050"/>
                  <a:gd name="connsiteX1" fmla="*/ 39052 w 39052"/>
                  <a:gd name="connsiteY1" fmla="*/ 19050 h 19050"/>
                </a:gdLst>
                <a:ahLst/>
                <a:cxnLst>
                  <a:cxn ang="0">
                    <a:pos x="connsiteX0" y="connsiteY0"/>
                  </a:cxn>
                  <a:cxn ang="0">
                    <a:pos x="connsiteX1" y="connsiteY1"/>
                  </a:cxn>
                </a:cxnLst>
                <a:rect l="l" t="t" r="r" b="b"/>
                <a:pathLst>
                  <a:path w="39052" h="19050">
                    <a:moveTo>
                      <a:pt x="0" y="0"/>
                    </a:moveTo>
                    <a:cubicBezTo>
                      <a:pt x="13335" y="5715"/>
                      <a:pt x="26670" y="12383"/>
                      <a:pt x="39052" y="190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Shape 92">
                <a:extLst>
                  <a:ext uri="{FF2B5EF4-FFF2-40B4-BE49-F238E27FC236}">
                    <a16:creationId xmlns:a16="http://schemas.microsoft.com/office/drawing/2014/main" id="{E64F48C2-C7CB-6B43-99FE-F0CEC34514AA}"/>
                  </a:ext>
                </a:extLst>
              </p:cNvPr>
              <p:cNvSpPr/>
              <p:nvPr/>
            </p:nvSpPr>
            <p:spPr>
              <a:xfrm>
                <a:off x="16076980" y="1873619"/>
                <a:ext cx="183832" cy="224789"/>
              </a:xfrm>
              <a:custGeom>
                <a:avLst/>
                <a:gdLst>
                  <a:gd name="connsiteX0" fmla="*/ 183833 w 183832"/>
                  <a:gd name="connsiteY0" fmla="*/ 0 h 224789"/>
                  <a:gd name="connsiteX1" fmla="*/ 0 w 183832"/>
                  <a:gd name="connsiteY1" fmla="*/ 224790 h 224789"/>
                </a:gdLst>
                <a:ahLst/>
                <a:cxnLst>
                  <a:cxn ang="0">
                    <a:pos x="connsiteX0" y="connsiteY0"/>
                  </a:cxn>
                  <a:cxn ang="0">
                    <a:pos x="connsiteX1" y="connsiteY1"/>
                  </a:cxn>
                </a:cxnLst>
                <a:rect l="l" t="t" r="r" b="b"/>
                <a:pathLst>
                  <a:path w="183832" h="224789">
                    <a:moveTo>
                      <a:pt x="183833" y="0"/>
                    </a:moveTo>
                    <a:cubicBezTo>
                      <a:pt x="98107" y="49530"/>
                      <a:pt x="31432" y="128588"/>
                      <a:pt x="0" y="22479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Shape 93">
                <a:extLst>
                  <a:ext uri="{FF2B5EF4-FFF2-40B4-BE49-F238E27FC236}">
                    <a16:creationId xmlns:a16="http://schemas.microsoft.com/office/drawing/2014/main" id="{1A01BE20-EB4F-6E40-A9EC-CCC9DBBAB7B8}"/>
                  </a:ext>
                </a:extLst>
              </p:cNvPr>
              <p:cNvSpPr/>
              <p:nvPr/>
            </p:nvSpPr>
            <p:spPr>
              <a:xfrm>
                <a:off x="16350347" y="1375462"/>
                <a:ext cx="220979" cy="181927"/>
              </a:xfrm>
              <a:custGeom>
                <a:avLst/>
                <a:gdLst>
                  <a:gd name="connsiteX0" fmla="*/ 25717 w 220979"/>
                  <a:gd name="connsiteY0" fmla="*/ 180975 h 181927"/>
                  <a:gd name="connsiteX1" fmla="*/ 0 w 220979"/>
                  <a:gd name="connsiteY1" fmla="*/ 110490 h 181927"/>
                  <a:gd name="connsiteX2" fmla="*/ 110490 w 220979"/>
                  <a:gd name="connsiteY2" fmla="*/ 0 h 181927"/>
                  <a:gd name="connsiteX3" fmla="*/ 220980 w 220979"/>
                  <a:gd name="connsiteY3" fmla="*/ 110490 h 181927"/>
                  <a:gd name="connsiteX4" fmla="*/ 195263 w 220979"/>
                  <a:gd name="connsiteY4" fmla="*/ 181927 h 181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181927">
                    <a:moveTo>
                      <a:pt x="25717" y="180975"/>
                    </a:moveTo>
                    <a:cubicBezTo>
                      <a:pt x="9525" y="161925"/>
                      <a:pt x="0" y="137160"/>
                      <a:pt x="0" y="110490"/>
                    </a:cubicBezTo>
                    <a:cubicBezTo>
                      <a:pt x="0" y="49530"/>
                      <a:pt x="49530" y="0"/>
                      <a:pt x="110490" y="0"/>
                    </a:cubicBezTo>
                    <a:cubicBezTo>
                      <a:pt x="171450" y="0"/>
                      <a:pt x="220980" y="49530"/>
                      <a:pt x="220980" y="110490"/>
                    </a:cubicBezTo>
                    <a:cubicBezTo>
                      <a:pt x="220980" y="137160"/>
                      <a:pt x="211455" y="161925"/>
                      <a:pt x="195263" y="18192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Shape 94">
                <a:extLst>
                  <a:ext uri="{FF2B5EF4-FFF2-40B4-BE49-F238E27FC236}">
                    <a16:creationId xmlns:a16="http://schemas.microsoft.com/office/drawing/2014/main" id="{17F0809E-641F-F94F-8F26-2194E39845EC}"/>
                  </a:ext>
                </a:extLst>
              </p:cNvPr>
              <p:cNvSpPr/>
              <p:nvPr/>
            </p:nvSpPr>
            <p:spPr>
              <a:xfrm>
                <a:off x="16376064" y="1556437"/>
                <a:ext cx="169545" cy="40005"/>
              </a:xfrm>
              <a:custGeom>
                <a:avLst/>
                <a:gdLst>
                  <a:gd name="connsiteX0" fmla="*/ 0 w 169545"/>
                  <a:gd name="connsiteY0" fmla="*/ 0 h 40005"/>
                  <a:gd name="connsiteX1" fmla="*/ 84773 w 169545"/>
                  <a:gd name="connsiteY1" fmla="*/ 40005 h 40005"/>
                  <a:gd name="connsiteX2" fmla="*/ 169545 w 169545"/>
                  <a:gd name="connsiteY2" fmla="*/ 0 h 40005"/>
                </a:gdLst>
                <a:ahLst/>
                <a:cxnLst>
                  <a:cxn ang="0">
                    <a:pos x="connsiteX0" y="connsiteY0"/>
                  </a:cxn>
                  <a:cxn ang="0">
                    <a:pos x="connsiteX1" y="connsiteY1"/>
                  </a:cxn>
                  <a:cxn ang="0">
                    <a:pos x="connsiteX2" y="connsiteY2"/>
                  </a:cxn>
                </a:cxnLst>
                <a:rect l="l" t="t" r="r" b="b"/>
                <a:pathLst>
                  <a:path w="169545" h="40005">
                    <a:moveTo>
                      <a:pt x="0" y="0"/>
                    </a:moveTo>
                    <a:cubicBezTo>
                      <a:pt x="20003" y="24765"/>
                      <a:pt x="50483" y="40005"/>
                      <a:pt x="84773" y="40005"/>
                    </a:cubicBezTo>
                    <a:cubicBezTo>
                      <a:pt x="119063" y="40005"/>
                      <a:pt x="149543" y="24765"/>
                      <a:pt x="169545"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Shape 95">
                <a:extLst>
                  <a:ext uri="{FF2B5EF4-FFF2-40B4-BE49-F238E27FC236}">
                    <a16:creationId xmlns:a16="http://schemas.microsoft.com/office/drawing/2014/main" id="{06DED9A5-218C-1946-8FB2-A2DE5B466E03}"/>
                  </a:ext>
                </a:extLst>
              </p:cNvPr>
              <p:cNvSpPr/>
              <p:nvPr/>
            </p:nvSpPr>
            <p:spPr>
              <a:xfrm>
                <a:off x="16299865" y="1854569"/>
                <a:ext cx="9525" cy="952"/>
              </a:xfrm>
              <a:custGeom>
                <a:avLst/>
                <a:gdLst>
                  <a:gd name="connsiteX0" fmla="*/ 0 w 9525"/>
                  <a:gd name="connsiteY0" fmla="*/ 0 h 952"/>
                  <a:gd name="connsiteX1" fmla="*/ 0 w 9525"/>
                  <a:gd name="connsiteY1" fmla="*/ 952 h 952"/>
                </a:gdLst>
                <a:ahLst/>
                <a:cxnLst>
                  <a:cxn ang="0">
                    <a:pos x="connsiteX0" y="connsiteY0"/>
                  </a:cxn>
                  <a:cxn ang="0">
                    <a:pos x="connsiteX1" y="connsiteY1"/>
                  </a:cxn>
                </a:cxnLst>
                <a:rect l="l" t="t" r="r" b="b"/>
                <a:pathLst>
                  <a:path w="9525" h="952">
                    <a:moveTo>
                      <a:pt x="0" y="0"/>
                    </a:moveTo>
                    <a:lnTo>
                      <a:pt x="0" y="952"/>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Shape 96">
                <a:extLst>
                  <a:ext uri="{FF2B5EF4-FFF2-40B4-BE49-F238E27FC236}">
                    <a16:creationId xmlns:a16="http://schemas.microsoft.com/office/drawing/2014/main" id="{2876ABDC-615E-934D-9528-8C961B47CB95}"/>
                  </a:ext>
                </a:extLst>
              </p:cNvPr>
              <p:cNvSpPr/>
              <p:nvPr/>
            </p:nvSpPr>
            <p:spPr>
              <a:xfrm>
                <a:off x="16309389" y="1631684"/>
                <a:ext cx="58102" cy="75247"/>
              </a:xfrm>
              <a:custGeom>
                <a:avLst/>
                <a:gdLst>
                  <a:gd name="connsiteX0" fmla="*/ 58103 w 58102"/>
                  <a:gd name="connsiteY0" fmla="*/ 0 h 75247"/>
                  <a:gd name="connsiteX1" fmla="*/ 0 w 58102"/>
                  <a:gd name="connsiteY1" fmla="*/ 75248 h 75247"/>
                </a:gdLst>
                <a:ahLst/>
                <a:cxnLst>
                  <a:cxn ang="0">
                    <a:pos x="connsiteX0" y="connsiteY0"/>
                  </a:cxn>
                  <a:cxn ang="0">
                    <a:pos x="connsiteX1" y="connsiteY1"/>
                  </a:cxn>
                </a:cxnLst>
                <a:rect l="l" t="t" r="r" b="b"/>
                <a:pathLst>
                  <a:path w="58102" h="75247">
                    <a:moveTo>
                      <a:pt x="58103" y="0"/>
                    </a:moveTo>
                    <a:cubicBezTo>
                      <a:pt x="32385" y="19050"/>
                      <a:pt x="11430" y="44768"/>
                      <a:pt x="0" y="7524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Shape 97">
                <a:extLst>
                  <a:ext uri="{FF2B5EF4-FFF2-40B4-BE49-F238E27FC236}">
                    <a16:creationId xmlns:a16="http://schemas.microsoft.com/office/drawing/2014/main" id="{86A44166-9A08-8C4A-9AC9-1995C0F5F983}"/>
                  </a:ext>
                </a:extLst>
              </p:cNvPr>
              <p:cNvSpPr/>
              <p:nvPr/>
            </p:nvSpPr>
            <p:spPr>
              <a:xfrm>
                <a:off x="16367492" y="1601204"/>
                <a:ext cx="206692" cy="45719"/>
              </a:xfrm>
              <a:custGeom>
                <a:avLst/>
                <a:gdLst>
                  <a:gd name="connsiteX0" fmla="*/ 0 w 206692"/>
                  <a:gd name="connsiteY0" fmla="*/ 30480 h 45719"/>
                  <a:gd name="connsiteX1" fmla="*/ 93345 w 206692"/>
                  <a:gd name="connsiteY1" fmla="*/ 0 h 45719"/>
                  <a:gd name="connsiteX2" fmla="*/ 93345 w 206692"/>
                  <a:gd name="connsiteY2" fmla="*/ 0 h 45719"/>
                  <a:gd name="connsiteX3" fmla="*/ 206693 w 206692"/>
                  <a:gd name="connsiteY3" fmla="*/ 45720 h 45719"/>
                </a:gdLst>
                <a:ahLst/>
                <a:cxnLst>
                  <a:cxn ang="0">
                    <a:pos x="connsiteX0" y="connsiteY0"/>
                  </a:cxn>
                  <a:cxn ang="0">
                    <a:pos x="connsiteX1" y="connsiteY1"/>
                  </a:cxn>
                  <a:cxn ang="0">
                    <a:pos x="connsiteX2" y="connsiteY2"/>
                  </a:cxn>
                  <a:cxn ang="0">
                    <a:pos x="connsiteX3" y="connsiteY3"/>
                  </a:cxn>
                </a:cxnLst>
                <a:rect l="l" t="t" r="r" b="b"/>
                <a:pathLst>
                  <a:path w="206692" h="45719">
                    <a:moveTo>
                      <a:pt x="0" y="30480"/>
                    </a:moveTo>
                    <a:cubicBezTo>
                      <a:pt x="26670" y="11430"/>
                      <a:pt x="59055" y="0"/>
                      <a:pt x="93345" y="0"/>
                    </a:cubicBezTo>
                    <a:lnTo>
                      <a:pt x="93345" y="0"/>
                    </a:lnTo>
                    <a:cubicBezTo>
                      <a:pt x="137160" y="0"/>
                      <a:pt x="177165" y="17145"/>
                      <a:pt x="206693" y="457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Shape 98">
                <a:extLst>
                  <a:ext uri="{FF2B5EF4-FFF2-40B4-BE49-F238E27FC236}">
                    <a16:creationId xmlns:a16="http://schemas.microsoft.com/office/drawing/2014/main" id="{54264D8C-EEC1-A949-8BE0-2A5DD8B4024D}"/>
                  </a:ext>
                </a:extLst>
              </p:cNvPr>
              <p:cNvSpPr/>
              <p:nvPr/>
            </p:nvSpPr>
            <p:spPr>
              <a:xfrm>
                <a:off x="16299864" y="1707884"/>
                <a:ext cx="9525" cy="146685"/>
              </a:xfrm>
              <a:custGeom>
                <a:avLst/>
                <a:gdLst>
                  <a:gd name="connsiteX0" fmla="*/ 9525 w 9525"/>
                  <a:gd name="connsiteY0" fmla="*/ 0 h 146685"/>
                  <a:gd name="connsiteX1" fmla="*/ 0 w 9525"/>
                  <a:gd name="connsiteY1" fmla="*/ 56198 h 146685"/>
                  <a:gd name="connsiteX2" fmla="*/ 0 w 9525"/>
                  <a:gd name="connsiteY2" fmla="*/ 146685 h 146685"/>
                </a:gdLst>
                <a:ahLst/>
                <a:cxnLst>
                  <a:cxn ang="0">
                    <a:pos x="connsiteX0" y="connsiteY0"/>
                  </a:cxn>
                  <a:cxn ang="0">
                    <a:pos x="connsiteX1" y="connsiteY1"/>
                  </a:cxn>
                  <a:cxn ang="0">
                    <a:pos x="connsiteX2" y="connsiteY2"/>
                  </a:cxn>
                </a:cxnLst>
                <a:rect l="l" t="t" r="r" b="b"/>
                <a:pathLst>
                  <a:path w="9525" h="146685">
                    <a:moveTo>
                      <a:pt x="9525" y="0"/>
                    </a:moveTo>
                    <a:cubicBezTo>
                      <a:pt x="2858" y="17145"/>
                      <a:pt x="0" y="36195"/>
                      <a:pt x="0" y="56198"/>
                    </a:cubicBezTo>
                    <a:lnTo>
                      <a:pt x="0" y="14668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Shape 99">
                <a:extLst>
                  <a:ext uri="{FF2B5EF4-FFF2-40B4-BE49-F238E27FC236}">
                    <a16:creationId xmlns:a16="http://schemas.microsoft.com/office/drawing/2014/main" id="{D3723B7E-5D03-7745-8BD0-8572D011B562}"/>
                  </a:ext>
                </a:extLst>
              </p:cNvPr>
              <p:cNvSpPr/>
              <p:nvPr/>
            </p:nvSpPr>
            <p:spPr>
              <a:xfrm>
                <a:off x="16574185" y="1647876"/>
                <a:ext cx="39052" cy="60007"/>
              </a:xfrm>
              <a:custGeom>
                <a:avLst/>
                <a:gdLst>
                  <a:gd name="connsiteX0" fmla="*/ 0 w 39052"/>
                  <a:gd name="connsiteY0" fmla="*/ 0 h 60007"/>
                  <a:gd name="connsiteX1" fmla="*/ 39052 w 39052"/>
                  <a:gd name="connsiteY1" fmla="*/ 60007 h 60007"/>
                </a:gdLst>
                <a:ahLst/>
                <a:cxnLst>
                  <a:cxn ang="0">
                    <a:pos x="connsiteX0" y="connsiteY0"/>
                  </a:cxn>
                  <a:cxn ang="0">
                    <a:pos x="connsiteX1" y="connsiteY1"/>
                  </a:cxn>
                </a:cxnLst>
                <a:rect l="l" t="t" r="r" b="b"/>
                <a:pathLst>
                  <a:path w="39052" h="60007">
                    <a:moveTo>
                      <a:pt x="0" y="0"/>
                    </a:moveTo>
                    <a:cubicBezTo>
                      <a:pt x="17145" y="16193"/>
                      <a:pt x="30480" y="37148"/>
                      <a:pt x="39052" y="6000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Shape 100">
                <a:extLst>
                  <a:ext uri="{FF2B5EF4-FFF2-40B4-BE49-F238E27FC236}">
                    <a16:creationId xmlns:a16="http://schemas.microsoft.com/office/drawing/2014/main" id="{ED62030D-39B8-5A4C-9C31-D85BCB5E3BE9}"/>
                  </a:ext>
                </a:extLst>
              </p:cNvPr>
              <p:cNvSpPr/>
              <p:nvPr/>
            </p:nvSpPr>
            <p:spPr>
              <a:xfrm>
                <a:off x="16613237" y="1707884"/>
                <a:ext cx="9525" cy="146685"/>
              </a:xfrm>
              <a:custGeom>
                <a:avLst/>
                <a:gdLst>
                  <a:gd name="connsiteX0" fmla="*/ 0 w 9525"/>
                  <a:gd name="connsiteY0" fmla="*/ 0 h 146685"/>
                  <a:gd name="connsiteX1" fmla="*/ 9525 w 9525"/>
                  <a:gd name="connsiteY1" fmla="*/ 55245 h 146685"/>
                  <a:gd name="connsiteX2" fmla="*/ 9525 w 9525"/>
                  <a:gd name="connsiteY2" fmla="*/ 146685 h 146685"/>
                </a:gdLst>
                <a:ahLst/>
                <a:cxnLst>
                  <a:cxn ang="0">
                    <a:pos x="connsiteX0" y="connsiteY0"/>
                  </a:cxn>
                  <a:cxn ang="0">
                    <a:pos x="connsiteX1" y="connsiteY1"/>
                  </a:cxn>
                  <a:cxn ang="0">
                    <a:pos x="connsiteX2" y="connsiteY2"/>
                  </a:cxn>
                </a:cxnLst>
                <a:rect l="l" t="t" r="r" b="b"/>
                <a:pathLst>
                  <a:path w="9525" h="146685">
                    <a:moveTo>
                      <a:pt x="0" y="0"/>
                    </a:moveTo>
                    <a:cubicBezTo>
                      <a:pt x="6667" y="17145"/>
                      <a:pt x="9525" y="36195"/>
                      <a:pt x="9525" y="55245"/>
                    </a:cubicBezTo>
                    <a:lnTo>
                      <a:pt x="9525" y="14668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Shape 101">
                <a:extLst>
                  <a:ext uri="{FF2B5EF4-FFF2-40B4-BE49-F238E27FC236}">
                    <a16:creationId xmlns:a16="http://schemas.microsoft.com/office/drawing/2014/main" id="{C0AB0EF5-2003-184F-B7CE-61546EF38B82}"/>
                  </a:ext>
                </a:extLst>
              </p:cNvPr>
              <p:cNvSpPr/>
              <p:nvPr/>
            </p:nvSpPr>
            <p:spPr>
              <a:xfrm>
                <a:off x="16623715" y="1854569"/>
                <a:ext cx="9525" cy="952"/>
              </a:xfrm>
              <a:custGeom>
                <a:avLst/>
                <a:gdLst>
                  <a:gd name="connsiteX0" fmla="*/ 0 w 9525"/>
                  <a:gd name="connsiteY0" fmla="*/ 0 h 952"/>
                  <a:gd name="connsiteX1" fmla="*/ 0 w 9525"/>
                  <a:gd name="connsiteY1" fmla="*/ 952 h 952"/>
                </a:gdLst>
                <a:ahLst/>
                <a:cxnLst>
                  <a:cxn ang="0">
                    <a:pos x="connsiteX0" y="connsiteY0"/>
                  </a:cxn>
                  <a:cxn ang="0">
                    <a:pos x="connsiteX1" y="connsiteY1"/>
                  </a:cxn>
                </a:cxnLst>
                <a:rect l="l" t="t" r="r" b="b"/>
                <a:pathLst>
                  <a:path w="9525" h="952">
                    <a:moveTo>
                      <a:pt x="0" y="0"/>
                    </a:moveTo>
                    <a:lnTo>
                      <a:pt x="0" y="952"/>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Shape 102">
                <a:extLst>
                  <a:ext uri="{FF2B5EF4-FFF2-40B4-BE49-F238E27FC236}">
                    <a16:creationId xmlns:a16="http://schemas.microsoft.com/office/drawing/2014/main" id="{B33EEB5A-3761-3849-987B-A6C0414C858A}"/>
                  </a:ext>
                </a:extLst>
              </p:cNvPr>
              <p:cNvSpPr/>
              <p:nvPr/>
            </p:nvSpPr>
            <p:spPr>
              <a:xfrm>
                <a:off x="16645622" y="1576439"/>
                <a:ext cx="149542" cy="72641"/>
              </a:xfrm>
              <a:custGeom>
                <a:avLst/>
                <a:gdLst>
                  <a:gd name="connsiteX0" fmla="*/ 149542 w 149542"/>
                  <a:gd name="connsiteY0" fmla="*/ 62865 h 72641"/>
                  <a:gd name="connsiteX1" fmla="*/ 60960 w 149542"/>
                  <a:gd name="connsiteY1" fmla="*/ 63818 h 72641"/>
                  <a:gd name="connsiteX2" fmla="*/ 0 w 149542"/>
                  <a:gd name="connsiteY2" fmla="*/ 0 h 72641"/>
                </a:gdLst>
                <a:ahLst/>
                <a:cxnLst>
                  <a:cxn ang="0">
                    <a:pos x="connsiteX0" y="connsiteY0"/>
                  </a:cxn>
                  <a:cxn ang="0">
                    <a:pos x="connsiteX1" y="connsiteY1"/>
                  </a:cxn>
                  <a:cxn ang="0">
                    <a:pos x="connsiteX2" y="connsiteY2"/>
                  </a:cxn>
                </a:cxnLst>
                <a:rect l="l" t="t" r="r" b="b"/>
                <a:pathLst>
                  <a:path w="149542" h="72641">
                    <a:moveTo>
                      <a:pt x="149542" y="62865"/>
                    </a:moveTo>
                    <a:cubicBezTo>
                      <a:pt x="122873" y="75248"/>
                      <a:pt x="90488" y="76200"/>
                      <a:pt x="60960" y="63818"/>
                    </a:cubicBezTo>
                    <a:cubicBezTo>
                      <a:pt x="31432" y="51435"/>
                      <a:pt x="10477" y="27623"/>
                      <a:pt x="0"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Shape 103">
                <a:extLst>
                  <a:ext uri="{FF2B5EF4-FFF2-40B4-BE49-F238E27FC236}">
                    <a16:creationId xmlns:a16="http://schemas.microsoft.com/office/drawing/2014/main" id="{B6259F2C-9CED-E946-AEC9-9D50C857F705}"/>
                  </a:ext>
                </a:extLst>
              </p:cNvPr>
              <p:cNvSpPr/>
              <p:nvPr/>
            </p:nvSpPr>
            <p:spPr>
              <a:xfrm>
                <a:off x="16638700" y="1427700"/>
                <a:ext cx="221383" cy="211604"/>
              </a:xfrm>
              <a:custGeom>
                <a:avLst/>
                <a:gdLst>
                  <a:gd name="connsiteX0" fmla="*/ 156464 w 221383"/>
                  <a:gd name="connsiteY0" fmla="*/ 211604 h 211604"/>
                  <a:gd name="connsiteX1" fmla="*/ 212662 w 221383"/>
                  <a:gd name="connsiteY1" fmla="*/ 153502 h 211604"/>
                  <a:gd name="connsiteX2" fmla="*/ 153607 w 221383"/>
                  <a:gd name="connsiteY2" fmla="*/ 8722 h 211604"/>
                  <a:gd name="connsiteX3" fmla="*/ 8827 w 221383"/>
                  <a:gd name="connsiteY3" fmla="*/ 67777 h 211604"/>
                  <a:gd name="connsiteX4" fmla="*/ 6922 w 221383"/>
                  <a:gd name="connsiteY4" fmla="*/ 148739 h 211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3" h="211604">
                    <a:moveTo>
                      <a:pt x="156464" y="211604"/>
                    </a:moveTo>
                    <a:cubicBezTo>
                      <a:pt x="181229" y="200174"/>
                      <a:pt x="202184" y="180172"/>
                      <a:pt x="212662" y="153502"/>
                    </a:cubicBezTo>
                    <a:cubicBezTo>
                      <a:pt x="236474" y="97304"/>
                      <a:pt x="209804" y="32534"/>
                      <a:pt x="153607" y="8722"/>
                    </a:cubicBezTo>
                    <a:cubicBezTo>
                      <a:pt x="97409" y="-15091"/>
                      <a:pt x="32639" y="11579"/>
                      <a:pt x="8827" y="67777"/>
                    </a:cubicBezTo>
                    <a:cubicBezTo>
                      <a:pt x="-2603" y="94447"/>
                      <a:pt x="-2603" y="123022"/>
                      <a:pt x="6922" y="14873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Shape 104">
                <a:extLst>
                  <a:ext uri="{FF2B5EF4-FFF2-40B4-BE49-F238E27FC236}">
                    <a16:creationId xmlns:a16="http://schemas.microsoft.com/office/drawing/2014/main" id="{02458EDD-7C08-7D41-A41B-36366E9804B2}"/>
                  </a:ext>
                </a:extLst>
              </p:cNvPr>
              <p:cNvSpPr/>
              <p:nvPr/>
            </p:nvSpPr>
            <p:spPr>
              <a:xfrm>
                <a:off x="16574185" y="1633313"/>
                <a:ext cx="230115" cy="174583"/>
              </a:xfrm>
              <a:custGeom>
                <a:avLst/>
                <a:gdLst>
                  <a:gd name="connsiteX0" fmla="*/ 229552 w 230115"/>
                  <a:gd name="connsiteY0" fmla="*/ 174583 h 174583"/>
                  <a:gd name="connsiteX1" fmla="*/ 130492 w 230115"/>
                  <a:gd name="connsiteY1" fmla="*/ 12658 h 174583"/>
                  <a:gd name="connsiteX2" fmla="*/ 130492 w 230115"/>
                  <a:gd name="connsiteY2" fmla="*/ 12658 h 174583"/>
                  <a:gd name="connsiteX3" fmla="*/ 0 w 230115"/>
                  <a:gd name="connsiteY3" fmla="*/ 14563 h 174583"/>
                </a:gdLst>
                <a:ahLst/>
                <a:cxnLst>
                  <a:cxn ang="0">
                    <a:pos x="connsiteX0" y="connsiteY0"/>
                  </a:cxn>
                  <a:cxn ang="0">
                    <a:pos x="connsiteX1" y="connsiteY1"/>
                  </a:cxn>
                  <a:cxn ang="0">
                    <a:pos x="connsiteX2" y="connsiteY2"/>
                  </a:cxn>
                  <a:cxn ang="0">
                    <a:pos x="connsiteX3" y="connsiteY3"/>
                  </a:cxn>
                </a:cxnLst>
                <a:rect l="l" t="t" r="r" b="b"/>
                <a:pathLst>
                  <a:path w="230115" h="174583">
                    <a:moveTo>
                      <a:pt x="229552" y="174583"/>
                    </a:moveTo>
                    <a:cubicBezTo>
                      <a:pt x="235267" y="106956"/>
                      <a:pt x="197167" y="40281"/>
                      <a:pt x="130492" y="12658"/>
                    </a:cubicBezTo>
                    <a:lnTo>
                      <a:pt x="130492" y="12658"/>
                    </a:lnTo>
                    <a:cubicBezTo>
                      <a:pt x="86677" y="-5439"/>
                      <a:pt x="40005" y="-3534"/>
                      <a:pt x="0" y="1456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Shape 105">
                <a:extLst>
                  <a:ext uri="{FF2B5EF4-FFF2-40B4-BE49-F238E27FC236}">
                    <a16:creationId xmlns:a16="http://schemas.microsoft.com/office/drawing/2014/main" id="{AE932CEF-9AC7-D047-B314-254CC4FCBEA0}"/>
                  </a:ext>
                </a:extLst>
              </p:cNvPr>
              <p:cNvSpPr/>
              <p:nvPr/>
            </p:nvSpPr>
            <p:spPr>
              <a:xfrm rot="-1415794">
                <a:off x="16069217" y="1311734"/>
                <a:ext cx="220983" cy="220983"/>
              </a:xfrm>
              <a:custGeom>
                <a:avLst/>
                <a:gdLst>
                  <a:gd name="connsiteX0" fmla="*/ 220983 w 220983"/>
                  <a:gd name="connsiteY0" fmla="*/ 110492 h 220983"/>
                  <a:gd name="connsiteX1" fmla="*/ 110492 w 220983"/>
                  <a:gd name="connsiteY1" fmla="*/ 220983 h 220983"/>
                  <a:gd name="connsiteX2" fmla="*/ 0 w 220983"/>
                  <a:gd name="connsiteY2" fmla="*/ 110492 h 220983"/>
                  <a:gd name="connsiteX3" fmla="*/ 110492 w 220983"/>
                  <a:gd name="connsiteY3" fmla="*/ 0 h 220983"/>
                  <a:gd name="connsiteX4" fmla="*/ 220983 w 220983"/>
                  <a:gd name="connsiteY4" fmla="*/ 110492 h 22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3" h="220983">
                    <a:moveTo>
                      <a:pt x="220983" y="110492"/>
                    </a:moveTo>
                    <a:cubicBezTo>
                      <a:pt x="220983" y="171514"/>
                      <a:pt x="171514" y="220983"/>
                      <a:pt x="110492" y="220983"/>
                    </a:cubicBezTo>
                    <a:cubicBezTo>
                      <a:pt x="49469" y="220983"/>
                      <a:pt x="0" y="171514"/>
                      <a:pt x="0" y="110492"/>
                    </a:cubicBezTo>
                    <a:cubicBezTo>
                      <a:pt x="0" y="49469"/>
                      <a:pt x="49469" y="0"/>
                      <a:pt x="110492" y="0"/>
                    </a:cubicBezTo>
                    <a:cubicBezTo>
                      <a:pt x="171514" y="0"/>
                      <a:pt x="220983" y="49469"/>
                      <a:pt x="220983" y="110492"/>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Shape 106">
                <a:extLst>
                  <a:ext uri="{FF2B5EF4-FFF2-40B4-BE49-F238E27FC236}">
                    <a16:creationId xmlns:a16="http://schemas.microsoft.com/office/drawing/2014/main" id="{12A3CA46-51FF-874A-B251-20B830FF844B}"/>
                  </a:ext>
                </a:extLst>
              </p:cNvPr>
              <p:cNvSpPr/>
              <p:nvPr/>
            </p:nvSpPr>
            <p:spPr>
              <a:xfrm>
                <a:off x="16077932" y="1532748"/>
                <a:ext cx="258127" cy="140846"/>
              </a:xfrm>
              <a:custGeom>
                <a:avLst/>
                <a:gdLst>
                  <a:gd name="connsiteX0" fmla="*/ 0 w 258127"/>
                  <a:gd name="connsiteY0" fmla="*/ 140846 h 140846"/>
                  <a:gd name="connsiteX1" fmla="*/ 125730 w 258127"/>
                  <a:gd name="connsiteY1" fmla="*/ 3686 h 140846"/>
                  <a:gd name="connsiteX2" fmla="*/ 125730 w 258127"/>
                  <a:gd name="connsiteY2" fmla="*/ 3686 h 140846"/>
                  <a:gd name="connsiteX3" fmla="*/ 258128 w 258127"/>
                  <a:gd name="connsiteY3" fmla="*/ 34166 h 140846"/>
                </a:gdLst>
                <a:ahLst/>
                <a:cxnLst>
                  <a:cxn ang="0">
                    <a:pos x="connsiteX0" y="connsiteY0"/>
                  </a:cxn>
                  <a:cxn ang="0">
                    <a:pos x="connsiteX1" y="connsiteY1"/>
                  </a:cxn>
                  <a:cxn ang="0">
                    <a:pos x="connsiteX2" y="connsiteY2"/>
                  </a:cxn>
                  <a:cxn ang="0">
                    <a:pos x="connsiteX3" y="connsiteY3"/>
                  </a:cxn>
                </a:cxnLst>
                <a:rect l="l" t="t" r="r" b="b"/>
                <a:pathLst>
                  <a:path w="258127" h="140846">
                    <a:moveTo>
                      <a:pt x="0" y="140846"/>
                    </a:moveTo>
                    <a:cubicBezTo>
                      <a:pt x="3810" y="69409"/>
                      <a:pt x="53340" y="18926"/>
                      <a:pt x="125730" y="3686"/>
                    </a:cubicBezTo>
                    <a:lnTo>
                      <a:pt x="125730" y="3686"/>
                    </a:lnTo>
                    <a:cubicBezTo>
                      <a:pt x="174308" y="-6791"/>
                      <a:pt x="221933" y="5591"/>
                      <a:pt x="258128" y="3416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aphic 72">
              <a:extLst>
                <a:ext uri="{FF2B5EF4-FFF2-40B4-BE49-F238E27FC236}">
                  <a16:creationId xmlns:a16="http://schemas.microsoft.com/office/drawing/2014/main" id="{974630D1-E97E-0142-ACFB-CB7C27D1604A}"/>
                </a:ext>
              </a:extLst>
            </p:cNvPr>
            <p:cNvGrpSpPr/>
            <p:nvPr/>
          </p:nvGrpSpPr>
          <p:grpSpPr>
            <a:xfrm>
              <a:off x="16231285" y="1998397"/>
              <a:ext cx="441007" cy="87630"/>
              <a:chOff x="16231285" y="1998397"/>
              <a:chExt cx="441007" cy="87630"/>
            </a:xfrm>
          </p:grpSpPr>
          <p:sp>
            <p:nvSpPr>
              <p:cNvPr id="12" name="Freeform: Shape 77">
                <a:extLst>
                  <a:ext uri="{FF2B5EF4-FFF2-40B4-BE49-F238E27FC236}">
                    <a16:creationId xmlns:a16="http://schemas.microsoft.com/office/drawing/2014/main" id="{C42078AF-E789-EC4D-807E-152E125CCF07}"/>
                  </a:ext>
                </a:extLst>
              </p:cNvPr>
              <p:cNvSpPr/>
              <p:nvPr/>
            </p:nvSpPr>
            <p:spPr>
              <a:xfrm>
                <a:off x="16231285" y="2000302"/>
                <a:ext cx="85725" cy="85725"/>
              </a:xfrm>
              <a:custGeom>
                <a:avLst/>
                <a:gdLst>
                  <a:gd name="connsiteX0" fmla="*/ 0 w 85725"/>
                  <a:gd name="connsiteY0" fmla="*/ 85725 h 85725"/>
                  <a:gd name="connsiteX1" fmla="*/ 85725 w 85725"/>
                  <a:gd name="connsiteY1" fmla="*/ 0 h 85725"/>
                </a:gdLst>
                <a:ahLst/>
                <a:cxnLst>
                  <a:cxn ang="0">
                    <a:pos x="connsiteX0" y="connsiteY0"/>
                  </a:cxn>
                  <a:cxn ang="0">
                    <a:pos x="connsiteX1" y="connsiteY1"/>
                  </a:cxn>
                </a:cxnLst>
                <a:rect l="l" t="t" r="r" b="b"/>
                <a:pathLst>
                  <a:path w="85725" h="85725">
                    <a:moveTo>
                      <a:pt x="0" y="85725"/>
                    </a:moveTo>
                    <a:lnTo>
                      <a:pt x="85725"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3" name="Freeform: Shape 78">
                <a:extLst>
                  <a:ext uri="{FF2B5EF4-FFF2-40B4-BE49-F238E27FC236}">
                    <a16:creationId xmlns:a16="http://schemas.microsoft.com/office/drawing/2014/main" id="{C2B94354-C1E7-0346-A4C6-248A500B2A74}"/>
                  </a:ext>
                </a:extLst>
              </p:cNvPr>
              <p:cNvSpPr/>
              <p:nvPr/>
            </p:nvSpPr>
            <p:spPr>
              <a:xfrm>
                <a:off x="16586567" y="1998397"/>
                <a:ext cx="85725" cy="85725"/>
              </a:xfrm>
              <a:custGeom>
                <a:avLst/>
                <a:gdLst>
                  <a:gd name="connsiteX0" fmla="*/ 0 w 85725"/>
                  <a:gd name="connsiteY0" fmla="*/ 0 h 85725"/>
                  <a:gd name="connsiteX1" fmla="*/ 85725 w 85725"/>
                  <a:gd name="connsiteY1" fmla="*/ 85725 h 85725"/>
                </a:gdLst>
                <a:ahLst/>
                <a:cxnLst>
                  <a:cxn ang="0">
                    <a:pos x="connsiteX0" y="connsiteY0"/>
                  </a:cxn>
                  <a:cxn ang="0">
                    <a:pos x="connsiteX1" y="connsiteY1"/>
                  </a:cxn>
                </a:cxnLst>
                <a:rect l="l" t="t" r="r" b="b"/>
                <a:pathLst>
                  <a:path w="85725" h="85725">
                    <a:moveTo>
                      <a:pt x="0" y="0"/>
                    </a:moveTo>
                    <a:lnTo>
                      <a:pt x="85725" y="85725"/>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4" name="Freeform: Shape 79">
                <a:extLst>
                  <a:ext uri="{FF2B5EF4-FFF2-40B4-BE49-F238E27FC236}">
                    <a16:creationId xmlns:a16="http://schemas.microsoft.com/office/drawing/2014/main" id="{5D9EF97B-FB68-A24D-ACB1-1240F5F1E68A}"/>
                  </a:ext>
                </a:extLst>
              </p:cNvPr>
              <p:cNvSpPr/>
              <p:nvPr/>
            </p:nvSpPr>
            <p:spPr>
              <a:xfrm>
                <a:off x="16271290" y="2044117"/>
                <a:ext cx="366712" cy="9525"/>
              </a:xfrm>
              <a:custGeom>
                <a:avLst/>
                <a:gdLst>
                  <a:gd name="connsiteX0" fmla="*/ 0 w 366712"/>
                  <a:gd name="connsiteY0" fmla="*/ 0 h 9525"/>
                  <a:gd name="connsiteX1" fmla="*/ 366713 w 366712"/>
                  <a:gd name="connsiteY1" fmla="*/ 0 h 9525"/>
                </a:gdLst>
                <a:ahLst/>
                <a:cxnLst>
                  <a:cxn ang="0">
                    <a:pos x="connsiteX0" y="connsiteY0"/>
                  </a:cxn>
                  <a:cxn ang="0">
                    <a:pos x="connsiteX1" y="connsiteY1"/>
                  </a:cxn>
                </a:cxnLst>
                <a:rect l="l" t="t" r="r" b="b"/>
                <a:pathLst>
                  <a:path w="366712" h="9525">
                    <a:moveTo>
                      <a:pt x="0" y="0"/>
                    </a:moveTo>
                    <a:lnTo>
                      <a:pt x="366713"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sp>
          <p:nvSpPr>
            <p:cNvPr id="8" name="Freeform: Shape 73">
              <a:extLst>
                <a:ext uri="{FF2B5EF4-FFF2-40B4-BE49-F238E27FC236}">
                  <a16:creationId xmlns:a16="http://schemas.microsoft.com/office/drawing/2014/main" id="{6E52D5FB-31E4-994F-AA75-4FFDF1423637}"/>
                </a:ext>
              </a:extLst>
            </p:cNvPr>
            <p:cNvSpPr/>
            <p:nvPr/>
          </p:nvSpPr>
          <p:spPr>
            <a:xfrm>
              <a:off x="16900892" y="1230682"/>
              <a:ext cx="103822" cy="123825"/>
            </a:xfrm>
            <a:custGeom>
              <a:avLst/>
              <a:gdLst>
                <a:gd name="connsiteX0" fmla="*/ 103823 w 103822"/>
                <a:gd name="connsiteY0" fmla="*/ 123825 h 123825"/>
                <a:gd name="connsiteX1" fmla="*/ 103823 w 103822"/>
                <a:gd name="connsiteY1" fmla="*/ 0 h 123825"/>
                <a:gd name="connsiteX2" fmla="*/ 0 w 103822"/>
                <a:gd name="connsiteY2" fmla="*/ 0 h 123825"/>
              </a:gdLst>
              <a:ahLst/>
              <a:cxnLst>
                <a:cxn ang="0">
                  <a:pos x="connsiteX0" y="connsiteY0"/>
                </a:cxn>
                <a:cxn ang="0">
                  <a:pos x="connsiteX1" y="connsiteY1"/>
                </a:cxn>
                <a:cxn ang="0">
                  <a:pos x="connsiteX2" y="connsiteY2"/>
                </a:cxn>
              </a:cxnLst>
              <a:rect l="l" t="t" r="r" b="b"/>
              <a:pathLst>
                <a:path w="103822" h="123825">
                  <a:moveTo>
                    <a:pt x="103823" y="123825"/>
                  </a:moveTo>
                  <a:lnTo>
                    <a:pt x="103823" y="0"/>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Shape 74">
              <a:extLst>
                <a:ext uri="{FF2B5EF4-FFF2-40B4-BE49-F238E27FC236}">
                  <a16:creationId xmlns:a16="http://schemas.microsoft.com/office/drawing/2014/main" id="{2ABEF1C0-7B06-0B43-BBA0-6BFE65424FCF}"/>
                </a:ext>
              </a:extLst>
            </p:cNvPr>
            <p:cNvSpPr/>
            <p:nvPr/>
          </p:nvSpPr>
          <p:spPr>
            <a:xfrm>
              <a:off x="15917912" y="1230682"/>
              <a:ext cx="104775" cy="123825"/>
            </a:xfrm>
            <a:custGeom>
              <a:avLst/>
              <a:gdLst>
                <a:gd name="connsiteX0" fmla="*/ 104775 w 104775"/>
                <a:gd name="connsiteY0" fmla="*/ 0 h 123825"/>
                <a:gd name="connsiteX1" fmla="*/ 0 w 104775"/>
                <a:gd name="connsiteY1" fmla="*/ 0 h 123825"/>
                <a:gd name="connsiteX2" fmla="*/ 0 w 104775"/>
                <a:gd name="connsiteY2" fmla="*/ 123825 h 123825"/>
              </a:gdLst>
              <a:ahLst/>
              <a:cxnLst>
                <a:cxn ang="0">
                  <a:pos x="connsiteX0" y="connsiteY0"/>
                </a:cxn>
                <a:cxn ang="0">
                  <a:pos x="connsiteX1" y="connsiteY1"/>
                </a:cxn>
                <a:cxn ang="0">
                  <a:pos x="connsiteX2" y="connsiteY2"/>
                </a:cxn>
              </a:cxnLst>
              <a:rect l="l" t="t" r="r" b="b"/>
              <a:pathLst>
                <a:path w="104775" h="123825">
                  <a:moveTo>
                    <a:pt x="104775" y="0"/>
                  </a:moveTo>
                  <a:lnTo>
                    <a:pt x="0" y="0"/>
                  </a:lnTo>
                  <a:lnTo>
                    <a:pt x="0" y="123825"/>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Shape 75">
              <a:extLst>
                <a:ext uri="{FF2B5EF4-FFF2-40B4-BE49-F238E27FC236}">
                  <a16:creationId xmlns:a16="http://schemas.microsoft.com/office/drawing/2014/main" id="{E28CB3B5-9BAE-9749-A3BC-B5316DBD2124}"/>
                </a:ext>
              </a:extLst>
            </p:cNvPr>
            <p:cNvSpPr/>
            <p:nvPr/>
          </p:nvSpPr>
          <p:spPr>
            <a:xfrm>
              <a:off x="16900892" y="1978394"/>
              <a:ext cx="103822" cy="119062"/>
            </a:xfrm>
            <a:custGeom>
              <a:avLst/>
              <a:gdLst>
                <a:gd name="connsiteX0" fmla="*/ 103823 w 103822"/>
                <a:gd name="connsiteY0" fmla="*/ 0 h 119062"/>
                <a:gd name="connsiteX1" fmla="*/ 103823 w 103822"/>
                <a:gd name="connsiteY1" fmla="*/ 119063 h 119062"/>
                <a:gd name="connsiteX2" fmla="*/ 0 w 103822"/>
                <a:gd name="connsiteY2" fmla="*/ 119063 h 119062"/>
              </a:gdLst>
              <a:ahLst/>
              <a:cxnLst>
                <a:cxn ang="0">
                  <a:pos x="connsiteX0" y="connsiteY0"/>
                </a:cxn>
                <a:cxn ang="0">
                  <a:pos x="connsiteX1" y="connsiteY1"/>
                </a:cxn>
                <a:cxn ang="0">
                  <a:pos x="connsiteX2" y="connsiteY2"/>
                </a:cxn>
              </a:cxnLst>
              <a:rect l="l" t="t" r="r" b="b"/>
              <a:pathLst>
                <a:path w="103822" h="119062">
                  <a:moveTo>
                    <a:pt x="103823" y="0"/>
                  </a:moveTo>
                  <a:lnTo>
                    <a:pt x="103823" y="119063"/>
                  </a:lnTo>
                  <a:lnTo>
                    <a:pt x="0" y="11906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Shape 76">
              <a:extLst>
                <a:ext uri="{FF2B5EF4-FFF2-40B4-BE49-F238E27FC236}">
                  <a16:creationId xmlns:a16="http://schemas.microsoft.com/office/drawing/2014/main" id="{568E1F3B-635C-5B4C-B275-3A9B450B3C7F}"/>
                </a:ext>
              </a:extLst>
            </p:cNvPr>
            <p:cNvSpPr/>
            <p:nvPr/>
          </p:nvSpPr>
          <p:spPr>
            <a:xfrm>
              <a:off x="15917912" y="1978394"/>
              <a:ext cx="104775" cy="119062"/>
            </a:xfrm>
            <a:custGeom>
              <a:avLst/>
              <a:gdLst>
                <a:gd name="connsiteX0" fmla="*/ 104775 w 104775"/>
                <a:gd name="connsiteY0" fmla="*/ 119063 h 119062"/>
                <a:gd name="connsiteX1" fmla="*/ 0 w 104775"/>
                <a:gd name="connsiteY1" fmla="*/ 119063 h 119062"/>
                <a:gd name="connsiteX2" fmla="*/ 0 w 104775"/>
                <a:gd name="connsiteY2" fmla="*/ 0 h 119062"/>
              </a:gdLst>
              <a:ahLst/>
              <a:cxnLst>
                <a:cxn ang="0">
                  <a:pos x="connsiteX0" y="connsiteY0"/>
                </a:cxn>
                <a:cxn ang="0">
                  <a:pos x="connsiteX1" y="connsiteY1"/>
                </a:cxn>
                <a:cxn ang="0">
                  <a:pos x="connsiteX2" y="connsiteY2"/>
                </a:cxn>
              </a:cxnLst>
              <a:rect l="l" t="t" r="r" b="b"/>
              <a:pathLst>
                <a:path w="104775" h="119062">
                  <a:moveTo>
                    <a:pt x="104775" y="119063"/>
                  </a:moveTo>
                  <a:lnTo>
                    <a:pt x="0" y="119063"/>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nvGrpSpPr>
          <p:cNvPr id="56" name="Graphic 236">
            <a:extLst>
              <a:ext uri="{FF2B5EF4-FFF2-40B4-BE49-F238E27FC236}">
                <a16:creationId xmlns:a16="http://schemas.microsoft.com/office/drawing/2014/main" id="{91584B73-883E-334B-B79B-60E77BF06BD4}"/>
              </a:ext>
            </a:extLst>
          </p:cNvPr>
          <p:cNvGrpSpPr/>
          <p:nvPr/>
        </p:nvGrpSpPr>
        <p:grpSpPr>
          <a:xfrm>
            <a:off x="811243" y="4913364"/>
            <a:ext cx="1682777" cy="1682777"/>
            <a:chOff x="4629252" y="322847"/>
            <a:chExt cx="643689" cy="643689"/>
          </a:xfrm>
        </p:grpSpPr>
        <p:sp>
          <p:nvSpPr>
            <p:cNvPr id="57" name="Freeform: Shape 219">
              <a:extLst>
                <a:ext uri="{FF2B5EF4-FFF2-40B4-BE49-F238E27FC236}">
                  <a16:creationId xmlns:a16="http://schemas.microsoft.com/office/drawing/2014/main" id="{805D8EAC-495A-1C46-AFD2-E396B2B2BCF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220">
              <a:extLst>
                <a:ext uri="{FF2B5EF4-FFF2-40B4-BE49-F238E27FC236}">
                  <a16:creationId xmlns:a16="http://schemas.microsoft.com/office/drawing/2014/main" id="{D14CEA34-DBF9-C545-AB75-0F30596E2FC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59" name="Freeform: Shape 221">
              <a:extLst>
                <a:ext uri="{FF2B5EF4-FFF2-40B4-BE49-F238E27FC236}">
                  <a16:creationId xmlns:a16="http://schemas.microsoft.com/office/drawing/2014/main" id="{9483A922-6D78-0446-9FBB-A90D4263032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222">
              <a:extLst>
                <a:ext uri="{FF2B5EF4-FFF2-40B4-BE49-F238E27FC236}">
                  <a16:creationId xmlns:a16="http://schemas.microsoft.com/office/drawing/2014/main" id="{B36340E4-7101-9748-BE3E-8014D601F3CE}"/>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1" name="Freeform: Shape 223">
              <a:extLst>
                <a:ext uri="{FF2B5EF4-FFF2-40B4-BE49-F238E27FC236}">
                  <a16:creationId xmlns:a16="http://schemas.microsoft.com/office/drawing/2014/main" id="{C6423DA4-B099-8444-8260-0BFC1606222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2" name="Freeform: Shape 224">
              <a:extLst>
                <a:ext uri="{FF2B5EF4-FFF2-40B4-BE49-F238E27FC236}">
                  <a16:creationId xmlns:a16="http://schemas.microsoft.com/office/drawing/2014/main" id="{1F516895-AFCE-2B48-8DAB-B439336874E3}"/>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3" name="Freeform: Shape 225">
              <a:extLst>
                <a:ext uri="{FF2B5EF4-FFF2-40B4-BE49-F238E27FC236}">
                  <a16:creationId xmlns:a16="http://schemas.microsoft.com/office/drawing/2014/main" id="{00B186B0-648B-A944-B334-0C7355D6661F}"/>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accent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4" name="Freeform: Shape 226">
              <a:extLst>
                <a:ext uri="{FF2B5EF4-FFF2-40B4-BE49-F238E27FC236}">
                  <a16:creationId xmlns:a16="http://schemas.microsoft.com/office/drawing/2014/main" id="{676C7BC7-0B14-7D42-8786-FA99B9A36440}"/>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65" name="Group 64">
            <a:extLst>
              <a:ext uri="{FF2B5EF4-FFF2-40B4-BE49-F238E27FC236}">
                <a16:creationId xmlns:a16="http://schemas.microsoft.com/office/drawing/2014/main" id="{A130C7A4-E9FF-7041-8FD0-EB9118DCA2EB}"/>
              </a:ext>
            </a:extLst>
          </p:cNvPr>
          <p:cNvGrpSpPr>
            <a:grpSpLocks noChangeAspect="1"/>
          </p:cNvGrpSpPr>
          <p:nvPr/>
        </p:nvGrpSpPr>
        <p:grpSpPr>
          <a:xfrm>
            <a:off x="1074308" y="3208856"/>
            <a:ext cx="1192282" cy="1204546"/>
            <a:chOff x="6196974" y="2100806"/>
            <a:chExt cx="915081" cy="924494"/>
          </a:xfrm>
        </p:grpSpPr>
        <p:sp>
          <p:nvSpPr>
            <p:cNvPr id="66" name="Freeform: Shape 230">
              <a:extLst>
                <a:ext uri="{FF2B5EF4-FFF2-40B4-BE49-F238E27FC236}">
                  <a16:creationId xmlns:a16="http://schemas.microsoft.com/office/drawing/2014/main" id="{D2B70606-CE8E-3946-9D91-07BF47158D5F}"/>
                </a:ext>
              </a:extLst>
            </p:cNvPr>
            <p:cNvSpPr/>
            <p:nvPr/>
          </p:nvSpPr>
          <p:spPr>
            <a:xfrm>
              <a:off x="6571478" y="2580366"/>
              <a:ext cx="437034" cy="437034"/>
            </a:xfrm>
            <a:custGeom>
              <a:avLst/>
              <a:gdLst>
                <a:gd name="connsiteX0" fmla="*/ 359712 w 437033"/>
                <a:gd name="connsiteY0" fmla="*/ 224736 h 437033"/>
                <a:gd name="connsiteX1" fmla="*/ 329792 w 437033"/>
                <a:gd name="connsiteY1" fmla="*/ 254656 h 437033"/>
                <a:gd name="connsiteX2" fmla="*/ 299872 w 437033"/>
                <a:gd name="connsiteY2" fmla="*/ 224736 h 437033"/>
                <a:gd name="connsiteX3" fmla="*/ 299872 w 437033"/>
                <a:gd name="connsiteY3" fmla="*/ 209776 h 437033"/>
                <a:gd name="connsiteX4" fmla="*/ 239864 w 437033"/>
                <a:gd name="connsiteY4" fmla="*/ 209776 h 437033"/>
                <a:gd name="connsiteX5" fmla="*/ 239864 w 437033"/>
                <a:gd name="connsiteY5" fmla="*/ 177839 h 437033"/>
                <a:gd name="connsiteX6" fmla="*/ 284744 w 437033"/>
                <a:gd name="connsiteY6" fmla="*/ 119848 h 437033"/>
                <a:gd name="connsiteX7" fmla="*/ 239864 w 437033"/>
                <a:gd name="connsiteY7" fmla="*/ 61857 h 437033"/>
                <a:gd name="connsiteX8" fmla="*/ 239864 w 437033"/>
                <a:gd name="connsiteY8" fmla="*/ 0 h 437033"/>
                <a:gd name="connsiteX9" fmla="*/ 60008 w 437033"/>
                <a:gd name="connsiteY9" fmla="*/ 0 h 437033"/>
                <a:gd name="connsiteX10" fmla="*/ 0 w 437033"/>
                <a:gd name="connsiteY10" fmla="*/ 60008 h 437033"/>
                <a:gd name="connsiteX11" fmla="*/ 0 w 437033"/>
                <a:gd name="connsiteY11" fmla="*/ 209776 h 437033"/>
                <a:gd name="connsiteX12" fmla="*/ 0 w 437033"/>
                <a:gd name="connsiteY12" fmla="*/ 239696 h 437033"/>
                <a:gd name="connsiteX13" fmla="*/ 0 w 437033"/>
                <a:gd name="connsiteY13" fmla="*/ 389464 h 437033"/>
                <a:gd name="connsiteX14" fmla="*/ 60008 w 437033"/>
                <a:gd name="connsiteY14" fmla="*/ 449472 h 437033"/>
                <a:gd name="connsiteX15" fmla="*/ 209776 w 437033"/>
                <a:gd name="connsiteY15" fmla="*/ 449472 h 437033"/>
                <a:gd name="connsiteX16" fmla="*/ 239696 w 437033"/>
                <a:gd name="connsiteY16" fmla="*/ 449472 h 437033"/>
                <a:gd name="connsiteX17" fmla="*/ 389464 w 437033"/>
                <a:gd name="connsiteY17" fmla="*/ 449472 h 437033"/>
                <a:gd name="connsiteX18" fmla="*/ 449472 w 437033"/>
                <a:gd name="connsiteY18" fmla="*/ 389464 h 437033"/>
                <a:gd name="connsiteX19" fmla="*/ 449472 w 437033"/>
                <a:gd name="connsiteY19" fmla="*/ 209608 h 437033"/>
                <a:gd name="connsiteX20" fmla="*/ 359544 w 437033"/>
                <a:gd name="connsiteY20" fmla="*/ 209608 h 437033"/>
                <a:gd name="connsiteX21" fmla="*/ 359544 w 437033"/>
                <a:gd name="connsiteY21" fmla="*/ 224736 h 437033"/>
                <a:gd name="connsiteX22" fmla="*/ 30088 w 437033"/>
                <a:gd name="connsiteY22" fmla="*/ 59840 h 437033"/>
                <a:gd name="connsiteX23" fmla="*/ 60008 w 437033"/>
                <a:gd name="connsiteY23" fmla="*/ 29920 h 437033"/>
                <a:gd name="connsiteX24" fmla="*/ 209776 w 437033"/>
                <a:gd name="connsiteY24" fmla="*/ 29920 h 437033"/>
                <a:gd name="connsiteX25" fmla="*/ 209776 w 437033"/>
                <a:gd name="connsiteY25" fmla="*/ 89928 h 437033"/>
                <a:gd name="connsiteX26" fmla="*/ 224736 w 437033"/>
                <a:gd name="connsiteY26" fmla="*/ 89928 h 437033"/>
                <a:gd name="connsiteX27" fmla="*/ 254656 w 437033"/>
                <a:gd name="connsiteY27" fmla="*/ 119848 h 437033"/>
                <a:gd name="connsiteX28" fmla="*/ 224736 w 437033"/>
                <a:gd name="connsiteY28" fmla="*/ 149768 h 437033"/>
                <a:gd name="connsiteX29" fmla="*/ 209776 w 437033"/>
                <a:gd name="connsiteY29" fmla="*/ 149768 h 437033"/>
                <a:gd name="connsiteX30" fmla="*/ 209776 w 437033"/>
                <a:gd name="connsiteY30" fmla="*/ 209776 h 437033"/>
                <a:gd name="connsiteX31" fmla="*/ 177839 w 437033"/>
                <a:gd name="connsiteY31" fmla="*/ 209776 h 437033"/>
                <a:gd name="connsiteX32" fmla="*/ 119848 w 437033"/>
                <a:gd name="connsiteY32" fmla="*/ 164896 h 437033"/>
                <a:gd name="connsiteX33" fmla="*/ 61857 w 437033"/>
                <a:gd name="connsiteY33" fmla="*/ 209776 h 437033"/>
                <a:gd name="connsiteX34" fmla="*/ 29920 w 437033"/>
                <a:gd name="connsiteY34" fmla="*/ 209776 h 437033"/>
                <a:gd name="connsiteX35" fmla="*/ 29920 w 437033"/>
                <a:gd name="connsiteY35" fmla="*/ 59840 h 437033"/>
                <a:gd name="connsiteX36" fmla="*/ 60008 w 437033"/>
                <a:gd name="connsiteY36" fmla="*/ 419552 h 437033"/>
                <a:gd name="connsiteX37" fmla="*/ 30088 w 437033"/>
                <a:gd name="connsiteY37" fmla="*/ 389632 h 437033"/>
                <a:gd name="connsiteX38" fmla="*/ 30088 w 437033"/>
                <a:gd name="connsiteY38" fmla="*/ 239864 h 437033"/>
                <a:gd name="connsiteX39" fmla="*/ 90096 w 437033"/>
                <a:gd name="connsiteY39" fmla="*/ 239864 h 437033"/>
                <a:gd name="connsiteX40" fmla="*/ 90096 w 437033"/>
                <a:gd name="connsiteY40" fmla="*/ 224736 h 437033"/>
                <a:gd name="connsiteX41" fmla="*/ 120016 w 437033"/>
                <a:gd name="connsiteY41" fmla="*/ 194816 h 437033"/>
                <a:gd name="connsiteX42" fmla="*/ 149936 w 437033"/>
                <a:gd name="connsiteY42" fmla="*/ 224736 h 437033"/>
                <a:gd name="connsiteX43" fmla="*/ 149936 w 437033"/>
                <a:gd name="connsiteY43" fmla="*/ 239696 h 437033"/>
                <a:gd name="connsiteX44" fmla="*/ 209944 w 437033"/>
                <a:gd name="connsiteY44" fmla="*/ 239696 h 437033"/>
                <a:gd name="connsiteX45" fmla="*/ 209944 w 437033"/>
                <a:gd name="connsiteY45" fmla="*/ 271633 h 437033"/>
                <a:gd name="connsiteX46" fmla="*/ 165064 w 437033"/>
                <a:gd name="connsiteY46" fmla="*/ 329624 h 437033"/>
                <a:gd name="connsiteX47" fmla="*/ 209944 w 437033"/>
                <a:gd name="connsiteY47" fmla="*/ 387615 h 437033"/>
                <a:gd name="connsiteX48" fmla="*/ 209944 w 437033"/>
                <a:gd name="connsiteY48" fmla="*/ 419552 h 437033"/>
                <a:gd name="connsiteX49" fmla="*/ 60008 w 437033"/>
                <a:gd name="connsiteY49" fmla="*/ 419552 h 437033"/>
                <a:gd name="connsiteX50" fmla="*/ 387783 w 437033"/>
                <a:gd name="connsiteY50" fmla="*/ 239696 h 437033"/>
                <a:gd name="connsiteX51" fmla="*/ 419720 w 437033"/>
                <a:gd name="connsiteY51" fmla="*/ 239696 h 437033"/>
                <a:gd name="connsiteX52" fmla="*/ 419720 w 437033"/>
                <a:gd name="connsiteY52" fmla="*/ 389464 h 437033"/>
                <a:gd name="connsiteX53" fmla="*/ 389800 w 437033"/>
                <a:gd name="connsiteY53" fmla="*/ 419384 h 437033"/>
                <a:gd name="connsiteX54" fmla="*/ 240032 w 437033"/>
                <a:gd name="connsiteY54" fmla="*/ 419384 h 437033"/>
                <a:gd name="connsiteX55" fmla="*/ 240032 w 437033"/>
                <a:gd name="connsiteY55" fmla="*/ 359376 h 437033"/>
                <a:gd name="connsiteX56" fmla="*/ 225072 w 437033"/>
                <a:gd name="connsiteY56" fmla="*/ 359376 h 437033"/>
                <a:gd name="connsiteX57" fmla="*/ 195152 w 437033"/>
                <a:gd name="connsiteY57" fmla="*/ 329456 h 437033"/>
                <a:gd name="connsiteX58" fmla="*/ 225072 w 437033"/>
                <a:gd name="connsiteY58" fmla="*/ 299536 h 437033"/>
                <a:gd name="connsiteX59" fmla="*/ 240032 w 437033"/>
                <a:gd name="connsiteY59" fmla="*/ 299536 h 437033"/>
                <a:gd name="connsiteX60" fmla="*/ 240032 w 437033"/>
                <a:gd name="connsiteY60" fmla="*/ 239528 h 437033"/>
                <a:gd name="connsiteX61" fmla="*/ 271969 w 437033"/>
                <a:gd name="connsiteY61" fmla="*/ 239528 h 437033"/>
                <a:gd name="connsiteX62" fmla="*/ 329960 w 437033"/>
                <a:gd name="connsiteY62" fmla="*/ 284408 h 437033"/>
                <a:gd name="connsiteX63" fmla="*/ 387783 w 437033"/>
                <a:gd name="connsiteY63" fmla="*/ 239696 h 43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7033" h="437033">
                  <a:moveTo>
                    <a:pt x="359712" y="224736"/>
                  </a:moveTo>
                  <a:cubicBezTo>
                    <a:pt x="359712" y="241209"/>
                    <a:pt x="346265" y="254656"/>
                    <a:pt x="329792" y="254656"/>
                  </a:cubicBezTo>
                  <a:cubicBezTo>
                    <a:pt x="313319" y="254656"/>
                    <a:pt x="299872" y="241209"/>
                    <a:pt x="299872" y="224736"/>
                  </a:cubicBezTo>
                  <a:lnTo>
                    <a:pt x="299872" y="209776"/>
                  </a:lnTo>
                  <a:lnTo>
                    <a:pt x="239864" y="209776"/>
                  </a:lnTo>
                  <a:lnTo>
                    <a:pt x="239864" y="177839"/>
                  </a:lnTo>
                  <a:cubicBezTo>
                    <a:pt x="265750" y="171115"/>
                    <a:pt x="284744" y="147751"/>
                    <a:pt x="284744" y="119848"/>
                  </a:cubicBezTo>
                  <a:cubicBezTo>
                    <a:pt x="284744" y="91945"/>
                    <a:pt x="265582" y="68413"/>
                    <a:pt x="239864" y="61857"/>
                  </a:cubicBezTo>
                  <a:lnTo>
                    <a:pt x="239864" y="0"/>
                  </a:lnTo>
                  <a:lnTo>
                    <a:pt x="60008" y="0"/>
                  </a:lnTo>
                  <a:cubicBezTo>
                    <a:pt x="26894" y="0"/>
                    <a:pt x="0" y="26894"/>
                    <a:pt x="0" y="60008"/>
                  </a:cubicBezTo>
                  <a:lnTo>
                    <a:pt x="0" y="209776"/>
                  </a:lnTo>
                  <a:lnTo>
                    <a:pt x="0" y="239696"/>
                  </a:lnTo>
                  <a:lnTo>
                    <a:pt x="0" y="389464"/>
                  </a:lnTo>
                  <a:cubicBezTo>
                    <a:pt x="0" y="422578"/>
                    <a:pt x="26894" y="449472"/>
                    <a:pt x="60008" y="449472"/>
                  </a:cubicBezTo>
                  <a:lnTo>
                    <a:pt x="209776" y="449472"/>
                  </a:lnTo>
                  <a:lnTo>
                    <a:pt x="239696" y="449472"/>
                  </a:lnTo>
                  <a:lnTo>
                    <a:pt x="389464" y="449472"/>
                  </a:lnTo>
                  <a:cubicBezTo>
                    <a:pt x="422578" y="449472"/>
                    <a:pt x="449472" y="422578"/>
                    <a:pt x="449472" y="389464"/>
                  </a:cubicBezTo>
                  <a:lnTo>
                    <a:pt x="449472" y="209608"/>
                  </a:lnTo>
                  <a:lnTo>
                    <a:pt x="359544" y="209608"/>
                  </a:lnTo>
                  <a:lnTo>
                    <a:pt x="359544" y="224736"/>
                  </a:lnTo>
                  <a:close/>
                  <a:moveTo>
                    <a:pt x="30088" y="59840"/>
                  </a:moveTo>
                  <a:cubicBezTo>
                    <a:pt x="30088" y="43367"/>
                    <a:pt x="43535" y="29920"/>
                    <a:pt x="60008" y="29920"/>
                  </a:cubicBezTo>
                  <a:lnTo>
                    <a:pt x="209776" y="29920"/>
                  </a:lnTo>
                  <a:lnTo>
                    <a:pt x="209776" y="89928"/>
                  </a:lnTo>
                  <a:lnTo>
                    <a:pt x="224736" y="89928"/>
                  </a:lnTo>
                  <a:cubicBezTo>
                    <a:pt x="241209" y="89928"/>
                    <a:pt x="254656" y="103375"/>
                    <a:pt x="254656" y="119848"/>
                  </a:cubicBezTo>
                  <a:cubicBezTo>
                    <a:pt x="254656" y="136321"/>
                    <a:pt x="241209" y="149768"/>
                    <a:pt x="224736" y="149768"/>
                  </a:cubicBezTo>
                  <a:lnTo>
                    <a:pt x="209776" y="149768"/>
                  </a:lnTo>
                  <a:lnTo>
                    <a:pt x="209776" y="209776"/>
                  </a:lnTo>
                  <a:lnTo>
                    <a:pt x="177839" y="209776"/>
                  </a:lnTo>
                  <a:cubicBezTo>
                    <a:pt x="171115" y="183890"/>
                    <a:pt x="147751" y="164896"/>
                    <a:pt x="119848" y="164896"/>
                  </a:cubicBezTo>
                  <a:cubicBezTo>
                    <a:pt x="91945" y="164896"/>
                    <a:pt x="68413" y="184058"/>
                    <a:pt x="61857" y="209776"/>
                  </a:cubicBezTo>
                  <a:lnTo>
                    <a:pt x="29920" y="209776"/>
                  </a:lnTo>
                  <a:lnTo>
                    <a:pt x="29920" y="59840"/>
                  </a:lnTo>
                  <a:close/>
                  <a:moveTo>
                    <a:pt x="60008" y="419552"/>
                  </a:moveTo>
                  <a:cubicBezTo>
                    <a:pt x="43535" y="419552"/>
                    <a:pt x="30088" y="406105"/>
                    <a:pt x="30088" y="389632"/>
                  </a:cubicBezTo>
                  <a:lnTo>
                    <a:pt x="30088" y="239864"/>
                  </a:lnTo>
                  <a:lnTo>
                    <a:pt x="90096" y="239864"/>
                  </a:lnTo>
                  <a:lnTo>
                    <a:pt x="90096" y="224736"/>
                  </a:lnTo>
                  <a:cubicBezTo>
                    <a:pt x="90096" y="208263"/>
                    <a:pt x="103543" y="194816"/>
                    <a:pt x="120016" y="194816"/>
                  </a:cubicBezTo>
                  <a:cubicBezTo>
                    <a:pt x="136489" y="194816"/>
                    <a:pt x="149936" y="208263"/>
                    <a:pt x="149936" y="224736"/>
                  </a:cubicBezTo>
                  <a:lnTo>
                    <a:pt x="149936" y="239696"/>
                  </a:lnTo>
                  <a:lnTo>
                    <a:pt x="209944" y="239696"/>
                  </a:lnTo>
                  <a:lnTo>
                    <a:pt x="209944" y="271633"/>
                  </a:lnTo>
                  <a:cubicBezTo>
                    <a:pt x="184058" y="278357"/>
                    <a:pt x="165064" y="301721"/>
                    <a:pt x="165064" y="329624"/>
                  </a:cubicBezTo>
                  <a:cubicBezTo>
                    <a:pt x="165064" y="357527"/>
                    <a:pt x="184226" y="381060"/>
                    <a:pt x="209944" y="387615"/>
                  </a:cubicBezTo>
                  <a:lnTo>
                    <a:pt x="209944" y="419552"/>
                  </a:lnTo>
                  <a:lnTo>
                    <a:pt x="60008" y="419552"/>
                  </a:lnTo>
                  <a:close/>
                  <a:moveTo>
                    <a:pt x="387783" y="239696"/>
                  </a:moveTo>
                  <a:lnTo>
                    <a:pt x="419720" y="239696"/>
                  </a:lnTo>
                  <a:lnTo>
                    <a:pt x="419720" y="389464"/>
                  </a:lnTo>
                  <a:cubicBezTo>
                    <a:pt x="419720" y="405937"/>
                    <a:pt x="406273" y="419384"/>
                    <a:pt x="389800" y="419384"/>
                  </a:cubicBezTo>
                  <a:lnTo>
                    <a:pt x="240032" y="419384"/>
                  </a:lnTo>
                  <a:lnTo>
                    <a:pt x="240032" y="359376"/>
                  </a:lnTo>
                  <a:lnTo>
                    <a:pt x="225072" y="359376"/>
                  </a:lnTo>
                  <a:cubicBezTo>
                    <a:pt x="208599" y="359376"/>
                    <a:pt x="195152" y="345929"/>
                    <a:pt x="195152" y="329456"/>
                  </a:cubicBezTo>
                  <a:cubicBezTo>
                    <a:pt x="195152" y="312983"/>
                    <a:pt x="208599" y="299536"/>
                    <a:pt x="225072" y="299536"/>
                  </a:cubicBezTo>
                  <a:lnTo>
                    <a:pt x="240032" y="299536"/>
                  </a:lnTo>
                  <a:lnTo>
                    <a:pt x="240032" y="239528"/>
                  </a:lnTo>
                  <a:lnTo>
                    <a:pt x="271969" y="239528"/>
                  </a:lnTo>
                  <a:cubicBezTo>
                    <a:pt x="278693" y="265414"/>
                    <a:pt x="302057" y="284408"/>
                    <a:pt x="329960" y="284408"/>
                  </a:cubicBezTo>
                  <a:cubicBezTo>
                    <a:pt x="357863" y="284408"/>
                    <a:pt x="381060" y="265582"/>
                    <a:pt x="387783" y="239696"/>
                  </a:cubicBezTo>
                  <a:close/>
                </a:path>
              </a:pathLst>
            </a:custGeom>
            <a:solidFill>
              <a:schemeClr val="tx1"/>
            </a:solidFill>
            <a:ln w="12700" cap="flat">
              <a:solidFill>
                <a:srgbClr val="232F3E"/>
              </a:solidFill>
              <a:prstDash val="solid"/>
              <a:miter/>
            </a:ln>
          </p:spPr>
          <p:txBody>
            <a:bodyPr rtlCol="0" anchor="ctr"/>
            <a:lstStyle/>
            <a:p>
              <a:endParaRPr lang="en-US"/>
            </a:p>
          </p:txBody>
        </p:sp>
        <p:sp>
          <p:nvSpPr>
            <p:cNvPr id="67" name="Freeform: Shape 231">
              <a:extLst>
                <a:ext uri="{FF2B5EF4-FFF2-40B4-BE49-F238E27FC236}">
                  <a16:creationId xmlns:a16="http://schemas.microsoft.com/office/drawing/2014/main" id="{4B1DEC6E-AE8E-D746-8B83-7366FE6CA4F3}"/>
                </a:ext>
              </a:extLst>
            </p:cNvPr>
            <p:cNvSpPr/>
            <p:nvPr/>
          </p:nvSpPr>
          <p:spPr>
            <a:xfrm>
              <a:off x="6736206" y="2100806"/>
              <a:ext cx="285753" cy="235326"/>
            </a:xfrm>
            <a:custGeom>
              <a:avLst/>
              <a:gdLst>
                <a:gd name="connsiteX0" fmla="*/ 90096 w 285752"/>
                <a:gd name="connsiteY0" fmla="*/ 224736 h 235325"/>
                <a:gd name="connsiteX1" fmla="*/ 120016 w 285752"/>
                <a:gd name="connsiteY1" fmla="*/ 194816 h 235325"/>
                <a:gd name="connsiteX2" fmla="*/ 149936 w 285752"/>
                <a:gd name="connsiteY2" fmla="*/ 224736 h 235325"/>
                <a:gd name="connsiteX3" fmla="*/ 149936 w 285752"/>
                <a:gd name="connsiteY3" fmla="*/ 239696 h 235325"/>
                <a:gd name="connsiteX4" fmla="*/ 239864 w 285752"/>
                <a:gd name="connsiteY4" fmla="*/ 239696 h 235325"/>
                <a:gd name="connsiteX5" fmla="*/ 239864 w 285752"/>
                <a:gd name="connsiteY5" fmla="*/ 179856 h 235325"/>
                <a:gd name="connsiteX6" fmla="*/ 299872 w 285752"/>
                <a:gd name="connsiteY6" fmla="*/ 119848 h 235325"/>
                <a:gd name="connsiteX7" fmla="*/ 239864 w 285752"/>
                <a:gd name="connsiteY7" fmla="*/ 59840 h 235325"/>
                <a:gd name="connsiteX8" fmla="*/ 239864 w 285752"/>
                <a:gd name="connsiteY8" fmla="*/ 0 h 235325"/>
                <a:gd name="connsiteX9" fmla="*/ 60008 w 285752"/>
                <a:gd name="connsiteY9" fmla="*/ 0 h 235325"/>
                <a:gd name="connsiteX10" fmla="*/ 0 w 285752"/>
                <a:gd name="connsiteY10" fmla="*/ 60008 h 235325"/>
                <a:gd name="connsiteX11" fmla="*/ 0 w 285752"/>
                <a:gd name="connsiteY11" fmla="*/ 239864 h 235325"/>
                <a:gd name="connsiteX12" fmla="*/ 89928 w 285752"/>
                <a:gd name="connsiteY12" fmla="*/ 239864 h 235325"/>
                <a:gd name="connsiteX13" fmla="*/ 89928 w 285752"/>
                <a:gd name="connsiteY13" fmla="*/ 224736 h 235325"/>
                <a:gd name="connsiteX14" fmla="*/ 62025 w 285752"/>
                <a:gd name="connsiteY14" fmla="*/ 209776 h 235325"/>
                <a:gd name="connsiteX15" fmla="*/ 30088 w 285752"/>
                <a:gd name="connsiteY15" fmla="*/ 209776 h 235325"/>
                <a:gd name="connsiteX16" fmla="*/ 30088 w 285752"/>
                <a:gd name="connsiteY16" fmla="*/ 60008 h 235325"/>
                <a:gd name="connsiteX17" fmla="*/ 60008 w 285752"/>
                <a:gd name="connsiteY17" fmla="*/ 30088 h 235325"/>
                <a:gd name="connsiteX18" fmla="*/ 209776 w 285752"/>
                <a:gd name="connsiteY18" fmla="*/ 30088 h 235325"/>
                <a:gd name="connsiteX19" fmla="*/ 209776 w 285752"/>
                <a:gd name="connsiteY19" fmla="*/ 90096 h 235325"/>
                <a:gd name="connsiteX20" fmla="*/ 239696 w 285752"/>
                <a:gd name="connsiteY20" fmla="*/ 90096 h 235325"/>
                <a:gd name="connsiteX21" fmla="*/ 269616 w 285752"/>
                <a:gd name="connsiteY21" fmla="*/ 120016 h 235325"/>
                <a:gd name="connsiteX22" fmla="*/ 239696 w 285752"/>
                <a:gd name="connsiteY22" fmla="*/ 149936 h 235325"/>
                <a:gd name="connsiteX23" fmla="*/ 209776 w 285752"/>
                <a:gd name="connsiteY23" fmla="*/ 149936 h 235325"/>
                <a:gd name="connsiteX24" fmla="*/ 209776 w 285752"/>
                <a:gd name="connsiteY24" fmla="*/ 209944 h 235325"/>
                <a:gd name="connsiteX25" fmla="*/ 177839 w 285752"/>
                <a:gd name="connsiteY25" fmla="*/ 209944 h 235325"/>
                <a:gd name="connsiteX26" fmla="*/ 119848 w 285752"/>
                <a:gd name="connsiteY26" fmla="*/ 165064 h 235325"/>
                <a:gd name="connsiteX27" fmla="*/ 62025 w 285752"/>
                <a:gd name="connsiteY27" fmla="*/ 209776 h 23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5752" h="235325">
                  <a:moveTo>
                    <a:pt x="90096" y="224736"/>
                  </a:moveTo>
                  <a:cubicBezTo>
                    <a:pt x="90096" y="208263"/>
                    <a:pt x="103543" y="194816"/>
                    <a:pt x="120016" y="194816"/>
                  </a:cubicBezTo>
                  <a:cubicBezTo>
                    <a:pt x="136489" y="194816"/>
                    <a:pt x="149936" y="208263"/>
                    <a:pt x="149936" y="224736"/>
                  </a:cubicBezTo>
                  <a:lnTo>
                    <a:pt x="149936" y="239696"/>
                  </a:lnTo>
                  <a:lnTo>
                    <a:pt x="239864" y="239696"/>
                  </a:lnTo>
                  <a:lnTo>
                    <a:pt x="239864" y="179856"/>
                  </a:lnTo>
                  <a:cubicBezTo>
                    <a:pt x="272978" y="179856"/>
                    <a:pt x="299872" y="152962"/>
                    <a:pt x="299872" y="119848"/>
                  </a:cubicBezTo>
                  <a:cubicBezTo>
                    <a:pt x="299872" y="86734"/>
                    <a:pt x="272978" y="59840"/>
                    <a:pt x="239864" y="59840"/>
                  </a:cubicBezTo>
                  <a:lnTo>
                    <a:pt x="239864" y="0"/>
                  </a:lnTo>
                  <a:lnTo>
                    <a:pt x="60008" y="0"/>
                  </a:lnTo>
                  <a:cubicBezTo>
                    <a:pt x="26894" y="0"/>
                    <a:pt x="0" y="26894"/>
                    <a:pt x="0" y="60008"/>
                  </a:cubicBezTo>
                  <a:lnTo>
                    <a:pt x="0" y="239864"/>
                  </a:lnTo>
                  <a:lnTo>
                    <a:pt x="89928" y="239864"/>
                  </a:lnTo>
                  <a:lnTo>
                    <a:pt x="89928" y="224736"/>
                  </a:lnTo>
                  <a:close/>
                  <a:moveTo>
                    <a:pt x="62025" y="209776"/>
                  </a:moveTo>
                  <a:lnTo>
                    <a:pt x="30088" y="209776"/>
                  </a:lnTo>
                  <a:lnTo>
                    <a:pt x="30088" y="60008"/>
                  </a:lnTo>
                  <a:cubicBezTo>
                    <a:pt x="30088" y="43535"/>
                    <a:pt x="43535" y="30088"/>
                    <a:pt x="60008" y="30088"/>
                  </a:cubicBezTo>
                  <a:lnTo>
                    <a:pt x="209776" y="30088"/>
                  </a:lnTo>
                  <a:lnTo>
                    <a:pt x="209776" y="90096"/>
                  </a:lnTo>
                  <a:lnTo>
                    <a:pt x="239696" y="90096"/>
                  </a:lnTo>
                  <a:cubicBezTo>
                    <a:pt x="256169" y="90096"/>
                    <a:pt x="269616" y="103543"/>
                    <a:pt x="269616" y="120016"/>
                  </a:cubicBezTo>
                  <a:cubicBezTo>
                    <a:pt x="269616" y="136489"/>
                    <a:pt x="256169" y="149936"/>
                    <a:pt x="239696" y="149936"/>
                  </a:cubicBezTo>
                  <a:lnTo>
                    <a:pt x="209776" y="149936"/>
                  </a:lnTo>
                  <a:lnTo>
                    <a:pt x="209776" y="209944"/>
                  </a:lnTo>
                  <a:lnTo>
                    <a:pt x="177839" y="209944"/>
                  </a:lnTo>
                  <a:cubicBezTo>
                    <a:pt x="171115" y="184058"/>
                    <a:pt x="147751" y="165064"/>
                    <a:pt x="119848" y="165064"/>
                  </a:cubicBezTo>
                  <a:cubicBezTo>
                    <a:pt x="92281" y="164896"/>
                    <a:pt x="68749" y="183890"/>
                    <a:pt x="62025" y="209776"/>
                  </a:cubicBezTo>
                  <a:close/>
                </a:path>
              </a:pathLst>
            </a:custGeom>
            <a:solidFill>
              <a:schemeClr val="tx1"/>
            </a:solidFill>
            <a:ln w="12700" cap="flat">
              <a:solidFill>
                <a:srgbClr val="232F3E"/>
              </a:solidFill>
              <a:prstDash val="solid"/>
              <a:miter/>
            </a:ln>
          </p:spPr>
          <p:txBody>
            <a:bodyPr rtlCol="0" anchor="ctr"/>
            <a:lstStyle/>
            <a:p>
              <a:endParaRPr lang="en-US"/>
            </a:p>
          </p:txBody>
        </p:sp>
        <p:sp>
          <p:nvSpPr>
            <p:cNvPr id="68" name="Freeform: Shape 232">
              <a:extLst>
                <a:ext uri="{FF2B5EF4-FFF2-40B4-BE49-F238E27FC236}">
                  <a16:creationId xmlns:a16="http://schemas.microsoft.com/office/drawing/2014/main" id="{5F21647A-20AE-3241-9F2B-DBB909A757BC}"/>
                </a:ext>
              </a:extLst>
            </p:cNvPr>
            <p:cNvSpPr/>
            <p:nvPr/>
          </p:nvSpPr>
          <p:spPr>
            <a:xfrm>
              <a:off x="6931190" y="2430430"/>
              <a:ext cx="84045" cy="117663"/>
            </a:xfrm>
            <a:custGeom>
              <a:avLst/>
              <a:gdLst>
                <a:gd name="connsiteX0" fmla="*/ 44880 w 84044"/>
                <a:gd name="connsiteY0" fmla="*/ 0 h 117662"/>
                <a:gd name="connsiteX1" fmla="*/ 0 w 84044"/>
                <a:gd name="connsiteY1" fmla="*/ 44880 h 117662"/>
                <a:gd name="connsiteX2" fmla="*/ 0 w 84044"/>
                <a:gd name="connsiteY2" fmla="*/ 59840 h 117662"/>
                <a:gd name="connsiteX3" fmla="*/ 29920 w 84044"/>
                <a:gd name="connsiteY3" fmla="*/ 59840 h 117662"/>
                <a:gd name="connsiteX4" fmla="*/ 29920 w 84044"/>
                <a:gd name="connsiteY4" fmla="*/ 44880 h 117662"/>
                <a:gd name="connsiteX5" fmla="*/ 44880 w 84044"/>
                <a:gd name="connsiteY5" fmla="*/ 29920 h 117662"/>
                <a:gd name="connsiteX6" fmla="*/ 59840 w 84044"/>
                <a:gd name="connsiteY6" fmla="*/ 44880 h 117662"/>
                <a:gd name="connsiteX7" fmla="*/ 59840 w 84044"/>
                <a:gd name="connsiteY7" fmla="*/ 47401 h 117662"/>
                <a:gd name="connsiteX8" fmla="*/ 55470 w 84044"/>
                <a:gd name="connsiteY8" fmla="*/ 57991 h 117662"/>
                <a:gd name="connsiteX9" fmla="*/ 43031 w 84044"/>
                <a:gd name="connsiteY9" fmla="*/ 70430 h 117662"/>
                <a:gd name="connsiteX10" fmla="*/ 29920 w 84044"/>
                <a:gd name="connsiteY10" fmla="*/ 102199 h 117662"/>
                <a:gd name="connsiteX11" fmla="*/ 29920 w 84044"/>
                <a:gd name="connsiteY11" fmla="*/ 119680 h 117662"/>
                <a:gd name="connsiteX12" fmla="*/ 59840 w 84044"/>
                <a:gd name="connsiteY12" fmla="*/ 119680 h 117662"/>
                <a:gd name="connsiteX13" fmla="*/ 59840 w 84044"/>
                <a:gd name="connsiteY13" fmla="*/ 102367 h 117662"/>
                <a:gd name="connsiteX14" fmla="*/ 64210 w 84044"/>
                <a:gd name="connsiteY14" fmla="*/ 91777 h 117662"/>
                <a:gd name="connsiteX15" fmla="*/ 76649 w 84044"/>
                <a:gd name="connsiteY15" fmla="*/ 79338 h 117662"/>
                <a:gd name="connsiteX16" fmla="*/ 89760 w 84044"/>
                <a:gd name="connsiteY16" fmla="*/ 47569 h 117662"/>
                <a:gd name="connsiteX17" fmla="*/ 89760 w 84044"/>
                <a:gd name="connsiteY17" fmla="*/ 45048 h 117662"/>
                <a:gd name="connsiteX18" fmla="*/ 44880 w 84044"/>
                <a:gd name="connsiteY18" fmla="*/ 0 h 11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44" h="117662">
                  <a:moveTo>
                    <a:pt x="44880" y="0"/>
                  </a:moveTo>
                  <a:cubicBezTo>
                    <a:pt x="20171" y="0"/>
                    <a:pt x="0" y="20171"/>
                    <a:pt x="0" y="44880"/>
                  </a:cubicBezTo>
                  <a:lnTo>
                    <a:pt x="0" y="59840"/>
                  </a:lnTo>
                  <a:lnTo>
                    <a:pt x="29920" y="59840"/>
                  </a:lnTo>
                  <a:lnTo>
                    <a:pt x="29920" y="44880"/>
                  </a:lnTo>
                  <a:cubicBezTo>
                    <a:pt x="29920" y="36644"/>
                    <a:pt x="36644" y="29920"/>
                    <a:pt x="44880" y="29920"/>
                  </a:cubicBezTo>
                  <a:cubicBezTo>
                    <a:pt x="53116" y="29920"/>
                    <a:pt x="59840" y="36644"/>
                    <a:pt x="59840" y="44880"/>
                  </a:cubicBezTo>
                  <a:lnTo>
                    <a:pt x="59840" y="47401"/>
                  </a:lnTo>
                  <a:cubicBezTo>
                    <a:pt x="59840" y="51267"/>
                    <a:pt x="58327" y="55133"/>
                    <a:pt x="55470" y="57991"/>
                  </a:cubicBezTo>
                  <a:lnTo>
                    <a:pt x="43031" y="70430"/>
                  </a:lnTo>
                  <a:cubicBezTo>
                    <a:pt x="34458" y="78834"/>
                    <a:pt x="29920" y="90264"/>
                    <a:pt x="29920" y="102199"/>
                  </a:cubicBezTo>
                  <a:lnTo>
                    <a:pt x="29920" y="119680"/>
                  </a:lnTo>
                  <a:lnTo>
                    <a:pt x="59840" y="119680"/>
                  </a:lnTo>
                  <a:lnTo>
                    <a:pt x="59840" y="102367"/>
                  </a:lnTo>
                  <a:cubicBezTo>
                    <a:pt x="59840" y="98501"/>
                    <a:pt x="61353" y="94635"/>
                    <a:pt x="64210" y="91777"/>
                  </a:cubicBezTo>
                  <a:lnTo>
                    <a:pt x="76649" y="79338"/>
                  </a:lnTo>
                  <a:cubicBezTo>
                    <a:pt x="85222" y="70934"/>
                    <a:pt x="89760" y="59504"/>
                    <a:pt x="89760" y="47569"/>
                  </a:cubicBezTo>
                  <a:lnTo>
                    <a:pt x="89760" y="45048"/>
                  </a:lnTo>
                  <a:cubicBezTo>
                    <a:pt x="89928" y="20171"/>
                    <a:pt x="69757" y="0"/>
                    <a:pt x="44880" y="0"/>
                  </a:cubicBezTo>
                  <a:close/>
                </a:path>
              </a:pathLst>
            </a:custGeom>
            <a:solidFill>
              <a:schemeClr val="accent1"/>
            </a:solidFill>
            <a:ln w="12700" cap="flat">
              <a:solidFill>
                <a:srgbClr val="232F3E"/>
              </a:solidFill>
              <a:prstDash val="solid"/>
              <a:miter/>
            </a:ln>
          </p:spPr>
          <p:txBody>
            <a:bodyPr rtlCol="0" anchor="ctr"/>
            <a:lstStyle/>
            <a:p>
              <a:endParaRPr lang="en-US"/>
            </a:p>
          </p:txBody>
        </p:sp>
        <p:sp>
          <p:nvSpPr>
            <p:cNvPr id="69" name="Freeform: Shape 233">
              <a:extLst>
                <a:ext uri="{FF2B5EF4-FFF2-40B4-BE49-F238E27FC236}">
                  <a16:creationId xmlns:a16="http://schemas.microsoft.com/office/drawing/2014/main" id="{DA5E2B48-9ABF-E14F-8B54-D55107BADC0F}"/>
                </a:ext>
              </a:extLst>
            </p:cNvPr>
            <p:cNvSpPr/>
            <p:nvPr/>
          </p:nvSpPr>
          <p:spPr>
            <a:xfrm>
              <a:off x="6961110" y="258036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accent1"/>
            </a:solidFill>
            <a:ln w="12700" cap="flat">
              <a:solidFill>
                <a:srgbClr val="232F3E"/>
              </a:solidFill>
              <a:prstDash val="solid"/>
              <a:miter/>
            </a:ln>
          </p:spPr>
          <p:txBody>
            <a:bodyPr rtlCol="0" anchor="ctr"/>
            <a:lstStyle/>
            <a:p>
              <a:endParaRPr lang="en-US"/>
            </a:p>
          </p:txBody>
        </p:sp>
        <p:sp>
          <p:nvSpPr>
            <p:cNvPr id="70" name="Freeform: Shape 234">
              <a:extLst>
                <a:ext uri="{FF2B5EF4-FFF2-40B4-BE49-F238E27FC236}">
                  <a16:creationId xmlns:a16="http://schemas.microsoft.com/office/drawing/2014/main" id="{2C12A9F0-76E3-4746-A81A-72B451EDAC9E}"/>
                </a:ext>
              </a:extLst>
            </p:cNvPr>
            <p:cNvSpPr/>
            <p:nvPr/>
          </p:nvSpPr>
          <p:spPr>
            <a:xfrm>
              <a:off x="6826302" y="2370590"/>
              <a:ext cx="285753" cy="352989"/>
            </a:xfrm>
            <a:custGeom>
              <a:avLst/>
              <a:gdLst>
                <a:gd name="connsiteX0" fmla="*/ 149768 w 285752"/>
                <a:gd name="connsiteY0" fmla="*/ 0 h 352988"/>
                <a:gd name="connsiteX1" fmla="*/ 0 w 285752"/>
                <a:gd name="connsiteY1" fmla="*/ 149768 h 352988"/>
                <a:gd name="connsiteX2" fmla="*/ 89928 w 285752"/>
                <a:gd name="connsiteY2" fmla="*/ 286929 h 352988"/>
                <a:gd name="connsiteX3" fmla="*/ 89928 w 285752"/>
                <a:gd name="connsiteY3" fmla="*/ 361561 h 352988"/>
                <a:gd name="connsiteX4" fmla="*/ 165400 w 285752"/>
                <a:gd name="connsiteY4" fmla="*/ 298696 h 352988"/>
                <a:gd name="connsiteX5" fmla="*/ 299704 w 285752"/>
                <a:gd name="connsiteY5" fmla="*/ 149768 h 352988"/>
                <a:gd name="connsiteX6" fmla="*/ 149768 w 285752"/>
                <a:gd name="connsiteY6" fmla="*/ 0 h 352988"/>
                <a:gd name="connsiteX7" fmla="*/ 149768 w 285752"/>
                <a:gd name="connsiteY7" fmla="*/ 0 h 352988"/>
                <a:gd name="connsiteX8" fmla="*/ 158341 w 285752"/>
                <a:gd name="connsiteY8" fmla="*/ 269280 h 352988"/>
                <a:gd name="connsiteX9" fmla="*/ 153466 w 285752"/>
                <a:gd name="connsiteY9" fmla="*/ 269616 h 352988"/>
                <a:gd name="connsiteX10" fmla="*/ 119848 w 285752"/>
                <a:gd name="connsiteY10" fmla="*/ 297687 h 352988"/>
                <a:gd name="connsiteX11" fmla="*/ 119848 w 285752"/>
                <a:gd name="connsiteY11" fmla="*/ 266254 h 352988"/>
                <a:gd name="connsiteX12" fmla="*/ 109931 w 285752"/>
                <a:gd name="connsiteY12" fmla="*/ 262724 h 352988"/>
                <a:gd name="connsiteX13" fmla="*/ 30088 w 285752"/>
                <a:gd name="connsiteY13" fmla="*/ 149768 h 352988"/>
                <a:gd name="connsiteX14" fmla="*/ 149936 w 285752"/>
                <a:gd name="connsiteY14" fmla="*/ 29920 h 352988"/>
                <a:gd name="connsiteX15" fmla="*/ 269784 w 285752"/>
                <a:gd name="connsiteY15" fmla="*/ 149768 h 352988"/>
                <a:gd name="connsiteX16" fmla="*/ 158341 w 285752"/>
                <a:gd name="connsiteY16" fmla="*/ 269280 h 352988"/>
                <a:gd name="connsiteX17" fmla="*/ 158341 w 285752"/>
                <a:gd name="connsiteY17" fmla="*/ 269280 h 35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752" h="352988">
                  <a:moveTo>
                    <a:pt x="149768" y="0"/>
                  </a:moveTo>
                  <a:cubicBezTo>
                    <a:pt x="67068" y="0"/>
                    <a:pt x="0" y="67236"/>
                    <a:pt x="0" y="149768"/>
                  </a:cubicBezTo>
                  <a:cubicBezTo>
                    <a:pt x="0" y="209440"/>
                    <a:pt x="35635" y="263229"/>
                    <a:pt x="89928" y="286929"/>
                  </a:cubicBezTo>
                  <a:lnTo>
                    <a:pt x="89928" y="361561"/>
                  </a:lnTo>
                  <a:lnTo>
                    <a:pt x="165400" y="298696"/>
                  </a:lnTo>
                  <a:cubicBezTo>
                    <a:pt x="241041" y="290795"/>
                    <a:pt x="299704" y="226417"/>
                    <a:pt x="299704" y="149768"/>
                  </a:cubicBezTo>
                  <a:cubicBezTo>
                    <a:pt x="299704" y="67068"/>
                    <a:pt x="232468" y="0"/>
                    <a:pt x="149768" y="0"/>
                  </a:cubicBezTo>
                  <a:lnTo>
                    <a:pt x="149768" y="0"/>
                  </a:lnTo>
                  <a:close/>
                  <a:moveTo>
                    <a:pt x="158341" y="269280"/>
                  </a:moveTo>
                  <a:lnTo>
                    <a:pt x="153466" y="269616"/>
                  </a:lnTo>
                  <a:lnTo>
                    <a:pt x="119848" y="297687"/>
                  </a:lnTo>
                  <a:lnTo>
                    <a:pt x="119848" y="266254"/>
                  </a:lnTo>
                  <a:lnTo>
                    <a:pt x="109931" y="262724"/>
                  </a:lnTo>
                  <a:cubicBezTo>
                    <a:pt x="62193" y="245747"/>
                    <a:pt x="30088" y="200363"/>
                    <a:pt x="30088" y="149768"/>
                  </a:cubicBezTo>
                  <a:cubicBezTo>
                    <a:pt x="30088" y="83709"/>
                    <a:pt x="83877" y="29920"/>
                    <a:pt x="149936" y="29920"/>
                  </a:cubicBezTo>
                  <a:cubicBezTo>
                    <a:pt x="215995" y="29920"/>
                    <a:pt x="269784" y="83709"/>
                    <a:pt x="269784" y="149768"/>
                  </a:cubicBezTo>
                  <a:cubicBezTo>
                    <a:pt x="269784" y="212297"/>
                    <a:pt x="220870" y="264741"/>
                    <a:pt x="158341" y="269280"/>
                  </a:cubicBezTo>
                  <a:lnTo>
                    <a:pt x="158341" y="269280"/>
                  </a:lnTo>
                  <a:close/>
                </a:path>
              </a:pathLst>
            </a:custGeom>
            <a:solidFill>
              <a:schemeClr val="accent1"/>
            </a:solidFill>
            <a:ln w="12700" cap="flat">
              <a:solidFill>
                <a:srgbClr val="232F3E"/>
              </a:solidFill>
              <a:prstDash val="solid"/>
              <a:miter/>
            </a:ln>
          </p:spPr>
          <p:txBody>
            <a:bodyPr rtlCol="0" anchor="ctr"/>
            <a:lstStyle/>
            <a:p>
              <a:endParaRPr lang="en-US"/>
            </a:p>
          </p:txBody>
        </p:sp>
        <p:sp>
          <p:nvSpPr>
            <p:cNvPr id="71" name="Freeform: Shape 235">
              <a:extLst>
                <a:ext uri="{FF2B5EF4-FFF2-40B4-BE49-F238E27FC236}">
                  <a16:creationId xmlns:a16="http://schemas.microsoft.com/office/drawing/2014/main" id="{C239B1DD-6A45-DE42-92F8-B8CD6928A6C0}"/>
                </a:ext>
              </a:extLst>
            </p:cNvPr>
            <p:cNvSpPr/>
            <p:nvPr/>
          </p:nvSpPr>
          <p:spPr>
            <a:xfrm>
              <a:off x="6841262" y="295487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2" name="Freeform: Shape 236">
              <a:extLst>
                <a:ext uri="{FF2B5EF4-FFF2-40B4-BE49-F238E27FC236}">
                  <a16:creationId xmlns:a16="http://schemas.microsoft.com/office/drawing/2014/main" id="{0CF77EE0-F0E3-214D-8713-EB3AA8A406D5}"/>
                </a:ext>
              </a:extLst>
            </p:cNvPr>
            <p:cNvSpPr/>
            <p:nvPr/>
          </p:nvSpPr>
          <p:spPr>
            <a:xfrm>
              <a:off x="6901270" y="295487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3" name="Freeform: Shape 237">
              <a:extLst>
                <a:ext uri="{FF2B5EF4-FFF2-40B4-BE49-F238E27FC236}">
                  <a16:creationId xmlns:a16="http://schemas.microsoft.com/office/drawing/2014/main" id="{8C58F662-4F1E-3F40-9E62-B1E4CCF87483}"/>
                </a:ext>
              </a:extLst>
            </p:cNvPr>
            <p:cNvSpPr/>
            <p:nvPr/>
          </p:nvSpPr>
          <p:spPr>
            <a:xfrm>
              <a:off x="6616526" y="2849982"/>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4" name="Freeform: Shape 238">
              <a:extLst>
                <a:ext uri="{FF2B5EF4-FFF2-40B4-BE49-F238E27FC236}">
                  <a16:creationId xmlns:a16="http://schemas.microsoft.com/office/drawing/2014/main" id="{6EE50AC8-917F-3B48-BA07-0DEE1DB925A0}"/>
                </a:ext>
              </a:extLst>
            </p:cNvPr>
            <p:cNvSpPr/>
            <p:nvPr/>
          </p:nvSpPr>
          <p:spPr>
            <a:xfrm>
              <a:off x="6616526" y="290999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5" name="Freeform: Shape 239">
              <a:extLst>
                <a:ext uri="{FF2B5EF4-FFF2-40B4-BE49-F238E27FC236}">
                  <a16:creationId xmlns:a16="http://schemas.microsoft.com/office/drawing/2014/main" id="{B743D30F-714A-6C40-8161-B7FB9751974A}"/>
                </a:ext>
              </a:extLst>
            </p:cNvPr>
            <p:cNvSpPr/>
            <p:nvPr/>
          </p:nvSpPr>
          <p:spPr>
            <a:xfrm>
              <a:off x="6796382" y="2160814"/>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6" name="Freeform: Shape 240">
              <a:extLst>
                <a:ext uri="{FF2B5EF4-FFF2-40B4-BE49-F238E27FC236}">
                  <a16:creationId xmlns:a16="http://schemas.microsoft.com/office/drawing/2014/main" id="{8D55D3F2-BC9F-9B41-A46B-2E38EA792312}"/>
                </a:ext>
              </a:extLst>
            </p:cNvPr>
            <p:cNvSpPr/>
            <p:nvPr/>
          </p:nvSpPr>
          <p:spPr>
            <a:xfrm>
              <a:off x="6856222" y="2160814"/>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7" name="Freeform: Shape 241">
              <a:extLst>
                <a:ext uri="{FF2B5EF4-FFF2-40B4-BE49-F238E27FC236}">
                  <a16:creationId xmlns:a16="http://schemas.microsoft.com/office/drawing/2014/main" id="{2FB1390B-CD47-4046-A6B0-3FA7EF661E0D}"/>
                </a:ext>
              </a:extLst>
            </p:cNvPr>
            <p:cNvSpPr/>
            <p:nvPr/>
          </p:nvSpPr>
          <p:spPr>
            <a:xfrm>
              <a:off x="6631486" y="264020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8" name="Freeform: Shape 242">
              <a:extLst>
                <a:ext uri="{FF2B5EF4-FFF2-40B4-BE49-F238E27FC236}">
                  <a16:creationId xmlns:a16="http://schemas.microsoft.com/office/drawing/2014/main" id="{917625A8-3C95-C64E-BE72-84CFDE0C719E}"/>
                </a:ext>
              </a:extLst>
            </p:cNvPr>
            <p:cNvSpPr/>
            <p:nvPr/>
          </p:nvSpPr>
          <p:spPr>
            <a:xfrm>
              <a:off x="6691494" y="264020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9" name="Freeform: Shape 243">
              <a:extLst>
                <a:ext uri="{FF2B5EF4-FFF2-40B4-BE49-F238E27FC236}">
                  <a16:creationId xmlns:a16="http://schemas.microsoft.com/office/drawing/2014/main" id="{0DE1D591-05BE-7448-8E32-A94E9D28C321}"/>
                </a:ext>
              </a:extLst>
            </p:cNvPr>
            <p:cNvSpPr/>
            <p:nvPr/>
          </p:nvSpPr>
          <p:spPr>
            <a:xfrm>
              <a:off x="6196974" y="2100806"/>
              <a:ext cx="470651" cy="924494"/>
            </a:xfrm>
            <a:custGeom>
              <a:avLst/>
              <a:gdLst>
                <a:gd name="connsiteX0" fmla="*/ 479560 w 470651"/>
                <a:gd name="connsiteY0" fmla="*/ 230451 h 924494"/>
                <a:gd name="connsiteX1" fmla="*/ 479560 w 470651"/>
                <a:gd name="connsiteY1" fmla="*/ 52444 h 924494"/>
                <a:gd name="connsiteX2" fmla="*/ 427116 w 470651"/>
                <a:gd name="connsiteY2" fmla="*/ 0 h 924494"/>
                <a:gd name="connsiteX3" fmla="*/ 374672 w 470651"/>
                <a:gd name="connsiteY3" fmla="*/ 52444 h 924494"/>
                <a:gd name="connsiteX4" fmla="*/ 374672 w 470651"/>
                <a:gd name="connsiteY4" fmla="*/ 196161 h 924494"/>
                <a:gd name="connsiteX5" fmla="*/ 288610 w 470651"/>
                <a:gd name="connsiteY5" fmla="*/ 204061 h 924494"/>
                <a:gd name="connsiteX6" fmla="*/ 314832 w 470651"/>
                <a:gd name="connsiteY6" fmla="*/ 134976 h 924494"/>
                <a:gd name="connsiteX7" fmla="*/ 209944 w 470651"/>
                <a:gd name="connsiteY7" fmla="*/ 30088 h 924494"/>
                <a:gd name="connsiteX8" fmla="*/ 105056 w 470651"/>
                <a:gd name="connsiteY8" fmla="*/ 134976 h 924494"/>
                <a:gd name="connsiteX9" fmla="*/ 139178 w 470651"/>
                <a:gd name="connsiteY9" fmla="*/ 212129 h 924494"/>
                <a:gd name="connsiteX10" fmla="*/ 0 w 470651"/>
                <a:gd name="connsiteY10" fmla="*/ 374672 h 924494"/>
                <a:gd name="connsiteX11" fmla="*/ 0 w 470651"/>
                <a:gd name="connsiteY11" fmla="*/ 419552 h 924494"/>
                <a:gd name="connsiteX12" fmla="*/ 74968 w 470651"/>
                <a:gd name="connsiteY12" fmla="*/ 494520 h 924494"/>
                <a:gd name="connsiteX13" fmla="*/ 89928 w 470651"/>
                <a:gd name="connsiteY13" fmla="*/ 494520 h 924494"/>
                <a:gd name="connsiteX14" fmla="*/ 89928 w 470651"/>
                <a:gd name="connsiteY14" fmla="*/ 554528 h 924494"/>
                <a:gd name="connsiteX15" fmla="*/ 89928 w 470651"/>
                <a:gd name="connsiteY15" fmla="*/ 569488 h 924494"/>
                <a:gd name="connsiteX16" fmla="*/ 89928 w 470651"/>
                <a:gd name="connsiteY16" fmla="*/ 861628 h 924494"/>
                <a:gd name="connsiteX17" fmla="*/ 157332 w 470651"/>
                <a:gd name="connsiteY17" fmla="*/ 929032 h 924494"/>
                <a:gd name="connsiteX18" fmla="*/ 209776 w 470651"/>
                <a:gd name="connsiteY18" fmla="*/ 903483 h 924494"/>
                <a:gd name="connsiteX19" fmla="*/ 262220 w 470651"/>
                <a:gd name="connsiteY19" fmla="*/ 929032 h 924494"/>
                <a:gd name="connsiteX20" fmla="*/ 329624 w 470651"/>
                <a:gd name="connsiteY20" fmla="*/ 861628 h 924494"/>
                <a:gd name="connsiteX21" fmla="*/ 329624 w 470651"/>
                <a:gd name="connsiteY21" fmla="*/ 313319 h 924494"/>
                <a:gd name="connsiteX22" fmla="*/ 411988 w 470651"/>
                <a:gd name="connsiteY22" fmla="*/ 305083 h 924494"/>
                <a:gd name="connsiteX23" fmla="*/ 479560 w 470651"/>
                <a:gd name="connsiteY23" fmla="*/ 230451 h 924494"/>
                <a:gd name="connsiteX24" fmla="*/ 479560 w 470651"/>
                <a:gd name="connsiteY24" fmla="*/ 230451 h 924494"/>
                <a:gd name="connsiteX25" fmla="*/ 134808 w 470651"/>
                <a:gd name="connsiteY25" fmla="*/ 134808 h 924494"/>
                <a:gd name="connsiteX26" fmla="*/ 209776 w 470651"/>
                <a:gd name="connsiteY26" fmla="*/ 59840 h 924494"/>
                <a:gd name="connsiteX27" fmla="*/ 284744 w 470651"/>
                <a:gd name="connsiteY27" fmla="*/ 134808 h 924494"/>
                <a:gd name="connsiteX28" fmla="*/ 209776 w 470651"/>
                <a:gd name="connsiteY28" fmla="*/ 209776 h 924494"/>
                <a:gd name="connsiteX29" fmla="*/ 134808 w 470651"/>
                <a:gd name="connsiteY29" fmla="*/ 134808 h 924494"/>
                <a:gd name="connsiteX30" fmla="*/ 187252 w 470651"/>
                <a:gd name="connsiteY30" fmla="*/ 494520 h 924494"/>
                <a:gd name="connsiteX31" fmla="*/ 239696 w 470651"/>
                <a:gd name="connsiteY31" fmla="*/ 442076 h 924494"/>
                <a:gd name="connsiteX32" fmla="*/ 187252 w 470651"/>
                <a:gd name="connsiteY32" fmla="*/ 389632 h 924494"/>
                <a:gd name="connsiteX33" fmla="*/ 119848 w 470651"/>
                <a:gd name="connsiteY33" fmla="*/ 389632 h 924494"/>
                <a:gd name="connsiteX34" fmla="*/ 119848 w 470651"/>
                <a:gd name="connsiteY34" fmla="*/ 359712 h 924494"/>
                <a:gd name="connsiteX35" fmla="*/ 239696 w 470651"/>
                <a:gd name="connsiteY35" fmla="*/ 359712 h 924494"/>
                <a:gd name="connsiteX36" fmla="*/ 239696 w 470651"/>
                <a:gd name="connsiteY36" fmla="*/ 442076 h 924494"/>
                <a:gd name="connsiteX37" fmla="*/ 239696 w 470651"/>
                <a:gd name="connsiteY37" fmla="*/ 539400 h 924494"/>
                <a:gd name="connsiteX38" fmla="*/ 119848 w 470651"/>
                <a:gd name="connsiteY38" fmla="*/ 539400 h 924494"/>
                <a:gd name="connsiteX39" fmla="*/ 119848 w 470651"/>
                <a:gd name="connsiteY39" fmla="*/ 494520 h 924494"/>
                <a:gd name="connsiteX40" fmla="*/ 187252 w 470651"/>
                <a:gd name="connsiteY40" fmla="*/ 494520 h 924494"/>
                <a:gd name="connsiteX41" fmla="*/ 157332 w 470651"/>
                <a:gd name="connsiteY41" fmla="*/ 899112 h 924494"/>
                <a:gd name="connsiteX42" fmla="*/ 119848 w 470651"/>
                <a:gd name="connsiteY42" fmla="*/ 861628 h 924494"/>
                <a:gd name="connsiteX43" fmla="*/ 119848 w 470651"/>
                <a:gd name="connsiteY43" fmla="*/ 569320 h 924494"/>
                <a:gd name="connsiteX44" fmla="*/ 194816 w 470651"/>
                <a:gd name="connsiteY44" fmla="*/ 569320 h 924494"/>
                <a:gd name="connsiteX45" fmla="*/ 194816 w 470651"/>
                <a:gd name="connsiteY45" fmla="*/ 861460 h 924494"/>
                <a:gd name="connsiteX46" fmla="*/ 157332 w 470651"/>
                <a:gd name="connsiteY46" fmla="*/ 899112 h 924494"/>
                <a:gd name="connsiteX47" fmla="*/ 299704 w 470651"/>
                <a:gd name="connsiteY47" fmla="*/ 286089 h 924494"/>
                <a:gd name="connsiteX48" fmla="*/ 299704 w 470651"/>
                <a:gd name="connsiteY48" fmla="*/ 861628 h 924494"/>
                <a:gd name="connsiteX49" fmla="*/ 262220 w 470651"/>
                <a:gd name="connsiteY49" fmla="*/ 899112 h 924494"/>
                <a:gd name="connsiteX50" fmla="*/ 224736 w 470651"/>
                <a:gd name="connsiteY50" fmla="*/ 861628 h 924494"/>
                <a:gd name="connsiteX51" fmla="*/ 224736 w 470651"/>
                <a:gd name="connsiteY51" fmla="*/ 569320 h 924494"/>
                <a:gd name="connsiteX52" fmla="*/ 269616 w 470651"/>
                <a:gd name="connsiteY52" fmla="*/ 569320 h 924494"/>
                <a:gd name="connsiteX53" fmla="*/ 269616 w 470651"/>
                <a:gd name="connsiteY53" fmla="*/ 329624 h 924494"/>
                <a:gd name="connsiteX54" fmla="*/ 89928 w 470651"/>
                <a:gd name="connsiteY54" fmla="*/ 329624 h 924494"/>
                <a:gd name="connsiteX55" fmla="*/ 89928 w 470651"/>
                <a:gd name="connsiteY55" fmla="*/ 389632 h 924494"/>
                <a:gd name="connsiteX56" fmla="*/ 60008 w 470651"/>
                <a:gd name="connsiteY56" fmla="*/ 389632 h 924494"/>
                <a:gd name="connsiteX57" fmla="*/ 60008 w 470651"/>
                <a:gd name="connsiteY57" fmla="*/ 419552 h 924494"/>
                <a:gd name="connsiteX58" fmla="*/ 187420 w 470651"/>
                <a:gd name="connsiteY58" fmla="*/ 419552 h 924494"/>
                <a:gd name="connsiteX59" fmla="*/ 209944 w 470651"/>
                <a:gd name="connsiteY59" fmla="*/ 442076 h 924494"/>
                <a:gd name="connsiteX60" fmla="*/ 187420 w 470651"/>
                <a:gd name="connsiteY60" fmla="*/ 464600 h 924494"/>
                <a:gd name="connsiteX61" fmla="*/ 74968 w 470651"/>
                <a:gd name="connsiteY61" fmla="*/ 464600 h 924494"/>
                <a:gd name="connsiteX62" fmla="*/ 30088 w 470651"/>
                <a:gd name="connsiteY62" fmla="*/ 419720 h 924494"/>
                <a:gd name="connsiteX63" fmla="*/ 30088 w 470651"/>
                <a:gd name="connsiteY63" fmla="*/ 374840 h 924494"/>
                <a:gd name="connsiteX64" fmla="*/ 164896 w 470651"/>
                <a:gd name="connsiteY64" fmla="*/ 240032 h 924494"/>
                <a:gd name="connsiteX65" fmla="*/ 208936 w 470651"/>
                <a:gd name="connsiteY65" fmla="*/ 240032 h 924494"/>
                <a:gd name="connsiteX66" fmla="*/ 209776 w 470651"/>
                <a:gd name="connsiteY66" fmla="*/ 240032 h 924494"/>
                <a:gd name="connsiteX67" fmla="*/ 210617 w 470651"/>
                <a:gd name="connsiteY67" fmla="*/ 240032 h 924494"/>
                <a:gd name="connsiteX68" fmla="*/ 226081 w 470651"/>
                <a:gd name="connsiteY68" fmla="*/ 240032 h 924494"/>
                <a:gd name="connsiteX69" fmla="*/ 404592 w 470651"/>
                <a:gd name="connsiteY69" fmla="*/ 223728 h 924494"/>
                <a:gd name="connsiteX70" fmla="*/ 404592 w 470651"/>
                <a:gd name="connsiteY70" fmla="*/ 52444 h 924494"/>
                <a:gd name="connsiteX71" fmla="*/ 427116 w 470651"/>
                <a:gd name="connsiteY71" fmla="*/ 29920 h 924494"/>
                <a:gd name="connsiteX72" fmla="*/ 449640 w 470651"/>
                <a:gd name="connsiteY72" fmla="*/ 52444 h 924494"/>
                <a:gd name="connsiteX73" fmla="*/ 449640 w 470651"/>
                <a:gd name="connsiteY73" fmla="*/ 230451 h 924494"/>
                <a:gd name="connsiteX74" fmla="*/ 409131 w 470651"/>
                <a:gd name="connsiteY74" fmla="*/ 275163 h 924494"/>
                <a:gd name="connsiteX75" fmla="*/ 299704 w 470651"/>
                <a:gd name="connsiteY75" fmla="*/ 286089 h 9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70651" h="924494">
                  <a:moveTo>
                    <a:pt x="479560" y="230451"/>
                  </a:moveTo>
                  <a:lnTo>
                    <a:pt x="479560" y="52444"/>
                  </a:lnTo>
                  <a:cubicBezTo>
                    <a:pt x="479560" y="23533"/>
                    <a:pt x="456028" y="0"/>
                    <a:pt x="427116" y="0"/>
                  </a:cubicBezTo>
                  <a:cubicBezTo>
                    <a:pt x="398205" y="0"/>
                    <a:pt x="374672" y="23533"/>
                    <a:pt x="374672" y="52444"/>
                  </a:cubicBezTo>
                  <a:lnTo>
                    <a:pt x="374672" y="196161"/>
                  </a:lnTo>
                  <a:lnTo>
                    <a:pt x="288610" y="204061"/>
                  </a:lnTo>
                  <a:cubicBezTo>
                    <a:pt x="304915" y="185571"/>
                    <a:pt x="314832" y="161366"/>
                    <a:pt x="314832" y="134976"/>
                  </a:cubicBezTo>
                  <a:cubicBezTo>
                    <a:pt x="314832" y="77153"/>
                    <a:pt x="267767" y="30088"/>
                    <a:pt x="209944" y="30088"/>
                  </a:cubicBezTo>
                  <a:cubicBezTo>
                    <a:pt x="152121" y="30088"/>
                    <a:pt x="105056" y="77153"/>
                    <a:pt x="105056" y="134976"/>
                  </a:cubicBezTo>
                  <a:cubicBezTo>
                    <a:pt x="105056" y="165568"/>
                    <a:pt x="118335" y="192967"/>
                    <a:pt x="139178" y="212129"/>
                  </a:cubicBezTo>
                  <a:cubicBezTo>
                    <a:pt x="60344" y="224400"/>
                    <a:pt x="0" y="292476"/>
                    <a:pt x="0" y="374672"/>
                  </a:cubicBezTo>
                  <a:lnTo>
                    <a:pt x="0" y="419552"/>
                  </a:lnTo>
                  <a:cubicBezTo>
                    <a:pt x="0" y="460902"/>
                    <a:pt x="33618" y="494520"/>
                    <a:pt x="74968" y="494520"/>
                  </a:cubicBezTo>
                  <a:lnTo>
                    <a:pt x="89928" y="494520"/>
                  </a:lnTo>
                  <a:lnTo>
                    <a:pt x="89928" y="554528"/>
                  </a:lnTo>
                  <a:lnTo>
                    <a:pt x="89928" y="569488"/>
                  </a:lnTo>
                  <a:lnTo>
                    <a:pt x="89928" y="861628"/>
                  </a:lnTo>
                  <a:cubicBezTo>
                    <a:pt x="89928" y="898776"/>
                    <a:pt x="120184" y="929032"/>
                    <a:pt x="157332" y="929032"/>
                  </a:cubicBezTo>
                  <a:cubicBezTo>
                    <a:pt x="178679" y="929032"/>
                    <a:pt x="197337" y="918947"/>
                    <a:pt x="209776" y="903483"/>
                  </a:cubicBezTo>
                  <a:cubicBezTo>
                    <a:pt x="222215" y="918947"/>
                    <a:pt x="240873" y="929032"/>
                    <a:pt x="262220" y="929032"/>
                  </a:cubicBezTo>
                  <a:cubicBezTo>
                    <a:pt x="299368" y="929032"/>
                    <a:pt x="329624" y="898776"/>
                    <a:pt x="329624" y="861628"/>
                  </a:cubicBezTo>
                  <a:lnTo>
                    <a:pt x="329624" y="313319"/>
                  </a:lnTo>
                  <a:lnTo>
                    <a:pt x="411988" y="305083"/>
                  </a:lnTo>
                  <a:cubicBezTo>
                    <a:pt x="450481" y="301217"/>
                    <a:pt x="479560" y="269112"/>
                    <a:pt x="479560" y="230451"/>
                  </a:cubicBezTo>
                  <a:lnTo>
                    <a:pt x="479560" y="230451"/>
                  </a:lnTo>
                  <a:close/>
                  <a:moveTo>
                    <a:pt x="134808" y="134808"/>
                  </a:moveTo>
                  <a:cubicBezTo>
                    <a:pt x="134808" y="93458"/>
                    <a:pt x="168426" y="59840"/>
                    <a:pt x="209776" y="59840"/>
                  </a:cubicBezTo>
                  <a:cubicBezTo>
                    <a:pt x="251126" y="59840"/>
                    <a:pt x="284744" y="93458"/>
                    <a:pt x="284744" y="134808"/>
                  </a:cubicBezTo>
                  <a:cubicBezTo>
                    <a:pt x="284744" y="176158"/>
                    <a:pt x="251126" y="209776"/>
                    <a:pt x="209776" y="209776"/>
                  </a:cubicBezTo>
                  <a:cubicBezTo>
                    <a:pt x="168426" y="209776"/>
                    <a:pt x="134808" y="176158"/>
                    <a:pt x="134808" y="134808"/>
                  </a:cubicBezTo>
                  <a:close/>
                  <a:moveTo>
                    <a:pt x="187252" y="494520"/>
                  </a:moveTo>
                  <a:cubicBezTo>
                    <a:pt x="216164" y="494520"/>
                    <a:pt x="239696" y="470988"/>
                    <a:pt x="239696" y="442076"/>
                  </a:cubicBezTo>
                  <a:cubicBezTo>
                    <a:pt x="239696" y="413165"/>
                    <a:pt x="216164" y="389632"/>
                    <a:pt x="187252" y="389632"/>
                  </a:cubicBezTo>
                  <a:lnTo>
                    <a:pt x="119848" y="389632"/>
                  </a:lnTo>
                  <a:lnTo>
                    <a:pt x="119848" y="359712"/>
                  </a:lnTo>
                  <a:lnTo>
                    <a:pt x="239696" y="359712"/>
                  </a:lnTo>
                  <a:lnTo>
                    <a:pt x="239696" y="442076"/>
                  </a:lnTo>
                  <a:lnTo>
                    <a:pt x="239696" y="539400"/>
                  </a:lnTo>
                  <a:lnTo>
                    <a:pt x="119848" y="539400"/>
                  </a:lnTo>
                  <a:lnTo>
                    <a:pt x="119848" y="494520"/>
                  </a:lnTo>
                  <a:lnTo>
                    <a:pt x="187252" y="494520"/>
                  </a:lnTo>
                  <a:close/>
                  <a:moveTo>
                    <a:pt x="157332" y="899112"/>
                  </a:moveTo>
                  <a:cubicBezTo>
                    <a:pt x="136657" y="899112"/>
                    <a:pt x="119848" y="882304"/>
                    <a:pt x="119848" y="861628"/>
                  </a:cubicBezTo>
                  <a:lnTo>
                    <a:pt x="119848" y="569320"/>
                  </a:lnTo>
                  <a:lnTo>
                    <a:pt x="194816" y="569320"/>
                  </a:lnTo>
                  <a:lnTo>
                    <a:pt x="194816" y="861460"/>
                  </a:lnTo>
                  <a:cubicBezTo>
                    <a:pt x="194816" y="882304"/>
                    <a:pt x="178007" y="899112"/>
                    <a:pt x="157332" y="899112"/>
                  </a:cubicBezTo>
                  <a:close/>
                  <a:moveTo>
                    <a:pt x="299704" y="286089"/>
                  </a:moveTo>
                  <a:lnTo>
                    <a:pt x="299704" y="861628"/>
                  </a:lnTo>
                  <a:cubicBezTo>
                    <a:pt x="299704" y="882304"/>
                    <a:pt x="282895" y="899112"/>
                    <a:pt x="262220" y="899112"/>
                  </a:cubicBezTo>
                  <a:cubicBezTo>
                    <a:pt x="241545" y="899112"/>
                    <a:pt x="224736" y="882304"/>
                    <a:pt x="224736" y="861628"/>
                  </a:cubicBezTo>
                  <a:lnTo>
                    <a:pt x="224736" y="569320"/>
                  </a:lnTo>
                  <a:lnTo>
                    <a:pt x="269616" y="569320"/>
                  </a:lnTo>
                  <a:lnTo>
                    <a:pt x="269616" y="329624"/>
                  </a:lnTo>
                  <a:lnTo>
                    <a:pt x="89928" y="329624"/>
                  </a:lnTo>
                  <a:lnTo>
                    <a:pt x="89928" y="389632"/>
                  </a:lnTo>
                  <a:lnTo>
                    <a:pt x="60008" y="389632"/>
                  </a:lnTo>
                  <a:lnTo>
                    <a:pt x="60008" y="419552"/>
                  </a:lnTo>
                  <a:lnTo>
                    <a:pt x="187420" y="419552"/>
                  </a:lnTo>
                  <a:cubicBezTo>
                    <a:pt x="199859" y="419552"/>
                    <a:pt x="209944" y="429638"/>
                    <a:pt x="209944" y="442076"/>
                  </a:cubicBezTo>
                  <a:cubicBezTo>
                    <a:pt x="209944" y="454515"/>
                    <a:pt x="199859" y="464600"/>
                    <a:pt x="187420" y="464600"/>
                  </a:cubicBezTo>
                  <a:lnTo>
                    <a:pt x="74968" y="464600"/>
                  </a:lnTo>
                  <a:cubicBezTo>
                    <a:pt x="50259" y="464600"/>
                    <a:pt x="30088" y="444430"/>
                    <a:pt x="30088" y="419720"/>
                  </a:cubicBezTo>
                  <a:lnTo>
                    <a:pt x="30088" y="374840"/>
                  </a:lnTo>
                  <a:cubicBezTo>
                    <a:pt x="30088" y="300545"/>
                    <a:pt x="90600" y="240032"/>
                    <a:pt x="164896" y="240032"/>
                  </a:cubicBezTo>
                  <a:lnTo>
                    <a:pt x="208936" y="240032"/>
                  </a:lnTo>
                  <a:cubicBezTo>
                    <a:pt x="209272" y="240032"/>
                    <a:pt x="209440" y="240032"/>
                    <a:pt x="209776" y="240032"/>
                  </a:cubicBezTo>
                  <a:cubicBezTo>
                    <a:pt x="210112" y="240032"/>
                    <a:pt x="210280" y="240032"/>
                    <a:pt x="210617" y="240032"/>
                  </a:cubicBezTo>
                  <a:lnTo>
                    <a:pt x="226081" y="240032"/>
                  </a:lnTo>
                  <a:lnTo>
                    <a:pt x="404592" y="223728"/>
                  </a:lnTo>
                  <a:lnTo>
                    <a:pt x="404592" y="52444"/>
                  </a:lnTo>
                  <a:cubicBezTo>
                    <a:pt x="404592" y="40005"/>
                    <a:pt x="414678" y="29920"/>
                    <a:pt x="427116" y="29920"/>
                  </a:cubicBezTo>
                  <a:cubicBezTo>
                    <a:pt x="439555" y="29920"/>
                    <a:pt x="449640" y="40005"/>
                    <a:pt x="449640" y="52444"/>
                  </a:cubicBezTo>
                  <a:lnTo>
                    <a:pt x="449640" y="230451"/>
                  </a:lnTo>
                  <a:cubicBezTo>
                    <a:pt x="449640" y="253648"/>
                    <a:pt x="432327" y="272810"/>
                    <a:pt x="409131" y="275163"/>
                  </a:cubicBezTo>
                  <a:lnTo>
                    <a:pt x="299704" y="286089"/>
                  </a:lnTo>
                  <a:close/>
                </a:path>
              </a:pathLst>
            </a:custGeom>
            <a:solidFill>
              <a:schemeClr val="tx1"/>
            </a:solidFill>
            <a:ln w="12700" cap="flat">
              <a:solidFill>
                <a:srgbClr val="232F3E"/>
              </a:solid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1D38E565-318B-1A4E-9C2F-D92497C9E652}"/>
              </a:ext>
            </a:extLst>
          </p:cNvPr>
          <p:cNvGrpSpPr/>
          <p:nvPr/>
        </p:nvGrpSpPr>
        <p:grpSpPr>
          <a:xfrm>
            <a:off x="12930039" y="452986"/>
            <a:ext cx="1341955" cy="905911"/>
            <a:chOff x="12930039" y="452986"/>
            <a:chExt cx="1341955" cy="905911"/>
          </a:xfrm>
        </p:grpSpPr>
        <p:sp>
          <p:nvSpPr>
            <p:cNvPr id="81" name="Application Design">
              <a:extLst>
                <a:ext uri="{FF2B5EF4-FFF2-40B4-BE49-F238E27FC236}">
                  <a16:creationId xmlns:a16="http://schemas.microsoft.com/office/drawing/2014/main" id="{5EC43FB3-FAA3-8949-A921-9550020FD845}"/>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82" name="Group 81">
              <a:extLst>
                <a:ext uri="{FF2B5EF4-FFF2-40B4-BE49-F238E27FC236}">
                  <a16:creationId xmlns:a16="http://schemas.microsoft.com/office/drawing/2014/main" id="{0B8B4315-44B3-EA47-B24B-D554D877ED75}"/>
                </a:ext>
              </a:extLst>
            </p:cNvPr>
            <p:cNvGrpSpPr>
              <a:grpSpLocks noChangeAspect="1"/>
            </p:cNvGrpSpPr>
            <p:nvPr/>
          </p:nvGrpSpPr>
          <p:grpSpPr>
            <a:xfrm>
              <a:off x="13145093" y="452986"/>
              <a:ext cx="911847" cy="544372"/>
              <a:chOff x="-687690" y="4014362"/>
              <a:chExt cx="535871" cy="319914"/>
            </a:xfrm>
          </p:grpSpPr>
          <p:sp>
            <p:nvSpPr>
              <p:cNvPr id="83" name="Freeform: Shape 716">
                <a:extLst>
                  <a:ext uri="{FF2B5EF4-FFF2-40B4-BE49-F238E27FC236}">
                    <a16:creationId xmlns:a16="http://schemas.microsoft.com/office/drawing/2014/main" id="{B3990DB6-7CDF-D343-BDE0-9D1299A17350}"/>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717">
                <a:extLst>
                  <a:ext uri="{FF2B5EF4-FFF2-40B4-BE49-F238E27FC236}">
                    <a16:creationId xmlns:a16="http://schemas.microsoft.com/office/drawing/2014/main" id="{D9A9CC34-A2E1-774F-802A-4CC313D8BD0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718">
                <a:extLst>
                  <a:ext uri="{FF2B5EF4-FFF2-40B4-BE49-F238E27FC236}">
                    <a16:creationId xmlns:a16="http://schemas.microsoft.com/office/drawing/2014/main" id="{0EDDAA4F-FCB9-DF49-8D6B-7E6F10051B96}"/>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719">
                <a:extLst>
                  <a:ext uri="{FF2B5EF4-FFF2-40B4-BE49-F238E27FC236}">
                    <a16:creationId xmlns:a16="http://schemas.microsoft.com/office/drawing/2014/main" id="{57A79DA9-7220-114B-B00E-B51BBBE56F32}"/>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720">
                <a:extLst>
                  <a:ext uri="{FF2B5EF4-FFF2-40B4-BE49-F238E27FC236}">
                    <a16:creationId xmlns:a16="http://schemas.microsoft.com/office/drawing/2014/main" id="{55F16569-3C62-9C41-9940-7FDA66324987}"/>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721">
                <a:extLst>
                  <a:ext uri="{FF2B5EF4-FFF2-40B4-BE49-F238E27FC236}">
                    <a16:creationId xmlns:a16="http://schemas.microsoft.com/office/drawing/2014/main" id="{46E4ECB0-F8F8-3E48-8FE1-373B3334B329}"/>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722">
                <a:extLst>
                  <a:ext uri="{FF2B5EF4-FFF2-40B4-BE49-F238E27FC236}">
                    <a16:creationId xmlns:a16="http://schemas.microsoft.com/office/drawing/2014/main" id="{D3C1E906-B63C-9F43-94FA-15B9BBBF2E18}"/>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723">
                <a:extLst>
                  <a:ext uri="{FF2B5EF4-FFF2-40B4-BE49-F238E27FC236}">
                    <a16:creationId xmlns:a16="http://schemas.microsoft.com/office/drawing/2014/main" id="{2EE845BC-A130-6F4C-8916-4A68ED1D5B0C}"/>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Freeform: Shape 724">
                <a:extLst>
                  <a:ext uri="{FF2B5EF4-FFF2-40B4-BE49-F238E27FC236}">
                    <a16:creationId xmlns:a16="http://schemas.microsoft.com/office/drawing/2014/main" id="{7E72C63D-6EA5-A14F-A4A5-5E718001DD5F}"/>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2" name="Freeform: Shape 725">
                <a:extLst>
                  <a:ext uri="{FF2B5EF4-FFF2-40B4-BE49-F238E27FC236}">
                    <a16:creationId xmlns:a16="http://schemas.microsoft.com/office/drawing/2014/main" id="{53187E7C-42C5-9D44-B2C8-88CA76040AB2}"/>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3" name="Freeform: Shape 726">
                <a:extLst>
                  <a:ext uri="{FF2B5EF4-FFF2-40B4-BE49-F238E27FC236}">
                    <a16:creationId xmlns:a16="http://schemas.microsoft.com/office/drawing/2014/main" id="{1F694ED4-2412-5743-A78C-C24AED17358C}"/>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Freeform: Shape 727">
                <a:extLst>
                  <a:ext uri="{FF2B5EF4-FFF2-40B4-BE49-F238E27FC236}">
                    <a16:creationId xmlns:a16="http://schemas.microsoft.com/office/drawing/2014/main" id="{7E84160C-3382-2549-A5FF-62294E637105}"/>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11599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50"/>
                                        <p:tgtEl>
                                          <p:spTgt spid="4"/>
                                        </p:tgtEl>
                                      </p:cBhvr>
                                    </p:animEffect>
                                  </p:childTnLst>
                                </p:cTn>
                              </p:par>
                              <p:par>
                                <p:cTn id="8" presetID="42" presetClass="path" presetSubtype="0" decel="100000" fill="hold" nodeType="withEffect">
                                  <p:stCondLst>
                                    <p:cond delay="0"/>
                                  </p:stCondLst>
                                  <p:childTnLst>
                                    <p:animMotion origin="layout" path="M 1.31944E-6 1.85185E-6 L 1.31944E-6 0.03125 " pathEditMode="relative" rAng="0" ptsTypes="AA">
                                      <p:cBhvr>
                                        <p:cTn id="9" dur="650" spd="-100000" fill="hold"/>
                                        <p:tgtEl>
                                          <p:spTgt spid="4"/>
                                        </p:tgtEl>
                                        <p:attrNameLst>
                                          <p:attrName>ppt_x</p:attrName>
                                          <p:attrName>ppt_y</p:attrName>
                                        </p:attrNameLst>
                                      </p:cBhvr>
                                      <p:rCtr x="0" y="1563"/>
                                    </p:animMotion>
                                  </p:childTnLst>
                                </p:cTn>
                              </p:par>
                              <p:par>
                                <p:cTn id="10" presetID="10"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650"/>
                                        <p:tgtEl>
                                          <p:spTgt spid="56"/>
                                        </p:tgtEl>
                                      </p:cBhvr>
                                    </p:animEffect>
                                  </p:childTnLst>
                                </p:cTn>
                              </p:par>
                              <p:par>
                                <p:cTn id="13" presetID="42" presetClass="path" presetSubtype="0" decel="100000" fill="hold" nodeType="withEffect">
                                  <p:stCondLst>
                                    <p:cond delay="0"/>
                                  </p:stCondLst>
                                  <p:childTnLst>
                                    <p:animMotion origin="layout" path="M 2.70833E-6 -6.79012E-7 L 2.70833E-6 0.03125 " pathEditMode="relative" rAng="0" ptsTypes="AA">
                                      <p:cBhvr>
                                        <p:cTn id="14" dur="650" spd="-100000" fill="hold"/>
                                        <p:tgtEl>
                                          <p:spTgt spid="56"/>
                                        </p:tgtEl>
                                        <p:attrNameLst>
                                          <p:attrName>ppt_x</p:attrName>
                                          <p:attrName>ppt_y</p:attrName>
                                        </p:attrNameLst>
                                      </p:cBhvr>
                                      <p:rCtr x="0" y="1563"/>
                                    </p:animMotion>
                                  </p:childTnLst>
                                </p:cTn>
                              </p:par>
                              <p:par>
                                <p:cTn id="15" presetID="10"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650"/>
                                        <p:tgtEl>
                                          <p:spTgt spid="65"/>
                                        </p:tgtEl>
                                      </p:cBhvr>
                                    </p:animEffect>
                                  </p:childTnLst>
                                </p:cTn>
                              </p:par>
                              <p:par>
                                <p:cTn id="18" presetID="42" presetClass="path" presetSubtype="0" decel="100000" fill="hold" nodeType="withEffect">
                                  <p:stCondLst>
                                    <p:cond delay="0"/>
                                  </p:stCondLst>
                                  <p:childTnLst>
                                    <p:animMotion origin="layout" path="M 1.31944E-6 6.79012E-7 L 1.31944E-6 0.03125 " pathEditMode="relative" rAng="0" ptsTypes="AA">
                                      <p:cBhvr>
                                        <p:cTn id="19" dur="650" spd="-100000" fill="hold"/>
                                        <p:tgtEl>
                                          <p:spTgt spid="65"/>
                                        </p:tgtEl>
                                        <p:attrNameLst>
                                          <p:attrName>ppt_x</p:attrName>
                                          <p:attrName>ppt_y</p:attrName>
                                        </p:attrNameLst>
                                      </p:cBhvr>
                                      <p:rCtr x="0" y="15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548639" y="183898"/>
            <a:ext cx="13514832" cy="639753"/>
          </a:xfrm>
        </p:spPr>
        <p:txBody>
          <a:bodyPr/>
          <a:lstStyle/>
          <a:p>
            <a:r>
              <a:rPr lang="en-US" dirty="0" smtClean="0"/>
              <a:t>Mobilize: Readiness through experience </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2930039" y="452986"/>
            <a:ext cx="1341955" cy="905911"/>
            <a:chOff x="12930039" y="452986"/>
            <a:chExt cx="1341955" cy="905911"/>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4" name="Rectangle 3"/>
          <p:cNvSpPr/>
          <p:nvPr/>
        </p:nvSpPr>
        <p:spPr>
          <a:xfrm>
            <a:off x="1382496" y="1395981"/>
            <a:ext cx="10583649" cy="954107"/>
          </a:xfrm>
          <a:prstGeom prst="rect">
            <a:avLst/>
          </a:prstGeom>
        </p:spPr>
        <p:txBody>
          <a:bodyPr wrap="square">
            <a:spAutoFit/>
          </a:bodyPr>
          <a:lstStyle/>
          <a:p>
            <a:pPr algn="ctr"/>
            <a:r>
              <a:rPr lang="en-US" sz="2800" b="1" dirty="0">
                <a:solidFill>
                  <a:srgbClr val="9933FF"/>
                </a:solidFill>
              </a:rPr>
              <a:t>Establish and exercise an agile program to accelerate cloud operational readiness and cloud migrations.</a:t>
            </a:r>
          </a:p>
        </p:txBody>
      </p:sp>
      <p:grpSp>
        <p:nvGrpSpPr>
          <p:cNvPr id="68" name="Group 67">
            <a:extLst>
              <a:ext uri="{FF2B5EF4-FFF2-40B4-BE49-F238E27FC236}">
                <a16:creationId xmlns:a16="http://schemas.microsoft.com/office/drawing/2014/main" id="{F319F012-D1DF-4DD8-A101-AFCD9A4D169A}"/>
              </a:ext>
            </a:extLst>
          </p:cNvPr>
          <p:cNvGrpSpPr/>
          <p:nvPr/>
        </p:nvGrpSpPr>
        <p:grpSpPr>
          <a:xfrm>
            <a:off x="7167157" y="3114965"/>
            <a:ext cx="7237162" cy="1079500"/>
            <a:chOff x="542351" y="6130385"/>
            <a:chExt cx="7237162" cy="1079500"/>
          </a:xfrm>
        </p:grpSpPr>
        <p:sp>
          <p:nvSpPr>
            <p:cNvPr id="69" name="Rectangle 68">
              <a:extLst>
                <a:ext uri="{FF2B5EF4-FFF2-40B4-BE49-F238E27FC236}">
                  <a16:creationId xmlns:a16="http://schemas.microsoft.com/office/drawing/2014/main" id="{D630715F-8828-4855-933F-834CF8313DC2}"/>
                </a:ext>
              </a:extLst>
            </p:cNvPr>
            <p:cNvSpPr/>
            <p:nvPr/>
          </p:nvSpPr>
          <p:spPr>
            <a:xfrm>
              <a:off x="1861189" y="6130385"/>
              <a:ext cx="5918324" cy="1079500"/>
            </a:xfrm>
            <a:prstGeom prst="rect">
              <a:avLst/>
            </a:prstGeom>
          </p:spPr>
          <p:txBody>
            <a:bodyPr wrap="square">
              <a:noAutofit/>
            </a:bodyPr>
            <a:lstStyle/>
            <a:p>
              <a:pPr lvl="0">
                <a:spcAft>
                  <a:spcPts val="600"/>
                </a:spcAft>
                <a:defRPr/>
              </a:pPr>
              <a:r>
                <a:rPr lang="en-US" sz="2000" dirty="0"/>
                <a:t>Set-up low-cost collaboration and governance mechanisms to manage cloud operations beyond Mobilize. (e.g. Agile Operations Workflow, IT Governance Decision Catalog, Video Library, Security Compliance Catalog, Application Migration Mechanisms)</a:t>
              </a:r>
              <a:endParaRPr kumimoji="0" 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70" name="Graphic 6">
              <a:extLst>
                <a:ext uri="{FF2B5EF4-FFF2-40B4-BE49-F238E27FC236}">
                  <a16:creationId xmlns:a16="http://schemas.microsoft.com/office/drawing/2014/main" id="{6DA71206-90FD-44AC-AFBA-30D26B441A6C}"/>
                </a:ext>
              </a:extLst>
            </p:cNvPr>
            <p:cNvGrpSpPr/>
            <p:nvPr/>
          </p:nvGrpSpPr>
          <p:grpSpPr>
            <a:xfrm>
              <a:off x="542351" y="6219305"/>
              <a:ext cx="901567" cy="901660"/>
              <a:chOff x="11968953" y="3191399"/>
              <a:chExt cx="901567" cy="901660"/>
            </a:xfrm>
          </p:grpSpPr>
          <p:sp>
            <p:nvSpPr>
              <p:cNvPr id="71" name="Freeform: Shape 112">
                <a:extLst>
                  <a:ext uri="{FF2B5EF4-FFF2-40B4-BE49-F238E27FC236}">
                    <a16:creationId xmlns:a16="http://schemas.microsoft.com/office/drawing/2014/main" id="{063345EC-DEE6-4904-90EC-356B4EEE8E6C}"/>
                  </a:ext>
                </a:extLst>
              </p:cNvPr>
              <p:cNvSpPr/>
              <p:nvPr/>
            </p:nvSpPr>
            <p:spPr>
              <a:xfrm>
                <a:off x="12007904" y="3230131"/>
                <a:ext cx="862616" cy="862928"/>
              </a:xfrm>
              <a:custGeom>
                <a:avLst/>
                <a:gdLst>
                  <a:gd name="connsiteX0" fmla="*/ 668440 w 862616"/>
                  <a:gd name="connsiteY0" fmla="*/ 460378 h 862928"/>
                  <a:gd name="connsiteX1" fmla="*/ 575095 w 862616"/>
                  <a:gd name="connsiteY1" fmla="*/ 341644 h 862928"/>
                  <a:gd name="connsiteX2" fmla="*/ 631497 w 862616"/>
                  <a:gd name="connsiteY2" fmla="*/ 215764 h 862928"/>
                  <a:gd name="connsiteX3" fmla="*/ 775925 w 862616"/>
                  <a:gd name="connsiteY3" fmla="*/ 215764 h 862928"/>
                  <a:gd name="connsiteX4" fmla="*/ 775925 w 862616"/>
                  <a:gd name="connsiteY4" fmla="*/ 231575 h 862928"/>
                  <a:gd name="connsiteX5" fmla="*/ 718458 w 862616"/>
                  <a:gd name="connsiteY5" fmla="*/ 301964 h 862928"/>
                  <a:gd name="connsiteX6" fmla="*/ 790368 w 862616"/>
                  <a:gd name="connsiteY6" fmla="*/ 373874 h 862928"/>
                  <a:gd name="connsiteX7" fmla="*/ 862277 w 862616"/>
                  <a:gd name="connsiteY7" fmla="*/ 301964 h 862928"/>
                  <a:gd name="connsiteX8" fmla="*/ 804810 w 862616"/>
                  <a:gd name="connsiteY8" fmla="*/ 231575 h 862928"/>
                  <a:gd name="connsiteX9" fmla="*/ 804810 w 862616"/>
                  <a:gd name="connsiteY9" fmla="*/ 201321 h 862928"/>
                  <a:gd name="connsiteX10" fmla="*/ 790368 w 862616"/>
                  <a:gd name="connsiteY10" fmla="*/ 186878 h 862928"/>
                  <a:gd name="connsiteX11" fmla="*/ 631649 w 862616"/>
                  <a:gd name="connsiteY11" fmla="*/ 186878 h 862928"/>
                  <a:gd name="connsiteX12" fmla="*/ 589537 w 862616"/>
                  <a:gd name="connsiteY12" fmla="*/ 77570 h 862928"/>
                  <a:gd name="connsiteX13" fmla="*/ 609605 w 862616"/>
                  <a:gd name="connsiteY13" fmla="*/ 57502 h 862928"/>
                  <a:gd name="connsiteX14" fmla="*/ 778813 w 862616"/>
                  <a:gd name="connsiteY14" fmla="*/ 57502 h 862928"/>
                  <a:gd name="connsiteX15" fmla="*/ 833848 w 862616"/>
                  <a:gd name="connsiteY15" fmla="*/ 83803 h 862928"/>
                  <a:gd name="connsiteX16" fmla="*/ 860149 w 862616"/>
                  <a:gd name="connsiteY16" fmla="*/ 28769 h 862928"/>
                  <a:gd name="connsiteX17" fmla="*/ 805114 w 862616"/>
                  <a:gd name="connsiteY17" fmla="*/ 2468 h 862928"/>
                  <a:gd name="connsiteX18" fmla="*/ 778813 w 862616"/>
                  <a:gd name="connsiteY18" fmla="*/ 28769 h 862928"/>
                  <a:gd name="connsiteX19" fmla="*/ 603524 w 862616"/>
                  <a:gd name="connsiteY19" fmla="*/ 28769 h 862928"/>
                  <a:gd name="connsiteX20" fmla="*/ 593338 w 862616"/>
                  <a:gd name="connsiteY20" fmla="*/ 33025 h 862928"/>
                  <a:gd name="connsiteX21" fmla="*/ 570230 w 862616"/>
                  <a:gd name="connsiteY21" fmla="*/ 56438 h 862928"/>
                  <a:gd name="connsiteX22" fmla="*/ 286391 w 862616"/>
                  <a:gd name="connsiteY22" fmla="*/ 61759 h 862928"/>
                  <a:gd name="connsiteX23" fmla="*/ 230749 w 862616"/>
                  <a:gd name="connsiteY23" fmla="*/ 187030 h 862928"/>
                  <a:gd name="connsiteX24" fmla="*/ 110038 w 862616"/>
                  <a:gd name="connsiteY24" fmla="*/ 187030 h 862928"/>
                  <a:gd name="connsiteX25" fmla="*/ 63061 w 862616"/>
                  <a:gd name="connsiteY25" fmla="*/ 81371 h 862928"/>
                  <a:gd name="connsiteX26" fmla="*/ 81000 w 862616"/>
                  <a:gd name="connsiteY26" fmla="*/ 23296 h 862928"/>
                  <a:gd name="connsiteX27" fmla="*/ 22925 w 862616"/>
                  <a:gd name="connsiteY27" fmla="*/ 5356 h 862928"/>
                  <a:gd name="connsiteX28" fmla="*/ 4986 w 862616"/>
                  <a:gd name="connsiteY28" fmla="*/ 63431 h 862928"/>
                  <a:gd name="connsiteX29" fmla="*/ 33263 w 862616"/>
                  <a:gd name="connsiteY29" fmla="*/ 85323 h 862928"/>
                  <a:gd name="connsiteX30" fmla="*/ 87538 w 862616"/>
                  <a:gd name="connsiteY30" fmla="*/ 207402 h 862928"/>
                  <a:gd name="connsiteX31" fmla="*/ 100612 w 862616"/>
                  <a:gd name="connsiteY31" fmla="*/ 215916 h 862928"/>
                  <a:gd name="connsiteX32" fmla="*/ 230749 w 862616"/>
                  <a:gd name="connsiteY32" fmla="*/ 215916 h 862928"/>
                  <a:gd name="connsiteX33" fmla="*/ 286239 w 862616"/>
                  <a:gd name="connsiteY33" fmla="*/ 340579 h 862928"/>
                  <a:gd name="connsiteX34" fmla="*/ 164920 w 862616"/>
                  <a:gd name="connsiteY34" fmla="*/ 461898 h 862928"/>
                  <a:gd name="connsiteX35" fmla="*/ 1641 w 862616"/>
                  <a:gd name="connsiteY35" fmla="*/ 582609 h 862928"/>
                  <a:gd name="connsiteX36" fmla="*/ 122352 w 862616"/>
                  <a:gd name="connsiteY36" fmla="*/ 745888 h 862928"/>
                  <a:gd name="connsiteX37" fmla="*/ 129498 w 862616"/>
                  <a:gd name="connsiteY37" fmla="*/ 746800 h 862928"/>
                  <a:gd name="connsiteX38" fmla="*/ 129498 w 862616"/>
                  <a:gd name="connsiteY38" fmla="*/ 819318 h 862928"/>
                  <a:gd name="connsiteX39" fmla="*/ 143940 w 862616"/>
                  <a:gd name="connsiteY39" fmla="*/ 833760 h 862928"/>
                  <a:gd name="connsiteX40" fmla="*/ 275901 w 862616"/>
                  <a:gd name="connsiteY40" fmla="*/ 833760 h 862928"/>
                  <a:gd name="connsiteX41" fmla="*/ 330936 w 862616"/>
                  <a:gd name="connsiteY41" fmla="*/ 860061 h 862928"/>
                  <a:gd name="connsiteX42" fmla="*/ 357237 w 862616"/>
                  <a:gd name="connsiteY42" fmla="*/ 805027 h 862928"/>
                  <a:gd name="connsiteX43" fmla="*/ 302202 w 862616"/>
                  <a:gd name="connsiteY43" fmla="*/ 778726 h 862928"/>
                  <a:gd name="connsiteX44" fmla="*/ 275901 w 862616"/>
                  <a:gd name="connsiteY44" fmla="*/ 805027 h 862928"/>
                  <a:gd name="connsiteX45" fmla="*/ 158079 w 862616"/>
                  <a:gd name="connsiteY45" fmla="*/ 805027 h 862928"/>
                  <a:gd name="connsiteX46" fmla="*/ 158079 w 862616"/>
                  <a:gd name="connsiteY46" fmla="*/ 746800 h 862928"/>
                  <a:gd name="connsiteX47" fmla="*/ 286696 w 862616"/>
                  <a:gd name="connsiteY47" fmla="*/ 589602 h 862928"/>
                  <a:gd name="connsiteX48" fmla="*/ 196846 w 862616"/>
                  <a:gd name="connsiteY48" fmla="*/ 470412 h 862928"/>
                  <a:gd name="connsiteX49" fmla="*/ 307523 w 862616"/>
                  <a:gd name="connsiteY49" fmla="*/ 359735 h 862928"/>
                  <a:gd name="connsiteX50" fmla="*/ 553506 w 862616"/>
                  <a:gd name="connsiteY50" fmla="*/ 360799 h 862928"/>
                  <a:gd name="connsiteX51" fmla="*/ 633170 w 862616"/>
                  <a:gd name="connsiteY51" fmla="*/ 462354 h 862928"/>
                  <a:gd name="connsiteX52" fmla="*/ 461681 w 862616"/>
                  <a:gd name="connsiteY52" fmla="*/ 689485 h 862928"/>
                  <a:gd name="connsiteX53" fmla="*/ 688812 w 862616"/>
                  <a:gd name="connsiteY53" fmla="*/ 860974 h 862928"/>
                  <a:gd name="connsiteX54" fmla="*/ 860453 w 862616"/>
                  <a:gd name="connsiteY54" fmla="*/ 633691 h 862928"/>
                  <a:gd name="connsiteX55" fmla="*/ 668440 w 862616"/>
                  <a:gd name="connsiteY55" fmla="*/ 460378 h 862928"/>
                  <a:gd name="connsiteX56" fmla="*/ 833544 w 862616"/>
                  <a:gd name="connsiteY56" fmla="*/ 301964 h 862928"/>
                  <a:gd name="connsiteX57" fmla="*/ 790368 w 862616"/>
                  <a:gd name="connsiteY57" fmla="*/ 345140 h 862928"/>
                  <a:gd name="connsiteX58" fmla="*/ 747191 w 862616"/>
                  <a:gd name="connsiteY58" fmla="*/ 301964 h 862928"/>
                  <a:gd name="connsiteX59" fmla="*/ 790368 w 862616"/>
                  <a:gd name="connsiteY59" fmla="*/ 258788 h 862928"/>
                  <a:gd name="connsiteX60" fmla="*/ 833544 w 862616"/>
                  <a:gd name="connsiteY60" fmla="*/ 301964 h 862928"/>
                  <a:gd name="connsiteX61" fmla="*/ 819101 w 862616"/>
                  <a:gd name="connsiteY61" fmla="*/ 28921 h 862928"/>
                  <a:gd name="connsiteX62" fmla="*/ 833544 w 862616"/>
                  <a:gd name="connsiteY62" fmla="*/ 43363 h 862928"/>
                  <a:gd name="connsiteX63" fmla="*/ 819101 w 862616"/>
                  <a:gd name="connsiteY63" fmla="*/ 57806 h 862928"/>
                  <a:gd name="connsiteX64" fmla="*/ 804658 w 862616"/>
                  <a:gd name="connsiteY64" fmla="*/ 43363 h 862928"/>
                  <a:gd name="connsiteX65" fmla="*/ 819101 w 862616"/>
                  <a:gd name="connsiteY65" fmla="*/ 28921 h 862928"/>
                  <a:gd name="connsiteX66" fmla="*/ 43145 w 862616"/>
                  <a:gd name="connsiteY66" fmla="*/ 57654 h 862928"/>
                  <a:gd name="connsiteX67" fmla="*/ 28702 w 862616"/>
                  <a:gd name="connsiteY67" fmla="*/ 43211 h 862928"/>
                  <a:gd name="connsiteX68" fmla="*/ 43145 w 862616"/>
                  <a:gd name="connsiteY68" fmla="*/ 28769 h 862928"/>
                  <a:gd name="connsiteX69" fmla="*/ 57588 w 862616"/>
                  <a:gd name="connsiteY69" fmla="*/ 43211 h 862928"/>
                  <a:gd name="connsiteX70" fmla="*/ 43145 w 862616"/>
                  <a:gd name="connsiteY70" fmla="*/ 57654 h 862928"/>
                  <a:gd name="connsiteX71" fmla="*/ 316189 w 862616"/>
                  <a:gd name="connsiteY71" fmla="*/ 805027 h 862928"/>
                  <a:gd name="connsiteX72" fmla="*/ 330632 w 862616"/>
                  <a:gd name="connsiteY72" fmla="*/ 819470 h 862928"/>
                  <a:gd name="connsiteX73" fmla="*/ 316189 w 862616"/>
                  <a:gd name="connsiteY73" fmla="*/ 833912 h 862928"/>
                  <a:gd name="connsiteX74" fmla="*/ 301746 w 862616"/>
                  <a:gd name="connsiteY74" fmla="*/ 819470 h 862928"/>
                  <a:gd name="connsiteX75" fmla="*/ 316189 w 862616"/>
                  <a:gd name="connsiteY75" fmla="*/ 805027 h 862928"/>
                  <a:gd name="connsiteX76" fmla="*/ 201255 w 862616"/>
                  <a:gd name="connsiteY76" fmla="*/ 703168 h 862928"/>
                  <a:gd name="connsiteX77" fmla="*/ 86321 w 862616"/>
                  <a:gd name="connsiteY77" fmla="*/ 703168 h 862928"/>
                  <a:gd name="connsiteX78" fmla="*/ 86321 w 862616"/>
                  <a:gd name="connsiteY78" fmla="*/ 675651 h 862928"/>
                  <a:gd name="connsiteX79" fmla="*/ 143788 w 862616"/>
                  <a:gd name="connsiteY79" fmla="*/ 618184 h 862928"/>
                  <a:gd name="connsiteX80" fmla="*/ 201255 w 862616"/>
                  <a:gd name="connsiteY80" fmla="*/ 675651 h 862928"/>
                  <a:gd name="connsiteX81" fmla="*/ 201255 w 862616"/>
                  <a:gd name="connsiteY81" fmla="*/ 703168 h 862928"/>
                  <a:gd name="connsiteX82" fmla="*/ 115055 w 862616"/>
                  <a:gd name="connsiteY82" fmla="*/ 560717 h 862928"/>
                  <a:gd name="connsiteX83" fmla="*/ 143788 w 862616"/>
                  <a:gd name="connsiteY83" fmla="*/ 531984 h 862928"/>
                  <a:gd name="connsiteX84" fmla="*/ 172522 w 862616"/>
                  <a:gd name="connsiteY84" fmla="*/ 560717 h 862928"/>
                  <a:gd name="connsiteX85" fmla="*/ 143788 w 862616"/>
                  <a:gd name="connsiteY85" fmla="*/ 589450 h 862928"/>
                  <a:gd name="connsiteX86" fmla="*/ 115055 w 862616"/>
                  <a:gd name="connsiteY86" fmla="*/ 560717 h 862928"/>
                  <a:gd name="connsiteX87" fmla="*/ 229989 w 862616"/>
                  <a:gd name="connsiteY87" fmla="*/ 527575 h 862928"/>
                  <a:gd name="connsiteX88" fmla="*/ 258722 w 862616"/>
                  <a:gd name="connsiteY88" fmla="*/ 603893 h 862928"/>
                  <a:gd name="connsiteX89" fmla="*/ 229989 w 862616"/>
                  <a:gd name="connsiteY89" fmla="*/ 679755 h 862928"/>
                  <a:gd name="connsiteX90" fmla="*/ 229989 w 862616"/>
                  <a:gd name="connsiteY90" fmla="*/ 675803 h 862928"/>
                  <a:gd name="connsiteX91" fmla="*/ 185292 w 862616"/>
                  <a:gd name="connsiteY91" fmla="*/ 600244 h 862928"/>
                  <a:gd name="connsiteX92" fmla="*/ 183468 w 862616"/>
                  <a:gd name="connsiteY92" fmla="*/ 518909 h 862928"/>
                  <a:gd name="connsiteX93" fmla="*/ 102132 w 862616"/>
                  <a:gd name="connsiteY93" fmla="*/ 520733 h 862928"/>
                  <a:gd name="connsiteX94" fmla="*/ 102132 w 862616"/>
                  <a:gd name="connsiteY94" fmla="*/ 600092 h 862928"/>
                  <a:gd name="connsiteX95" fmla="*/ 57436 w 862616"/>
                  <a:gd name="connsiteY95" fmla="*/ 675651 h 862928"/>
                  <a:gd name="connsiteX96" fmla="*/ 57436 w 862616"/>
                  <a:gd name="connsiteY96" fmla="*/ 679603 h 862928"/>
                  <a:gd name="connsiteX97" fmla="*/ 67622 w 862616"/>
                  <a:gd name="connsiteY97" fmla="*/ 517389 h 862928"/>
                  <a:gd name="connsiteX98" fmla="*/ 229989 w 862616"/>
                  <a:gd name="connsiteY98" fmla="*/ 527575 h 862928"/>
                  <a:gd name="connsiteX99" fmla="*/ 531766 w 862616"/>
                  <a:gd name="connsiteY99" fmla="*/ 341188 h 862928"/>
                  <a:gd name="connsiteX100" fmla="*/ 330632 w 862616"/>
                  <a:gd name="connsiteY100" fmla="*/ 341188 h 862928"/>
                  <a:gd name="connsiteX101" fmla="*/ 330632 w 862616"/>
                  <a:gd name="connsiteY101" fmla="*/ 306373 h 862928"/>
                  <a:gd name="connsiteX102" fmla="*/ 378065 w 862616"/>
                  <a:gd name="connsiteY102" fmla="*/ 258940 h 862928"/>
                  <a:gd name="connsiteX103" fmla="*/ 409991 w 862616"/>
                  <a:gd name="connsiteY103" fmla="*/ 258940 h 862928"/>
                  <a:gd name="connsiteX104" fmla="*/ 389163 w 862616"/>
                  <a:gd name="connsiteY104" fmla="*/ 311086 h 862928"/>
                  <a:gd name="connsiteX105" fmla="*/ 392356 w 862616"/>
                  <a:gd name="connsiteY105" fmla="*/ 326593 h 862928"/>
                  <a:gd name="connsiteX106" fmla="*/ 421089 w 862616"/>
                  <a:gd name="connsiteY106" fmla="*/ 355326 h 862928"/>
                  <a:gd name="connsiteX107" fmla="*/ 441461 w 862616"/>
                  <a:gd name="connsiteY107" fmla="*/ 355326 h 862928"/>
                  <a:gd name="connsiteX108" fmla="*/ 470195 w 862616"/>
                  <a:gd name="connsiteY108" fmla="*/ 326593 h 862928"/>
                  <a:gd name="connsiteX109" fmla="*/ 473387 w 862616"/>
                  <a:gd name="connsiteY109" fmla="*/ 311086 h 862928"/>
                  <a:gd name="connsiteX110" fmla="*/ 452559 w 862616"/>
                  <a:gd name="connsiteY110" fmla="*/ 258940 h 862928"/>
                  <a:gd name="connsiteX111" fmla="*/ 484485 w 862616"/>
                  <a:gd name="connsiteY111" fmla="*/ 258940 h 862928"/>
                  <a:gd name="connsiteX112" fmla="*/ 531918 w 862616"/>
                  <a:gd name="connsiteY112" fmla="*/ 306373 h 862928"/>
                  <a:gd name="connsiteX113" fmla="*/ 531766 w 862616"/>
                  <a:gd name="connsiteY113" fmla="*/ 341188 h 862928"/>
                  <a:gd name="connsiteX114" fmla="*/ 531766 w 862616"/>
                  <a:gd name="connsiteY114" fmla="*/ 341188 h 862928"/>
                  <a:gd name="connsiteX115" fmla="*/ 433251 w 862616"/>
                  <a:gd name="connsiteY115" fmla="*/ 107823 h 862928"/>
                  <a:gd name="connsiteX116" fmla="*/ 431883 w 862616"/>
                  <a:gd name="connsiteY116" fmla="*/ 110712 h 862928"/>
                  <a:gd name="connsiteX117" fmla="*/ 360126 w 862616"/>
                  <a:gd name="connsiteY117" fmla="*/ 143246 h 862928"/>
                  <a:gd name="connsiteX118" fmla="*/ 431123 w 862616"/>
                  <a:gd name="connsiteY118" fmla="*/ 72249 h 862928"/>
                  <a:gd name="connsiteX119" fmla="*/ 500752 w 862616"/>
                  <a:gd name="connsiteY119" fmla="*/ 131844 h 862928"/>
                  <a:gd name="connsiteX120" fmla="*/ 452863 w 862616"/>
                  <a:gd name="connsiteY120" fmla="*/ 103111 h 862928"/>
                  <a:gd name="connsiteX121" fmla="*/ 433251 w 862616"/>
                  <a:gd name="connsiteY121" fmla="*/ 107823 h 862928"/>
                  <a:gd name="connsiteX122" fmla="*/ 450887 w 862616"/>
                  <a:gd name="connsiteY122" fmla="*/ 135189 h 862928"/>
                  <a:gd name="connsiteX123" fmla="*/ 502273 w 862616"/>
                  <a:gd name="connsiteY123" fmla="*/ 166050 h 862928"/>
                  <a:gd name="connsiteX124" fmla="*/ 431123 w 862616"/>
                  <a:gd name="connsiteY124" fmla="*/ 230207 h 862928"/>
                  <a:gd name="connsiteX125" fmla="*/ 361342 w 862616"/>
                  <a:gd name="connsiteY125" fmla="*/ 171980 h 862928"/>
                  <a:gd name="connsiteX126" fmla="*/ 450887 w 862616"/>
                  <a:gd name="connsiteY126" fmla="*/ 135189 h 862928"/>
                  <a:gd name="connsiteX127" fmla="*/ 442981 w 862616"/>
                  <a:gd name="connsiteY127" fmla="*/ 312910 h 862928"/>
                  <a:gd name="connsiteX128" fmla="*/ 431123 w 862616"/>
                  <a:gd name="connsiteY128" fmla="*/ 324768 h 862928"/>
                  <a:gd name="connsiteX129" fmla="*/ 419265 w 862616"/>
                  <a:gd name="connsiteY129" fmla="*/ 312910 h 862928"/>
                  <a:gd name="connsiteX130" fmla="*/ 431123 w 862616"/>
                  <a:gd name="connsiteY130" fmla="*/ 283265 h 862928"/>
                  <a:gd name="connsiteX131" fmla="*/ 442981 w 862616"/>
                  <a:gd name="connsiteY131" fmla="*/ 312910 h 862928"/>
                  <a:gd name="connsiteX132" fmla="*/ 493759 w 862616"/>
                  <a:gd name="connsiteY132" fmla="*/ 230815 h 862928"/>
                  <a:gd name="connsiteX133" fmla="*/ 531614 w 862616"/>
                  <a:gd name="connsiteY133" fmla="*/ 158297 h 862928"/>
                  <a:gd name="connsiteX134" fmla="*/ 430971 w 862616"/>
                  <a:gd name="connsiteY134" fmla="*/ 43363 h 862928"/>
                  <a:gd name="connsiteX135" fmla="*/ 330328 w 862616"/>
                  <a:gd name="connsiteY135" fmla="*/ 158297 h 862928"/>
                  <a:gd name="connsiteX136" fmla="*/ 368183 w 862616"/>
                  <a:gd name="connsiteY136" fmla="*/ 230815 h 862928"/>
                  <a:gd name="connsiteX137" fmla="*/ 301594 w 862616"/>
                  <a:gd name="connsiteY137" fmla="*/ 306221 h 862928"/>
                  <a:gd name="connsiteX138" fmla="*/ 301594 w 862616"/>
                  <a:gd name="connsiteY138" fmla="*/ 314887 h 862928"/>
                  <a:gd name="connsiteX139" fmla="*/ 316797 w 862616"/>
                  <a:gd name="connsiteY139" fmla="*/ 71489 h 862928"/>
                  <a:gd name="connsiteX140" fmla="*/ 560196 w 862616"/>
                  <a:gd name="connsiteY140" fmla="*/ 86692 h 862928"/>
                  <a:gd name="connsiteX141" fmla="*/ 560196 w 862616"/>
                  <a:gd name="connsiteY141" fmla="*/ 314887 h 862928"/>
                  <a:gd name="connsiteX142" fmla="*/ 560196 w 862616"/>
                  <a:gd name="connsiteY142" fmla="*/ 306221 h 862928"/>
                  <a:gd name="connsiteX143" fmla="*/ 493759 w 862616"/>
                  <a:gd name="connsiteY143" fmla="*/ 230815 h 862928"/>
                  <a:gd name="connsiteX144" fmla="*/ 761634 w 862616"/>
                  <a:gd name="connsiteY144" fmla="*/ 801074 h 862928"/>
                  <a:gd name="connsiteX145" fmla="*/ 560500 w 862616"/>
                  <a:gd name="connsiteY145" fmla="*/ 801074 h 862928"/>
                  <a:gd name="connsiteX146" fmla="*/ 560500 w 862616"/>
                  <a:gd name="connsiteY146" fmla="*/ 766260 h 862928"/>
                  <a:gd name="connsiteX147" fmla="*/ 607933 w 862616"/>
                  <a:gd name="connsiteY147" fmla="*/ 718827 h 862928"/>
                  <a:gd name="connsiteX148" fmla="*/ 639859 w 862616"/>
                  <a:gd name="connsiteY148" fmla="*/ 718827 h 862928"/>
                  <a:gd name="connsiteX149" fmla="*/ 619031 w 862616"/>
                  <a:gd name="connsiteY149" fmla="*/ 770973 h 862928"/>
                  <a:gd name="connsiteX150" fmla="*/ 622224 w 862616"/>
                  <a:gd name="connsiteY150" fmla="*/ 786479 h 862928"/>
                  <a:gd name="connsiteX151" fmla="*/ 650957 w 862616"/>
                  <a:gd name="connsiteY151" fmla="*/ 815213 h 862928"/>
                  <a:gd name="connsiteX152" fmla="*/ 671329 w 862616"/>
                  <a:gd name="connsiteY152" fmla="*/ 815213 h 862928"/>
                  <a:gd name="connsiteX153" fmla="*/ 700062 w 862616"/>
                  <a:gd name="connsiteY153" fmla="*/ 786479 h 862928"/>
                  <a:gd name="connsiteX154" fmla="*/ 703255 w 862616"/>
                  <a:gd name="connsiteY154" fmla="*/ 770973 h 862928"/>
                  <a:gd name="connsiteX155" fmla="*/ 682427 w 862616"/>
                  <a:gd name="connsiteY155" fmla="*/ 718827 h 862928"/>
                  <a:gd name="connsiteX156" fmla="*/ 714353 w 862616"/>
                  <a:gd name="connsiteY156" fmla="*/ 718827 h 862928"/>
                  <a:gd name="connsiteX157" fmla="*/ 761786 w 862616"/>
                  <a:gd name="connsiteY157" fmla="*/ 766260 h 862928"/>
                  <a:gd name="connsiteX158" fmla="*/ 761786 w 862616"/>
                  <a:gd name="connsiteY158" fmla="*/ 801074 h 862928"/>
                  <a:gd name="connsiteX159" fmla="*/ 680907 w 862616"/>
                  <a:gd name="connsiteY159" fmla="*/ 595075 h 862928"/>
                  <a:gd name="connsiteX160" fmla="*/ 680907 w 862616"/>
                  <a:gd name="connsiteY160" fmla="*/ 595075 h 862928"/>
                  <a:gd name="connsiteX161" fmla="*/ 732293 w 862616"/>
                  <a:gd name="connsiteY161" fmla="*/ 625937 h 862928"/>
                  <a:gd name="connsiteX162" fmla="*/ 661143 w 862616"/>
                  <a:gd name="connsiteY162" fmla="*/ 690093 h 862928"/>
                  <a:gd name="connsiteX163" fmla="*/ 591362 w 862616"/>
                  <a:gd name="connsiteY163" fmla="*/ 631866 h 862928"/>
                  <a:gd name="connsiteX164" fmla="*/ 680907 w 862616"/>
                  <a:gd name="connsiteY164" fmla="*/ 595075 h 862928"/>
                  <a:gd name="connsiteX165" fmla="*/ 589993 w 862616"/>
                  <a:gd name="connsiteY165" fmla="*/ 602981 h 862928"/>
                  <a:gd name="connsiteX166" fmla="*/ 589993 w 862616"/>
                  <a:gd name="connsiteY166" fmla="*/ 602981 h 862928"/>
                  <a:gd name="connsiteX167" fmla="*/ 660991 w 862616"/>
                  <a:gd name="connsiteY167" fmla="*/ 531984 h 862928"/>
                  <a:gd name="connsiteX168" fmla="*/ 730620 w 862616"/>
                  <a:gd name="connsiteY168" fmla="*/ 591579 h 862928"/>
                  <a:gd name="connsiteX169" fmla="*/ 682731 w 862616"/>
                  <a:gd name="connsiteY169" fmla="*/ 562845 h 862928"/>
                  <a:gd name="connsiteX170" fmla="*/ 662967 w 862616"/>
                  <a:gd name="connsiteY170" fmla="*/ 567710 h 862928"/>
                  <a:gd name="connsiteX171" fmla="*/ 661599 w 862616"/>
                  <a:gd name="connsiteY171" fmla="*/ 570599 h 862928"/>
                  <a:gd name="connsiteX172" fmla="*/ 589993 w 862616"/>
                  <a:gd name="connsiteY172" fmla="*/ 602981 h 862928"/>
                  <a:gd name="connsiteX173" fmla="*/ 673001 w 862616"/>
                  <a:gd name="connsiteY173" fmla="*/ 772797 h 862928"/>
                  <a:gd name="connsiteX174" fmla="*/ 660991 w 862616"/>
                  <a:gd name="connsiteY174" fmla="*/ 784655 h 862928"/>
                  <a:gd name="connsiteX175" fmla="*/ 649133 w 862616"/>
                  <a:gd name="connsiteY175" fmla="*/ 772797 h 862928"/>
                  <a:gd name="connsiteX176" fmla="*/ 660991 w 862616"/>
                  <a:gd name="connsiteY176" fmla="*/ 743151 h 862928"/>
                  <a:gd name="connsiteX177" fmla="*/ 673001 w 862616"/>
                  <a:gd name="connsiteY177" fmla="*/ 772797 h 862928"/>
                  <a:gd name="connsiteX178" fmla="*/ 790368 w 862616"/>
                  <a:gd name="connsiteY178" fmla="*/ 774925 h 862928"/>
                  <a:gd name="connsiteX179" fmla="*/ 790368 w 862616"/>
                  <a:gd name="connsiteY179" fmla="*/ 766108 h 862928"/>
                  <a:gd name="connsiteX180" fmla="*/ 723779 w 862616"/>
                  <a:gd name="connsiteY180" fmla="*/ 690549 h 862928"/>
                  <a:gd name="connsiteX181" fmla="*/ 761634 w 862616"/>
                  <a:gd name="connsiteY181" fmla="*/ 618032 h 862928"/>
                  <a:gd name="connsiteX182" fmla="*/ 660991 w 862616"/>
                  <a:gd name="connsiteY182" fmla="*/ 503098 h 862928"/>
                  <a:gd name="connsiteX183" fmla="*/ 560348 w 862616"/>
                  <a:gd name="connsiteY183" fmla="*/ 618032 h 862928"/>
                  <a:gd name="connsiteX184" fmla="*/ 598203 w 862616"/>
                  <a:gd name="connsiteY184" fmla="*/ 690549 h 862928"/>
                  <a:gd name="connsiteX185" fmla="*/ 531614 w 862616"/>
                  <a:gd name="connsiteY185" fmla="*/ 765956 h 862928"/>
                  <a:gd name="connsiteX186" fmla="*/ 531614 w 862616"/>
                  <a:gd name="connsiteY186" fmla="*/ 774621 h 862928"/>
                  <a:gd name="connsiteX187" fmla="*/ 547273 w 862616"/>
                  <a:gd name="connsiteY187" fmla="*/ 531375 h 862928"/>
                  <a:gd name="connsiteX188" fmla="*/ 790520 w 862616"/>
                  <a:gd name="connsiteY188" fmla="*/ 547034 h 862928"/>
                  <a:gd name="connsiteX189" fmla="*/ 833392 w 862616"/>
                  <a:gd name="connsiteY189" fmla="*/ 661056 h 862928"/>
                  <a:gd name="connsiteX190" fmla="*/ 790368 w 862616"/>
                  <a:gd name="connsiteY190" fmla="*/ 774925 h 86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862616" h="862928">
                    <a:moveTo>
                      <a:pt x="668440" y="460378"/>
                    </a:moveTo>
                    <a:lnTo>
                      <a:pt x="575095" y="341644"/>
                    </a:lnTo>
                    <a:cubicBezTo>
                      <a:pt x="608237" y="307741"/>
                      <a:pt x="628153" y="263045"/>
                      <a:pt x="631497" y="215764"/>
                    </a:cubicBezTo>
                    <a:lnTo>
                      <a:pt x="775925" y="215764"/>
                    </a:lnTo>
                    <a:lnTo>
                      <a:pt x="775925" y="231575"/>
                    </a:lnTo>
                    <a:cubicBezTo>
                      <a:pt x="742479" y="238416"/>
                      <a:pt x="718458" y="267910"/>
                      <a:pt x="718458" y="301964"/>
                    </a:cubicBezTo>
                    <a:cubicBezTo>
                      <a:pt x="718458" y="341644"/>
                      <a:pt x="750688" y="373874"/>
                      <a:pt x="790368" y="373874"/>
                    </a:cubicBezTo>
                    <a:cubicBezTo>
                      <a:pt x="830047" y="373874"/>
                      <a:pt x="862277" y="341644"/>
                      <a:pt x="862277" y="301964"/>
                    </a:cubicBezTo>
                    <a:cubicBezTo>
                      <a:pt x="862277" y="267758"/>
                      <a:pt x="838257" y="238416"/>
                      <a:pt x="804810" y="231575"/>
                    </a:cubicBezTo>
                    <a:lnTo>
                      <a:pt x="804810" y="201321"/>
                    </a:lnTo>
                    <a:cubicBezTo>
                      <a:pt x="804810" y="193416"/>
                      <a:pt x="798425" y="186878"/>
                      <a:pt x="790368" y="186878"/>
                    </a:cubicBezTo>
                    <a:lnTo>
                      <a:pt x="631649" y="186878"/>
                    </a:lnTo>
                    <a:cubicBezTo>
                      <a:pt x="628913" y="147047"/>
                      <a:pt x="614166" y="109040"/>
                      <a:pt x="589537" y="77570"/>
                    </a:cubicBezTo>
                    <a:lnTo>
                      <a:pt x="609605" y="57502"/>
                    </a:lnTo>
                    <a:lnTo>
                      <a:pt x="778813" y="57502"/>
                    </a:lnTo>
                    <a:cubicBezTo>
                      <a:pt x="786719" y="80002"/>
                      <a:pt x="811348" y="91708"/>
                      <a:pt x="833848" y="83803"/>
                    </a:cubicBezTo>
                    <a:cubicBezTo>
                      <a:pt x="856348" y="75897"/>
                      <a:pt x="868054" y="51269"/>
                      <a:pt x="860149" y="28769"/>
                    </a:cubicBezTo>
                    <a:cubicBezTo>
                      <a:pt x="852243" y="6268"/>
                      <a:pt x="827615" y="-5438"/>
                      <a:pt x="805114" y="2468"/>
                    </a:cubicBezTo>
                    <a:cubicBezTo>
                      <a:pt x="792800" y="6876"/>
                      <a:pt x="783222" y="16454"/>
                      <a:pt x="778813" y="28769"/>
                    </a:cubicBezTo>
                    <a:lnTo>
                      <a:pt x="603524" y="28769"/>
                    </a:lnTo>
                    <a:cubicBezTo>
                      <a:pt x="599723" y="28769"/>
                      <a:pt x="596075" y="30289"/>
                      <a:pt x="593338" y="33025"/>
                    </a:cubicBezTo>
                    <a:lnTo>
                      <a:pt x="570230" y="56438"/>
                    </a:lnTo>
                    <a:cubicBezTo>
                      <a:pt x="490414" y="-20489"/>
                      <a:pt x="363318" y="-18056"/>
                      <a:pt x="286391" y="61759"/>
                    </a:cubicBezTo>
                    <a:cubicBezTo>
                      <a:pt x="253705" y="95661"/>
                      <a:pt x="233941" y="140054"/>
                      <a:pt x="230749" y="187030"/>
                    </a:cubicBezTo>
                    <a:lnTo>
                      <a:pt x="110038" y="187030"/>
                    </a:lnTo>
                    <a:lnTo>
                      <a:pt x="63061" y="81371"/>
                    </a:lnTo>
                    <a:cubicBezTo>
                      <a:pt x="84041" y="70272"/>
                      <a:pt x="92098" y="44276"/>
                      <a:pt x="81000" y="23296"/>
                    </a:cubicBezTo>
                    <a:cubicBezTo>
                      <a:pt x="69902" y="2316"/>
                      <a:pt x="43905" y="-5742"/>
                      <a:pt x="22925" y="5356"/>
                    </a:cubicBezTo>
                    <a:cubicBezTo>
                      <a:pt x="1945" y="16454"/>
                      <a:pt x="-6112" y="42299"/>
                      <a:pt x="4986" y="63431"/>
                    </a:cubicBezTo>
                    <a:cubicBezTo>
                      <a:pt x="10763" y="74529"/>
                      <a:pt x="21101" y="82435"/>
                      <a:pt x="33263" y="85323"/>
                    </a:cubicBezTo>
                    <a:lnTo>
                      <a:pt x="87538" y="207402"/>
                    </a:lnTo>
                    <a:cubicBezTo>
                      <a:pt x="89818" y="212571"/>
                      <a:pt x="94987" y="215916"/>
                      <a:pt x="100612" y="215916"/>
                    </a:cubicBezTo>
                    <a:lnTo>
                      <a:pt x="230749" y="215916"/>
                    </a:lnTo>
                    <a:cubicBezTo>
                      <a:pt x="234093" y="262741"/>
                      <a:pt x="253705" y="306829"/>
                      <a:pt x="286239" y="340579"/>
                    </a:cubicBezTo>
                    <a:lnTo>
                      <a:pt x="164920" y="461898"/>
                    </a:lnTo>
                    <a:cubicBezTo>
                      <a:pt x="86473" y="450192"/>
                      <a:pt x="13347" y="504162"/>
                      <a:pt x="1641" y="582609"/>
                    </a:cubicBezTo>
                    <a:cubicBezTo>
                      <a:pt x="-10065" y="661056"/>
                      <a:pt x="43905" y="734182"/>
                      <a:pt x="122352" y="745888"/>
                    </a:cubicBezTo>
                    <a:cubicBezTo>
                      <a:pt x="124785" y="746192"/>
                      <a:pt x="127065" y="746496"/>
                      <a:pt x="129498" y="746800"/>
                    </a:cubicBezTo>
                    <a:lnTo>
                      <a:pt x="129498" y="819318"/>
                    </a:lnTo>
                    <a:cubicBezTo>
                      <a:pt x="129498" y="827223"/>
                      <a:pt x="135883" y="833760"/>
                      <a:pt x="143940" y="833760"/>
                    </a:cubicBezTo>
                    <a:lnTo>
                      <a:pt x="275901" y="833760"/>
                    </a:lnTo>
                    <a:cubicBezTo>
                      <a:pt x="283807" y="856261"/>
                      <a:pt x="308436" y="867967"/>
                      <a:pt x="330936" y="860061"/>
                    </a:cubicBezTo>
                    <a:cubicBezTo>
                      <a:pt x="353436" y="852156"/>
                      <a:pt x="365142" y="827527"/>
                      <a:pt x="357237" y="805027"/>
                    </a:cubicBezTo>
                    <a:cubicBezTo>
                      <a:pt x="349331" y="782527"/>
                      <a:pt x="324703" y="770821"/>
                      <a:pt x="302202" y="778726"/>
                    </a:cubicBezTo>
                    <a:cubicBezTo>
                      <a:pt x="289888" y="783135"/>
                      <a:pt x="280310" y="792713"/>
                      <a:pt x="275901" y="805027"/>
                    </a:cubicBezTo>
                    <a:lnTo>
                      <a:pt x="158079" y="805027"/>
                    </a:lnTo>
                    <a:lnTo>
                      <a:pt x="158079" y="746800"/>
                    </a:lnTo>
                    <a:cubicBezTo>
                      <a:pt x="236982" y="738895"/>
                      <a:pt x="294601" y="668505"/>
                      <a:pt x="286696" y="589602"/>
                    </a:cubicBezTo>
                    <a:cubicBezTo>
                      <a:pt x="281375" y="536240"/>
                      <a:pt x="246712" y="490176"/>
                      <a:pt x="196846" y="470412"/>
                    </a:cubicBezTo>
                    <a:lnTo>
                      <a:pt x="307523" y="359735"/>
                    </a:lnTo>
                    <a:cubicBezTo>
                      <a:pt x="379585" y="416442"/>
                      <a:pt x="480989" y="416898"/>
                      <a:pt x="553506" y="360799"/>
                    </a:cubicBezTo>
                    <a:lnTo>
                      <a:pt x="633170" y="462354"/>
                    </a:lnTo>
                    <a:cubicBezTo>
                      <a:pt x="523101" y="477709"/>
                      <a:pt x="446326" y="579416"/>
                      <a:pt x="461681" y="689485"/>
                    </a:cubicBezTo>
                    <a:cubicBezTo>
                      <a:pt x="477036" y="799554"/>
                      <a:pt x="578743" y="876328"/>
                      <a:pt x="688812" y="860974"/>
                    </a:cubicBezTo>
                    <a:cubicBezTo>
                      <a:pt x="799033" y="845467"/>
                      <a:pt x="875808" y="743759"/>
                      <a:pt x="860453" y="633691"/>
                    </a:cubicBezTo>
                    <a:cubicBezTo>
                      <a:pt x="846922" y="537000"/>
                      <a:pt x="766043" y="464027"/>
                      <a:pt x="668440" y="460378"/>
                    </a:cubicBezTo>
                    <a:close/>
                    <a:moveTo>
                      <a:pt x="833544" y="301964"/>
                    </a:moveTo>
                    <a:cubicBezTo>
                      <a:pt x="833544" y="325833"/>
                      <a:pt x="814236" y="345140"/>
                      <a:pt x="790368" y="345140"/>
                    </a:cubicBezTo>
                    <a:cubicBezTo>
                      <a:pt x="766499" y="345140"/>
                      <a:pt x="747191" y="325833"/>
                      <a:pt x="747191" y="301964"/>
                    </a:cubicBezTo>
                    <a:cubicBezTo>
                      <a:pt x="747191" y="278096"/>
                      <a:pt x="766499" y="258788"/>
                      <a:pt x="790368" y="258788"/>
                    </a:cubicBezTo>
                    <a:cubicBezTo>
                      <a:pt x="814236" y="258940"/>
                      <a:pt x="833544" y="278248"/>
                      <a:pt x="833544" y="301964"/>
                    </a:cubicBezTo>
                    <a:close/>
                    <a:moveTo>
                      <a:pt x="819101" y="28921"/>
                    </a:moveTo>
                    <a:cubicBezTo>
                      <a:pt x="827007" y="28921"/>
                      <a:pt x="833544" y="35306"/>
                      <a:pt x="833544" y="43363"/>
                    </a:cubicBezTo>
                    <a:cubicBezTo>
                      <a:pt x="833544" y="51421"/>
                      <a:pt x="827159" y="57806"/>
                      <a:pt x="819101" y="57806"/>
                    </a:cubicBezTo>
                    <a:cubicBezTo>
                      <a:pt x="811196" y="57806"/>
                      <a:pt x="804658" y="51421"/>
                      <a:pt x="804658" y="43363"/>
                    </a:cubicBezTo>
                    <a:cubicBezTo>
                      <a:pt x="804658" y="35306"/>
                      <a:pt x="811196" y="28921"/>
                      <a:pt x="819101" y="28921"/>
                    </a:cubicBezTo>
                    <a:close/>
                    <a:moveTo>
                      <a:pt x="43145" y="57654"/>
                    </a:moveTo>
                    <a:cubicBezTo>
                      <a:pt x="35240" y="57654"/>
                      <a:pt x="28702" y="51269"/>
                      <a:pt x="28702" y="43211"/>
                    </a:cubicBezTo>
                    <a:cubicBezTo>
                      <a:pt x="28702" y="35154"/>
                      <a:pt x="35088" y="28769"/>
                      <a:pt x="43145" y="28769"/>
                    </a:cubicBezTo>
                    <a:cubicBezTo>
                      <a:pt x="51203" y="28769"/>
                      <a:pt x="57588" y="35154"/>
                      <a:pt x="57588" y="43211"/>
                    </a:cubicBezTo>
                    <a:cubicBezTo>
                      <a:pt x="57588" y="51269"/>
                      <a:pt x="51051" y="57654"/>
                      <a:pt x="43145" y="57654"/>
                    </a:cubicBezTo>
                    <a:close/>
                    <a:moveTo>
                      <a:pt x="316189" y="805027"/>
                    </a:moveTo>
                    <a:cubicBezTo>
                      <a:pt x="324095" y="805027"/>
                      <a:pt x="330632" y="811412"/>
                      <a:pt x="330632" y="819470"/>
                    </a:cubicBezTo>
                    <a:cubicBezTo>
                      <a:pt x="330632" y="827375"/>
                      <a:pt x="324247" y="833912"/>
                      <a:pt x="316189" y="833912"/>
                    </a:cubicBezTo>
                    <a:cubicBezTo>
                      <a:pt x="308284" y="833912"/>
                      <a:pt x="301746" y="827527"/>
                      <a:pt x="301746" y="819470"/>
                    </a:cubicBezTo>
                    <a:cubicBezTo>
                      <a:pt x="301746" y="811412"/>
                      <a:pt x="308284" y="805027"/>
                      <a:pt x="316189" y="805027"/>
                    </a:cubicBezTo>
                    <a:close/>
                    <a:moveTo>
                      <a:pt x="201255" y="703168"/>
                    </a:moveTo>
                    <a:cubicBezTo>
                      <a:pt x="165680" y="723844"/>
                      <a:pt x="121744" y="723844"/>
                      <a:pt x="86321" y="703168"/>
                    </a:cubicBezTo>
                    <a:lnTo>
                      <a:pt x="86321" y="675651"/>
                    </a:lnTo>
                    <a:cubicBezTo>
                      <a:pt x="86321" y="643877"/>
                      <a:pt x="112014" y="618184"/>
                      <a:pt x="143788" y="618184"/>
                    </a:cubicBezTo>
                    <a:cubicBezTo>
                      <a:pt x="175562" y="618184"/>
                      <a:pt x="201255" y="643877"/>
                      <a:pt x="201255" y="675651"/>
                    </a:cubicBezTo>
                    <a:lnTo>
                      <a:pt x="201255" y="703168"/>
                    </a:lnTo>
                    <a:close/>
                    <a:moveTo>
                      <a:pt x="115055" y="560717"/>
                    </a:moveTo>
                    <a:cubicBezTo>
                      <a:pt x="115055" y="544906"/>
                      <a:pt x="127977" y="531984"/>
                      <a:pt x="143788" y="531984"/>
                    </a:cubicBezTo>
                    <a:cubicBezTo>
                      <a:pt x="159599" y="531984"/>
                      <a:pt x="172522" y="544906"/>
                      <a:pt x="172522" y="560717"/>
                    </a:cubicBezTo>
                    <a:cubicBezTo>
                      <a:pt x="172522" y="576528"/>
                      <a:pt x="159599" y="589450"/>
                      <a:pt x="143788" y="589450"/>
                    </a:cubicBezTo>
                    <a:cubicBezTo>
                      <a:pt x="127977" y="589450"/>
                      <a:pt x="115055" y="576528"/>
                      <a:pt x="115055" y="560717"/>
                    </a:cubicBezTo>
                    <a:close/>
                    <a:moveTo>
                      <a:pt x="229989" y="527575"/>
                    </a:moveTo>
                    <a:cubicBezTo>
                      <a:pt x="248536" y="548707"/>
                      <a:pt x="258722" y="575768"/>
                      <a:pt x="258722" y="603893"/>
                    </a:cubicBezTo>
                    <a:cubicBezTo>
                      <a:pt x="258722" y="631866"/>
                      <a:pt x="248536" y="658775"/>
                      <a:pt x="229989" y="679755"/>
                    </a:cubicBezTo>
                    <a:lnTo>
                      <a:pt x="229989" y="675803"/>
                    </a:lnTo>
                    <a:cubicBezTo>
                      <a:pt x="229989" y="644333"/>
                      <a:pt x="212809" y="615447"/>
                      <a:pt x="185292" y="600244"/>
                    </a:cubicBezTo>
                    <a:cubicBezTo>
                      <a:pt x="207184" y="577288"/>
                      <a:pt x="206424" y="540953"/>
                      <a:pt x="183468" y="518909"/>
                    </a:cubicBezTo>
                    <a:cubicBezTo>
                      <a:pt x="160511" y="497017"/>
                      <a:pt x="124177" y="497777"/>
                      <a:pt x="102132" y="520733"/>
                    </a:cubicBezTo>
                    <a:cubicBezTo>
                      <a:pt x="81000" y="542930"/>
                      <a:pt x="81000" y="577896"/>
                      <a:pt x="102132" y="600092"/>
                    </a:cubicBezTo>
                    <a:cubicBezTo>
                      <a:pt x="74615" y="615295"/>
                      <a:pt x="57588" y="644181"/>
                      <a:pt x="57436" y="675651"/>
                    </a:cubicBezTo>
                    <a:lnTo>
                      <a:pt x="57436" y="679603"/>
                    </a:lnTo>
                    <a:cubicBezTo>
                      <a:pt x="15476" y="632018"/>
                      <a:pt x="20037" y="559349"/>
                      <a:pt x="67622" y="517389"/>
                    </a:cubicBezTo>
                    <a:cubicBezTo>
                      <a:pt x="115359" y="475277"/>
                      <a:pt x="187877" y="479838"/>
                      <a:pt x="229989" y="527575"/>
                    </a:cubicBezTo>
                    <a:close/>
                    <a:moveTo>
                      <a:pt x="531766" y="341188"/>
                    </a:moveTo>
                    <a:cubicBezTo>
                      <a:pt x="471715" y="384668"/>
                      <a:pt x="390531" y="384668"/>
                      <a:pt x="330632" y="341188"/>
                    </a:cubicBezTo>
                    <a:lnTo>
                      <a:pt x="330632" y="306373"/>
                    </a:lnTo>
                    <a:cubicBezTo>
                      <a:pt x="330632" y="280224"/>
                      <a:pt x="351916" y="258940"/>
                      <a:pt x="378065" y="258940"/>
                    </a:cubicBezTo>
                    <a:lnTo>
                      <a:pt x="409991" y="258940"/>
                    </a:lnTo>
                    <a:lnTo>
                      <a:pt x="389163" y="311086"/>
                    </a:lnTo>
                    <a:cubicBezTo>
                      <a:pt x="387035" y="316407"/>
                      <a:pt x="388251" y="322488"/>
                      <a:pt x="392356" y="326593"/>
                    </a:cubicBezTo>
                    <a:lnTo>
                      <a:pt x="421089" y="355326"/>
                    </a:lnTo>
                    <a:cubicBezTo>
                      <a:pt x="426714" y="360951"/>
                      <a:pt x="435836" y="360951"/>
                      <a:pt x="441461" y="355326"/>
                    </a:cubicBezTo>
                    <a:lnTo>
                      <a:pt x="470195" y="326593"/>
                    </a:lnTo>
                    <a:cubicBezTo>
                      <a:pt x="474299" y="322488"/>
                      <a:pt x="475516" y="316407"/>
                      <a:pt x="473387" y="311086"/>
                    </a:cubicBezTo>
                    <a:lnTo>
                      <a:pt x="452559" y="258940"/>
                    </a:lnTo>
                    <a:lnTo>
                      <a:pt x="484485" y="258940"/>
                    </a:lnTo>
                    <a:cubicBezTo>
                      <a:pt x="510634" y="258940"/>
                      <a:pt x="531918" y="280224"/>
                      <a:pt x="531918" y="306373"/>
                    </a:cubicBezTo>
                    <a:lnTo>
                      <a:pt x="531766" y="341188"/>
                    </a:lnTo>
                    <a:lnTo>
                      <a:pt x="531766" y="341188"/>
                    </a:lnTo>
                    <a:close/>
                    <a:moveTo>
                      <a:pt x="433251" y="107823"/>
                    </a:moveTo>
                    <a:cubicBezTo>
                      <a:pt x="432643" y="108736"/>
                      <a:pt x="432339" y="109648"/>
                      <a:pt x="431883" y="110712"/>
                    </a:cubicBezTo>
                    <a:cubicBezTo>
                      <a:pt x="424586" y="132452"/>
                      <a:pt x="385362" y="140814"/>
                      <a:pt x="360126" y="143246"/>
                    </a:cubicBezTo>
                    <a:cubicBezTo>
                      <a:pt x="363926" y="95053"/>
                      <a:pt x="386579" y="72249"/>
                      <a:pt x="431123" y="72249"/>
                    </a:cubicBezTo>
                    <a:cubicBezTo>
                      <a:pt x="471867" y="72249"/>
                      <a:pt x="494367" y="91556"/>
                      <a:pt x="500752" y="131844"/>
                    </a:cubicBezTo>
                    <a:lnTo>
                      <a:pt x="452863" y="103111"/>
                    </a:lnTo>
                    <a:cubicBezTo>
                      <a:pt x="446174" y="98854"/>
                      <a:pt x="437204" y="100982"/>
                      <a:pt x="433251" y="107823"/>
                    </a:cubicBezTo>
                    <a:close/>
                    <a:moveTo>
                      <a:pt x="450887" y="135189"/>
                    </a:moveTo>
                    <a:lnTo>
                      <a:pt x="502273" y="166050"/>
                    </a:lnTo>
                    <a:cubicBezTo>
                      <a:pt x="496496" y="201169"/>
                      <a:pt x="453167" y="230207"/>
                      <a:pt x="431123" y="230207"/>
                    </a:cubicBezTo>
                    <a:cubicBezTo>
                      <a:pt x="399045" y="224734"/>
                      <a:pt x="372440" y="202537"/>
                      <a:pt x="361342" y="171980"/>
                    </a:cubicBezTo>
                    <a:cubicBezTo>
                      <a:pt x="385818" y="169851"/>
                      <a:pt x="430363" y="162402"/>
                      <a:pt x="450887" y="135189"/>
                    </a:cubicBezTo>
                    <a:close/>
                    <a:moveTo>
                      <a:pt x="442981" y="312910"/>
                    </a:moveTo>
                    <a:lnTo>
                      <a:pt x="431123" y="324768"/>
                    </a:lnTo>
                    <a:lnTo>
                      <a:pt x="419265" y="312910"/>
                    </a:lnTo>
                    <a:lnTo>
                      <a:pt x="431123" y="283265"/>
                    </a:lnTo>
                    <a:lnTo>
                      <a:pt x="442981" y="312910"/>
                    </a:lnTo>
                    <a:close/>
                    <a:moveTo>
                      <a:pt x="493759" y="230815"/>
                    </a:moveTo>
                    <a:cubicBezTo>
                      <a:pt x="516107" y="213179"/>
                      <a:pt x="529942" y="186726"/>
                      <a:pt x="531614" y="158297"/>
                    </a:cubicBezTo>
                    <a:cubicBezTo>
                      <a:pt x="531614" y="63279"/>
                      <a:pt x="476884" y="43363"/>
                      <a:pt x="430971" y="43363"/>
                    </a:cubicBezTo>
                    <a:cubicBezTo>
                      <a:pt x="385058" y="43363"/>
                      <a:pt x="330328" y="63279"/>
                      <a:pt x="330328" y="158297"/>
                    </a:cubicBezTo>
                    <a:cubicBezTo>
                      <a:pt x="332000" y="186726"/>
                      <a:pt x="345835" y="213179"/>
                      <a:pt x="368183" y="230815"/>
                    </a:cubicBezTo>
                    <a:cubicBezTo>
                      <a:pt x="330024" y="235528"/>
                      <a:pt x="301442" y="267910"/>
                      <a:pt x="301594" y="306221"/>
                    </a:cubicBezTo>
                    <a:lnTo>
                      <a:pt x="301594" y="314887"/>
                    </a:lnTo>
                    <a:cubicBezTo>
                      <a:pt x="238654" y="243433"/>
                      <a:pt x="245496" y="134429"/>
                      <a:pt x="316797" y="71489"/>
                    </a:cubicBezTo>
                    <a:cubicBezTo>
                      <a:pt x="388099" y="8549"/>
                      <a:pt x="497256" y="15390"/>
                      <a:pt x="560196" y="86692"/>
                    </a:cubicBezTo>
                    <a:cubicBezTo>
                      <a:pt x="617663" y="151912"/>
                      <a:pt x="617663" y="249666"/>
                      <a:pt x="560196" y="314887"/>
                    </a:cubicBezTo>
                    <a:lnTo>
                      <a:pt x="560196" y="306221"/>
                    </a:lnTo>
                    <a:cubicBezTo>
                      <a:pt x="560500" y="267910"/>
                      <a:pt x="531918" y="235528"/>
                      <a:pt x="493759" y="230815"/>
                    </a:cubicBezTo>
                    <a:close/>
                    <a:moveTo>
                      <a:pt x="761634" y="801074"/>
                    </a:moveTo>
                    <a:cubicBezTo>
                      <a:pt x="701583" y="844554"/>
                      <a:pt x="620399" y="844554"/>
                      <a:pt x="560500" y="801074"/>
                    </a:cubicBezTo>
                    <a:lnTo>
                      <a:pt x="560500" y="766260"/>
                    </a:lnTo>
                    <a:cubicBezTo>
                      <a:pt x="560500" y="740111"/>
                      <a:pt x="581784" y="718827"/>
                      <a:pt x="607933" y="718827"/>
                    </a:cubicBezTo>
                    <a:lnTo>
                      <a:pt x="639859" y="718827"/>
                    </a:lnTo>
                    <a:lnTo>
                      <a:pt x="619031" y="770973"/>
                    </a:lnTo>
                    <a:cubicBezTo>
                      <a:pt x="616903" y="776294"/>
                      <a:pt x="618119" y="782375"/>
                      <a:pt x="622224" y="786479"/>
                    </a:cubicBezTo>
                    <a:lnTo>
                      <a:pt x="650957" y="815213"/>
                    </a:lnTo>
                    <a:cubicBezTo>
                      <a:pt x="656582" y="820838"/>
                      <a:pt x="665704" y="820838"/>
                      <a:pt x="671329" y="815213"/>
                    </a:cubicBezTo>
                    <a:lnTo>
                      <a:pt x="700062" y="786479"/>
                    </a:lnTo>
                    <a:cubicBezTo>
                      <a:pt x="704167" y="782375"/>
                      <a:pt x="705383" y="776294"/>
                      <a:pt x="703255" y="770973"/>
                    </a:cubicBezTo>
                    <a:lnTo>
                      <a:pt x="682427" y="718827"/>
                    </a:lnTo>
                    <a:lnTo>
                      <a:pt x="714353" y="718827"/>
                    </a:lnTo>
                    <a:cubicBezTo>
                      <a:pt x="740502" y="718827"/>
                      <a:pt x="761786" y="740111"/>
                      <a:pt x="761786" y="766260"/>
                    </a:cubicBezTo>
                    <a:lnTo>
                      <a:pt x="761786" y="801074"/>
                    </a:lnTo>
                    <a:close/>
                    <a:moveTo>
                      <a:pt x="680907" y="595075"/>
                    </a:moveTo>
                    <a:lnTo>
                      <a:pt x="680907" y="595075"/>
                    </a:lnTo>
                    <a:lnTo>
                      <a:pt x="732293" y="625937"/>
                    </a:lnTo>
                    <a:cubicBezTo>
                      <a:pt x="726515" y="661056"/>
                      <a:pt x="683187" y="690093"/>
                      <a:pt x="661143" y="690093"/>
                    </a:cubicBezTo>
                    <a:cubicBezTo>
                      <a:pt x="629065" y="684620"/>
                      <a:pt x="602460" y="662424"/>
                      <a:pt x="591362" y="631866"/>
                    </a:cubicBezTo>
                    <a:cubicBezTo>
                      <a:pt x="615838" y="629738"/>
                      <a:pt x="660231" y="622289"/>
                      <a:pt x="680907" y="595075"/>
                    </a:cubicBezTo>
                    <a:close/>
                    <a:moveTo>
                      <a:pt x="589993" y="602981"/>
                    </a:moveTo>
                    <a:lnTo>
                      <a:pt x="589993" y="602981"/>
                    </a:lnTo>
                    <a:cubicBezTo>
                      <a:pt x="593794" y="554788"/>
                      <a:pt x="616446" y="531984"/>
                      <a:pt x="660991" y="531984"/>
                    </a:cubicBezTo>
                    <a:cubicBezTo>
                      <a:pt x="701735" y="531984"/>
                      <a:pt x="724235" y="551291"/>
                      <a:pt x="730620" y="591579"/>
                    </a:cubicBezTo>
                    <a:lnTo>
                      <a:pt x="682731" y="562845"/>
                    </a:lnTo>
                    <a:cubicBezTo>
                      <a:pt x="675890" y="558741"/>
                      <a:pt x="667072" y="561021"/>
                      <a:pt x="662967" y="567710"/>
                    </a:cubicBezTo>
                    <a:cubicBezTo>
                      <a:pt x="662359" y="568622"/>
                      <a:pt x="662055" y="569535"/>
                      <a:pt x="661599" y="570599"/>
                    </a:cubicBezTo>
                    <a:cubicBezTo>
                      <a:pt x="654606" y="592339"/>
                      <a:pt x="615230" y="600548"/>
                      <a:pt x="589993" y="602981"/>
                    </a:cubicBezTo>
                    <a:close/>
                    <a:moveTo>
                      <a:pt x="673001" y="772797"/>
                    </a:moveTo>
                    <a:lnTo>
                      <a:pt x="660991" y="784655"/>
                    </a:lnTo>
                    <a:lnTo>
                      <a:pt x="649133" y="772797"/>
                    </a:lnTo>
                    <a:lnTo>
                      <a:pt x="660991" y="743151"/>
                    </a:lnTo>
                    <a:lnTo>
                      <a:pt x="673001" y="772797"/>
                    </a:lnTo>
                    <a:close/>
                    <a:moveTo>
                      <a:pt x="790368" y="774925"/>
                    </a:moveTo>
                    <a:lnTo>
                      <a:pt x="790368" y="766108"/>
                    </a:lnTo>
                    <a:cubicBezTo>
                      <a:pt x="790520" y="727644"/>
                      <a:pt x="761786" y="695262"/>
                      <a:pt x="723779" y="690549"/>
                    </a:cubicBezTo>
                    <a:cubicBezTo>
                      <a:pt x="746127" y="672914"/>
                      <a:pt x="759962" y="646461"/>
                      <a:pt x="761634" y="618032"/>
                    </a:cubicBezTo>
                    <a:cubicBezTo>
                      <a:pt x="761634" y="523014"/>
                      <a:pt x="706904" y="503098"/>
                      <a:pt x="660991" y="503098"/>
                    </a:cubicBezTo>
                    <a:cubicBezTo>
                      <a:pt x="615078" y="503098"/>
                      <a:pt x="560348" y="523014"/>
                      <a:pt x="560348" y="618032"/>
                    </a:cubicBezTo>
                    <a:cubicBezTo>
                      <a:pt x="562020" y="646461"/>
                      <a:pt x="575855" y="672914"/>
                      <a:pt x="598203" y="690549"/>
                    </a:cubicBezTo>
                    <a:cubicBezTo>
                      <a:pt x="560044" y="695262"/>
                      <a:pt x="531462" y="727644"/>
                      <a:pt x="531614" y="765956"/>
                    </a:cubicBezTo>
                    <a:lnTo>
                      <a:pt x="531614" y="774621"/>
                    </a:lnTo>
                    <a:cubicBezTo>
                      <a:pt x="468826" y="703168"/>
                      <a:pt x="475820" y="594163"/>
                      <a:pt x="547273" y="531375"/>
                    </a:cubicBezTo>
                    <a:cubicBezTo>
                      <a:pt x="618727" y="468588"/>
                      <a:pt x="727732" y="475581"/>
                      <a:pt x="790520" y="547034"/>
                    </a:cubicBezTo>
                    <a:cubicBezTo>
                      <a:pt x="818189" y="578504"/>
                      <a:pt x="833544" y="619096"/>
                      <a:pt x="833392" y="661056"/>
                    </a:cubicBezTo>
                    <a:cubicBezTo>
                      <a:pt x="833544" y="703168"/>
                      <a:pt x="818189" y="743607"/>
                      <a:pt x="790368" y="774925"/>
                    </a:cubicBezTo>
                    <a:close/>
                  </a:path>
                </a:pathLst>
              </a:custGeom>
              <a:solidFill>
                <a:srgbClr val="FFFFFF"/>
              </a:solidFill>
              <a:ln w="9525"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13">
                <a:extLst>
                  <a:ext uri="{FF2B5EF4-FFF2-40B4-BE49-F238E27FC236}">
                    <a16:creationId xmlns:a16="http://schemas.microsoft.com/office/drawing/2014/main" id="{F81799BB-1264-4F1F-94C3-D95B1AC747A2}"/>
                  </a:ext>
                </a:extLst>
              </p:cNvPr>
              <p:cNvSpPr/>
              <p:nvPr/>
            </p:nvSpPr>
            <p:spPr>
              <a:xfrm>
                <a:off x="12782460" y="3515068"/>
                <a:ext cx="34054" cy="34054"/>
              </a:xfrm>
              <a:custGeom>
                <a:avLst/>
                <a:gdLst>
                  <a:gd name="connsiteX0" fmla="*/ 34055 w 34054"/>
                  <a:gd name="connsiteY0" fmla="*/ 17027 h 34054"/>
                  <a:gd name="connsiteX1" fmla="*/ 17027 w 34054"/>
                  <a:gd name="connsiteY1" fmla="*/ 34054 h 34054"/>
                  <a:gd name="connsiteX2" fmla="*/ 0 w 34054"/>
                  <a:gd name="connsiteY2" fmla="*/ 17027 h 34054"/>
                  <a:gd name="connsiteX3" fmla="*/ 17027 w 34054"/>
                  <a:gd name="connsiteY3" fmla="*/ 0 h 34054"/>
                  <a:gd name="connsiteX4" fmla="*/ 34055 w 34054"/>
                  <a:gd name="connsiteY4" fmla="*/ 17027 h 3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54" h="34054">
                    <a:moveTo>
                      <a:pt x="34055" y="17027"/>
                    </a:moveTo>
                    <a:cubicBezTo>
                      <a:pt x="34055" y="26431"/>
                      <a:pt x="26431" y="34054"/>
                      <a:pt x="17027" y="34054"/>
                    </a:cubicBezTo>
                    <a:cubicBezTo>
                      <a:pt x="7623" y="34054"/>
                      <a:pt x="0" y="26431"/>
                      <a:pt x="0" y="17027"/>
                    </a:cubicBezTo>
                    <a:cubicBezTo>
                      <a:pt x="0" y="7623"/>
                      <a:pt x="7623" y="0"/>
                      <a:pt x="17027" y="0"/>
                    </a:cubicBezTo>
                    <a:cubicBezTo>
                      <a:pt x="26431" y="0"/>
                      <a:pt x="34055" y="7623"/>
                      <a:pt x="34055" y="17027"/>
                    </a:cubicBezTo>
                    <a:close/>
                  </a:path>
                </a:pathLst>
              </a:custGeom>
              <a:solidFill>
                <a:srgbClr val="A166FF"/>
              </a:solidFill>
              <a:ln w="9525"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14">
                <a:extLst>
                  <a:ext uri="{FF2B5EF4-FFF2-40B4-BE49-F238E27FC236}">
                    <a16:creationId xmlns:a16="http://schemas.microsoft.com/office/drawing/2014/main" id="{863CDBD8-94A7-4044-B1DA-99A368AA440B}"/>
                  </a:ext>
                </a:extLst>
              </p:cNvPr>
              <p:cNvSpPr/>
              <p:nvPr/>
            </p:nvSpPr>
            <p:spPr>
              <a:xfrm>
                <a:off x="11968953" y="3191399"/>
                <a:ext cx="164191" cy="151876"/>
              </a:xfrm>
              <a:custGeom>
                <a:avLst/>
                <a:gdLst>
                  <a:gd name="connsiteX0" fmla="*/ 38767 w 164191"/>
                  <a:gd name="connsiteY0" fmla="*/ 151877 h 151876"/>
                  <a:gd name="connsiteX1" fmla="*/ 0 w 164191"/>
                  <a:gd name="connsiteY1" fmla="*/ 82095 h 151876"/>
                  <a:gd name="connsiteX2" fmla="*/ 82096 w 164191"/>
                  <a:gd name="connsiteY2" fmla="*/ 0 h 151876"/>
                  <a:gd name="connsiteX3" fmla="*/ 164191 w 164191"/>
                  <a:gd name="connsiteY3" fmla="*/ 82095 h 151876"/>
                  <a:gd name="connsiteX4" fmla="*/ 146404 w 164191"/>
                  <a:gd name="connsiteY4" fmla="*/ 133177 h 151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91" h="151876">
                    <a:moveTo>
                      <a:pt x="38767" y="151877"/>
                    </a:moveTo>
                    <a:cubicBezTo>
                      <a:pt x="15507" y="137434"/>
                      <a:pt x="0" y="111589"/>
                      <a:pt x="0" y="82095"/>
                    </a:cubicBezTo>
                    <a:cubicBezTo>
                      <a:pt x="0" y="36791"/>
                      <a:pt x="36791" y="0"/>
                      <a:pt x="82096" y="0"/>
                    </a:cubicBezTo>
                    <a:cubicBezTo>
                      <a:pt x="127400" y="0"/>
                      <a:pt x="164191" y="36791"/>
                      <a:pt x="164191" y="82095"/>
                    </a:cubicBezTo>
                    <a:cubicBezTo>
                      <a:pt x="164191" y="101403"/>
                      <a:pt x="157502" y="119038"/>
                      <a:pt x="146404" y="133177"/>
                    </a:cubicBezTo>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34" name="Group 133">
            <a:extLst>
              <a:ext uri="{FF2B5EF4-FFF2-40B4-BE49-F238E27FC236}">
                <a16:creationId xmlns:a16="http://schemas.microsoft.com/office/drawing/2014/main" id="{3C0F0BB0-0841-4270-BC59-F1959CAA35C1}"/>
              </a:ext>
            </a:extLst>
          </p:cNvPr>
          <p:cNvGrpSpPr/>
          <p:nvPr/>
        </p:nvGrpSpPr>
        <p:grpSpPr>
          <a:xfrm>
            <a:off x="239030" y="3096169"/>
            <a:ext cx="6597705" cy="1521526"/>
            <a:chOff x="441048" y="2634463"/>
            <a:chExt cx="6597705" cy="1539191"/>
          </a:xfrm>
        </p:grpSpPr>
        <p:sp>
          <p:nvSpPr>
            <p:cNvPr id="135" name="Rectangle 134">
              <a:extLst>
                <a:ext uri="{FF2B5EF4-FFF2-40B4-BE49-F238E27FC236}">
                  <a16:creationId xmlns:a16="http://schemas.microsoft.com/office/drawing/2014/main" id="{3EB0CF02-49A9-4DA5-8C82-583D8DF8B6A1}"/>
                </a:ext>
              </a:extLst>
            </p:cNvPr>
            <p:cNvSpPr/>
            <p:nvPr/>
          </p:nvSpPr>
          <p:spPr>
            <a:xfrm>
              <a:off x="1895479" y="2634463"/>
              <a:ext cx="5143274" cy="1327289"/>
            </a:xfrm>
            <a:prstGeom prst="rect">
              <a:avLst/>
            </a:prstGeom>
          </p:spPr>
          <p:txBody>
            <a:bodyPr wrap="square">
              <a:noAutofit/>
            </a:bodyPr>
            <a:lstStyle/>
            <a:p>
              <a:pPr lvl="0">
                <a:spcAft>
                  <a:spcPts val="600"/>
                </a:spcAft>
                <a:defRPr/>
              </a:pPr>
              <a:r>
                <a:rPr lang="en-US" sz="2000" dirty="0"/>
                <a:t>At project close, the customer retains the Knowledge Base containing completed activities, decisions, and </a:t>
              </a:r>
              <a:r>
                <a:rPr lang="en-US" sz="2000" dirty="0" err="1"/>
                <a:t>runbooks</a:t>
              </a:r>
              <a:r>
                <a:rPr lang="en-US" sz="2000" dirty="0"/>
                <a:t> that support ongoing operations.</a:t>
              </a:r>
              <a:endParaRPr kumimoji="0" 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36" name="Group 135">
              <a:extLst>
                <a:ext uri="{FF2B5EF4-FFF2-40B4-BE49-F238E27FC236}">
                  <a16:creationId xmlns:a16="http://schemas.microsoft.com/office/drawing/2014/main" id="{1FE9C6AE-889F-4B08-BFF7-D260A15C0324}"/>
                </a:ext>
              </a:extLst>
            </p:cNvPr>
            <p:cNvGrpSpPr/>
            <p:nvPr/>
          </p:nvGrpSpPr>
          <p:grpSpPr>
            <a:xfrm>
              <a:off x="441048" y="2846955"/>
              <a:ext cx="1326699" cy="1326699"/>
              <a:chOff x="305118" y="2768306"/>
              <a:chExt cx="1463040" cy="1463040"/>
            </a:xfrm>
          </p:grpSpPr>
          <p:grpSp>
            <p:nvGrpSpPr>
              <p:cNvPr id="137" name="Graphic 162">
                <a:extLst>
                  <a:ext uri="{FF2B5EF4-FFF2-40B4-BE49-F238E27FC236}">
                    <a16:creationId xmlns:a16="http://schemas.microsoft.com/office/drawing/2014/main" id="{365C6F10-393B-467C-8875-7C71A025F40E}"/>
                  </a:ext>
                </a:extLst>
              </p:cNvPr>
              <p:cNvGrpSpPr>
                <a:grpSpLocks noChangeAspect="1"/>
              </p:cNvGrpSpPr>
              <p:nvPr/>
            </p:nvGrpSpPr>
            <p:grpSpPr>
              <a:xfrm>
                <a:off x="305118" y="2768306"/>
                <a:ext cx="1463040" cy="1463040"/>
                <a:chOff x="5169268" y="4893920"/>
                <a:chExt cx="643689" cy="643689"/>
              </a:xfrm>
            </p:grpSpPr>
            <p:sp>
              <p:nvSpPr>
                <p:cNvPr id="141" name="Freeform: Shape 25">
                  <a:extLst>
                    <a:ext uri="{FF2B5EF4-FFF2-40B4-BE49-F238E27FC236}">
                      <a16:creationId xmlns:a16="http://schemas.microsoft.com/office/drawing/2014/main" id="{0D4C7F0A-23FE-4112-A90B-FAA849D3C5FE}"/>
                    </a:ext>
                  </a:extLst>
                </p:cNvPr>
                <p:cNvSpPr/>
                <p:nvPr/>
              </p:nvSpPr>
              <p:spPr>
                <a:xfrm>
                  <a:off x="5235246" y="5355123"/>
                  <a:ext cx="469893" cy="41840"/>
                </a:xfrm>
                <a:custGeom>
                  <a:avLst/>
                  <a:gdLst>
                    <a:gd name="connsiteX0" fmla="*/ 4828 w 469892"/>
                    <a:gd name="connsiteY0" fmla="*/ 4828 h 41839"/>
                    <a:gd name="connsiteX1" fmla="*/ 4828 w 469892"/>
                    <a:gd name="connsiteY1" fmla="*/ 27679 h 41839"/>
                    <a:gd name="connsiteX2" fmla="*/ 6437 w 469892"/>
                    <a:gd name="connsiteY2" fmla="*/ 28966 h 41839"/>
                    <a:gd name="connsiteX3" fmla="*/ 32184 w 469892"/>
                    <a:gd name="connsiteY3" fmla="*/ 37656 h 41839"/>
                    <a:gd name="connsiteX4" fmla="*/ 442214 w 469892"/>
                    <a:gd name="connsiteY4" fmla="*/ 37656 h 41839"/>
                    <a:gd name="connsiteX5" fmla="*/ 463456 w 469892"/>
                    <a:gd name="connsiteY5" fmla="*/ 30253 h 41839"/>
                    <a:gd name="connsiteX6" fmla="*/ 466353 w 469892"/>
                    <a:gd name="connsiteY6" fmla="*/ 28000 h 41839"/>
                    <a:gd name="connsiteX7" fmla="*/ 466353 w 469892"/>
                    <a:gd name="connsiteY7" fmla="*/ 5149 h 41839"/>
                    <a:gd name="connsiteX8" fmla="*/ 4828 w 469892"/>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41839">
                      <a:moveTo>
                        <a:pt x="4828" y="4828"/>
                      </a:moveTo>
                      <a:lnTo>
                        <a:pt x="4828" y="27679"/>
                      </a:lnTo>
                      <a:lnTo>
                        <a:pt x="6437" y="28966"/>
                      </a:lnTo>
                      <a:cubicBezTo>
                        <a:pt x="13839" y="34437"/>
                        <a:pt x="22851" y="37656"/>
                        <a:pt x="32184" y="37656"/>
                      </a:cubicBezTo>
                      <a:lnTo>
                        <a:pt x="442214" y="37656"/>
                      </a:lnTo>
                      <a:cubicBezTo>
                        <a:pt x="449939" y="37656"/>
                        <a:pt x="457341" y="35081"/>
                        <a:pt x="463456" y="30253"/>
                      </a:cubicBezTo>
                      <a:lnTo>
                        <a:pt x="466353" y="28000"/>
                      </a:lnTo>
                      <a:lnTo>
                        <a:pt x="466353" y="5149"/>
                      </a:lnTo>
                      <a:lnTo>
                        <a:pt x="4828" y="4828"/>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Shape 26">
                  <a:extLst>
                    <a:ext uri="{FF2B5EF4-FFF2-40B4-BE49-F238E27FC236}">
                      <a16:creationId xmlns:a16="http://schemas.microsoft.com/office/drawing/2014/main" id="{1A45A9F1-E3F9-4B64-BE02-E95BA9A63E9E}"/>
                    </a:ext>
                  </a:extLst>
                </p:cNvPr>
                <p:cNvSpPr/>
                <p:nvPr/>
              </p:nvSpPr>
              <p:spPr>
                <a:xfrm>
                  <a:off x="5299615" y="5095716"/>
                  <a:ext cx="344374" cy="238165"/>
                </a:xfrm>
                <a:custGeom>
                  <a:avLst/>
                  <a:gdLst>
                    <a:gd name="connsiteX0" fmla="*/ 341477 w 344373"/>
                    <a:gd name="connsiteY0" fmla="*/ 169612 h 238164"/>
                    <a:gd name="connsiteX1" fmla="*/ 341477 w 344373"/>
                    <a:gd name="connsiteY1" fmla="*/ 226579 h 238164"/>
                    <a:gd name="connsiteX2" fmla="*/ 332144 w 344373"/>
                    <a:gd name="connsiteY2" fmla="*/ 235912 h 238164"/>
                    <a:gd name="connsiteX3" fmla="*/ 14161 w 344373"/>
                    <a:gd name="connsiteY3" fmla="*/ 235912 h 238164"/>
                    <a:gd name="connsiteX4" fmla="*/ 4828 w 344373"/>
                    <a:gd name="connsiteY4" fmla="*/ 226579 h 238164"/>
                    <a:gd name="connsiteX5" fmla="*/ 4828 w 344373"/>
                    <a:gd name="connsiteY5" fmla="*/ 14161 h 238164"/>
                    <a:gd name="connsiteX6" fmla="*/ 14161 w 344373"/>
                    <a:gd name="connsiteY6" fmla="*/ 4828 h 238164"/>
                    <a:gd name="connsiteX7" fmla="*/ 330212 w 344373"/>
                    <a:gd name="connsiteY7" fmla="*/ 4828 h 238164"/>
                    <a:gd name="connsiteX8" fmla="*/ 339546 w 344373"/>
                    <a:gd name="connsiteY8" fmla="*/ 14161 h 238164"/>
                    <a:gd name="connsiteX9" fmla="*/ 339546 w 344373"/>
                    <a:gd name="connsiteY9" fmla="*/ 5278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373" h="238164">
                      <a:moveTo>
                        <a:pt x="341477" y="169612"/>
                      </a:moveTo>
                      <a:lnTo>
                        <a:pt x="341477" y="226579"/>
                      </a:lnTo>
                      <a:cubicBezTo>
                        <a:pt x="341477" y="231728"/>
                        <a:pt x="337293" y="235912"/>
                        <a:pt x="332144" y="235912"/>
                      </a:cubicBezTo>
                      <a:lnTo>
                        <a:pt x="14161" y="235912"/>
                      </a:lnTo>
                      <a:cubicBezTo>
                        <a:pt x="9012" y="235912"/>
                        <a:pt x="4828" y="231728"/>
                        <a:pt x="4828" y="226579"/>
                      </a:cubicBezTo>
                      <a:lnTo>
                        <a:pt x="4828" y="14161"/>
                      </a:lnTo>
                      <a:cubicBezTo>
                        <a:pt x="4828" y="9012"/>
                        <a:pt x="9012" y="4828"/>
                        <a:pt x="14161" y="4828"/>
                      </a:cubicBezTo>
                      <a:lnTo>
                        <a:pt x="330212" y="4828"/>
                      </a:lnTo>
                      <a:cubicBezTo>
                        <a:pt x="335362" y="4828"/>
                        <a:pt x="339546" y="9012"/>
                        <a:pt x="339546" y="14161"/>
                      </a:cubicBezTo>
                      <a:lnTo>
                        <a:pt x="339546" y="52783"/>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Shape 27">
                  <a:extLst>
                    <a:ext uri="{FF2B5EF4-FFF2-40B4-BE49-F238E27FC236}">
                      <a16:creationId xmlns:a16="http://schemas.microsoft.com/office/drawing/2014/main" id="{92DD0286-E158-454F-8083-D4A7012AF41D}"/>
                    </a:ext>
                  </a:extLst>
                </p:cNvPr>
                <p:cNvSpPr/>
                <p:nvPr/>
              </p:nvSpPr>
              <p:spPr>
                <a:xfrm>
                  <a:off x="5275477" y="5073831"/>
                  <a:ext cx="389432" cy="286442"/>
                </a:xfrm>
                <a:custGeom>
                  <a:avLst/>
                  <a:gdLst>
                    <a:gd name="connsiteX0" fmla="*/ 387179 w 389431"/>
                    <a:gd name="connsiteY0" fmla="*/ 46989 h 286441"/>
                    <a:gd name="connsiteX1" fmla="*/ 387179 w 389431"/>
                    <a:gd name="connsiteY1" fmla="*/ 14161 h 286441"/>
                    <a:gd name="connsiteX2" fmla="*/ 377845 w 389431"/>
                    <a:gd name="connsiteY2" fmla="*/ 4828 h 286441"/>
                    <a:gd name="connsiteX3" fmla="*/ 14161 w 389431"/>
                    <a:gd name="connsiteY3" fmla="*/ 4828 h 286441"/>
                    <a:gd name="connsiteX4" fmla="*/ 4828 w 389431"/>
                    <a:gd name="connsiteY4" fmla="*/ 14161 h 286441"/>
                    <a:gd name="connsiteX5" fmla="*/ 4828 w 389431"/>
                    <a:gd name="connsiteY5" fmla="*/ 275177 h 286441"/>
                    <a:gd name="connsiteX6" fmla="*/ 14161 w 389431"/>
                    <a:gd name="connsiteY6" fmla="*/ 284511 h 286441"/>
                    <a:gd name="connsiteX7" fmla="*/ 377845 w 389431"/>
                    <a:gd name="connsiteY7" fmla="*/ 284511 h 286441"/>
                    <a:gd name="connsiteX8" fmla="*/ 387179 w 389431"/>
                    <a:gd name="connsiteY8" fmla="*/ 275177 h 286441"/>
                    <a:gd name="connsiteX9" fmla="*/ 387179 w 389431"/>
                    <a:gd name="connsiteY9" fmla="*/ 163175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31" h="286441">
                      <a:moveTo>
                        <a:pt x="387179" y="46989"/>
                      </a:moveTo>
                      <a:lnTo>
                        <a:pt x="387179" y="14161"/>
                      </a:lnTo>
                      <a:cubicBezTo>
                        <a:pt x="387179" y="9012"/>
                        <a:pt x="382995" y="4828"/>
                        <a:pt x="377845" y="4828"/>
                      </a:cubicBezTo>
                      <a:lnTo>
                        <a:pt x="14161" y="4828"/>
                      </a:lnTo>
                      <a:cubicBezTo>
                        <a:pt x="9012" y="4828"/>
                        <a:pt x="4828" y="9012"/>
                        <a:pt x="4828" y="14161"/>
                      </a:cubicBezTo>
                      <a:lnTo>
                        <a:pt x="4828" y="275177"/>
                      </a:lnTo>
                      <a:cubicBezTo>
                        <a:pt x="4828" y="280327"/>
                        <a:pt x="9012" y="284511"/>
                        <a:pt x="14161" y="284511"/>
                      </a:cubicBezTo>
                      <a:lnTo>
                        <a:pt x="377845" y="284511"/>
                      </a:lnTo>
                      <a:cubicBezTo>
                        <a:pt x="382995" y="284511"/>
                        <a:pt x="387179" y="280327"/>
                        <a:pt x="387179" y="275177"/>
                      </a:cubicBezTo>
                      <a:lnTo>
                        <a:pt x="387179" y="163175"/>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Shape 28">
                  <a:extLst>
                    <a:ext uri="{FF2B5EF4-FFF2-40B4-BE49-F238E27FC236}">
                      <a16:creationId xmlns:a16="http://schemas.microsoft.com/office/drawing/2014/main" id="{1F7ED3E3-C63A-4CF6-9E83-74EB3DD2C5E0}"/>
                    </a:ext>
                  </a:extLst>
                </p:cNvPr>
                <p:cNvSpPr/>
                <p:nvPr/>
              </p:nvSpPr>
              <p:spPr>
                <a:xfrm>
                  <a:off x="5393915" y="5097326"/>
                  <a:ext cx="9655" cy="238165"/>
                </a:xfrm>
                <a:custGeom>
                  <a:avLst/>
                  <a:gdLst>
                    <a:gd name="connsiteX0" fmla="*/ 4828 w 9655"/>
                    <a:gd name="connsiteY0" fmla="*/ 233659 h 238164"/>
                    <a:gd name="connsiteX1" fmla="*/ 4828 w 9655"/>
                    <a:gd name="connsiteY1" fmla="*/ 4828 h 238164"/>
                  </a:gdLst>
                  <a:ahLst/>
                  <a:cxnLst>
                    <a:cxn ang="0">
                      <a:pos x="connsiteX0" y="connsiteY0"/>
                    </a:cxn>
                    <a:cxn ang="0">
                      <a:pos x="connsiteX1" y="connsiteY1"/>
                    </a:cxn>
                  </a:cxnLst>
                  <a:rect l="l" t="t" r="r" b="b"/>
                  <a:pathLst>
                    <a:path w="9655" h="238164">
                      <a:moveTo>
                        <a:pt x="4828" y="233659"/>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Shape 29">
                  <a:extLst>
                    <a:ext uri="{FF2B5EF4-FFF2-40B4-BE49-F238E27FC236}">
                      <a16:creationId xmlns:a16="http://schemas.microsoft.com/office/drawing/2014/main" id="{5A4ADDF0-B3B6-435A-AA7F-A87F3CD60BDC}"/>
                    </a:ext>
                  </a:extLst>
                </p:cNvPr>
                <p:cNvSpPr/>
                <p:nvPr/>
              </p:nvSpPr>
              <p:spPr>
                <a:xfrm>
                  <a:off x="5471802" y="5144637"/>
                  <a:ext cx="122301" cy="9655"/>
                </a:xfrm>
                <a:custGeom>
                  <a:avLst/>
                  <a:gdLst>
                    <a:gd name="connsiteX0" fmla="*/ 4828 w 122300"/>
                    <a:gd name="connsiteY0" fmla="*/ 4828 h 9655"/>
                    <a:gd name="connsiteX1" fmla="*/ 119726 w 122300"/>
                    <a:gd name="connsiteY1" fmla="*/ 4828 h 9655"/>
                  </a:gdLst>
                  <a:ahLst/>
                  <a:cxnLst>
                    <a:cxn ang="0">
                      <a:pos x="connsiteX0" y="connsiteY0"/>
                    </a:cxn>
                    <a:cxn ang="0">
                      <a:pos x="connsiteX1" y="connsiteY1"/>
                    </a:cxn>
                  </a:cxnLst>
                  <a:rect l="l" t="t" r="r" b="b"/>
                  <a:pathLst>
                    <a:path w="122300" h="9655">
                      <a:moveTo>
                        <a:pt x="4828" y="4828"/>
                      </a:moveTo>
                      <a:lnTo>
                        <a:pt x="119726"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Shape 30">
                  <a:extLst>
                    <a:ext uri="{FF2B5EF4-FFF2-40B4-BE49-F238E27FC236}">
                      <a16:creationId xmlns:a16="http://schemas.microsoft.com/office/drawing/2014/main" id="{31BA966A-F154-4649-8FBB-AAFAE6AEB2A2}"/>
                    </a:ext>
                  </a:extLst>
                </p:cNvPr>
                <p:cNvSpPr/>
                <p:nvPr/>
              </p:nvSpPr>
              <p:spPr>
                <a:xfrm>
                  <a:off x="5471802" y="5274984"/>
                  <a:ext cx="122301" cy="9655"/>
                </a:xfrm>
                <a:custGeom>
                  <a:avLst/>
                  <a:gdLst>
                    <a:gd name="connsiteX0" fmla="*/ 4828 w 122300"/>
                    <a:gd name="connsiteY0" fmla="*/ 5150 h 9655"/>
                    <a:gd name="connsiteX1" fmla="*/ 119726 w 122300"/>
                    <a:gd name="connsiteY1" fmla="*/ 4828 h 9655"/>
                  </a:gdLst>
                  <a:ahLst/>
                  <a:cxnLst>
                    <a:cxn ang="0">
                      <a:pos x="connsiteX0" y="connsiteY0"/>
                    </a:cxn>
                    <a:cxn ang="0">
                      <a:pos x="connsiteX1" y="connsiteY1"/>
                    </a:cxn>
                  </a:cxnLst>
                  <a:rect l="l" t="t" r="r" b="b"/>
                  <a:pathLst>
                    <a:path w="122300" h="9655">
                      <a:moveTo>
                        <a:pt x="4828" y="5150"/>
                      </a:moveTo>
                      <a:lnTo>
                        <a:pt x="119726"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Shape 31">
                  <a:extLst>
                    <a:ext uri="{FF2B5EF4-FFF2-40B4-BE49-F238E27FC236}">
                      <a16:creationId xmlns:a16="http://schemas.microsoft.com/office/drawing/2014/main" id="{903486AC-018B-4882-9DCC-25E4FB94D92E}"/>
                    </a:ext>
                  </a:extLst>
                </p:cNvPr>
                <p:cNvSpPr/>
                <p:nvPr/>
              </p:nvSpPr>
              <p:spPr>
                <a:xfrm>
                  <a:off x="5471802" y="5209971"/>
                  <a:ext cx="109427" cy="9655"/>
                </a:xfrm>
                <a:custGeom>
                  <a:avLst/>
                  <a:gdLst>
                    <a:gd name="connsiteX0" fmla="*/ 4828 w 109427"/>
                    <a:gd name="connsiteY0" fmla="*/ 4828 h 9655"/>
                    <a:gd name="connsiteX1" fmla="*/ 105887 w 109427"/>
                    <a:gd name="connsiteY1" fmla="*/ 4828 h 9655"/>
                  </a:gdLst>
                  <a:ahLst/>
                  <a:cxnLst>
                    <a:cxn ang="0">
                      <a:pos x="connsiteX0" y="connsiteY0"/>
                    </a:cxn>
                    <a:cxn ang="0">
                      <a:pos x="connsiteX1" y="connsiteY1"/>
                    </a:cxn>
                  </a:cxnLst>
                  <a:rect l="l" t="t" r="r" b="b"/>
                  <a:pathLst>
                    <a:path w="109427" h="9655">
                      <a:moveTo>
                        <a:pt x="4828" y="4828"/>
                      </a:moveTo>
                      <a:lnTo>
                        <a:pt x="105887"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Shape 32">
                  <a:extLst>
                    <a:ext uri="{FF2B5EF4-FFF2-40B4-BE49-F238E27FC236}">
                      <a16:creationId xmlns:a16="http://schemas.microsoft.com/office/drawing/2014/main" id="{C3C7B273-31D8-4B9E-B2FF-822871DA0453}"/>
                    </a:ext>
                  </a:extLst>
                </p:cNvPr>
                <p:cNvSpPr/>
                <p:nvPr/>
              </p:nvSpPr>
              <p:spPr>
                <a:xfrm>
                  <a:off x="5416445" y="5128223"/>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Shape 33">
                  <a:extLst>
                    <a:ext uri="{FF2B5EF4-FFF2-40B4-BE49-F238E27FC236}">
                      <a16:creationId xmlns:a16="http://schemas.microsoft.com/office/drawing/2014/main" id="{C8BFF225-88BE-4960-936A-1AB1B6979D08}"/>
                    </a:ext>
                  </a:extLst>
                </p:cNvPr>
                <p:cNvSpPr/>
                <p:nvPr/>
              </p:nvSpPr>
              <p:spPr>
                <a:xfrm>
                  <a:off x="5416445" y="5193235"/>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Shape 34">
                  <a:extLst>
                    <a:ext uri="{FF2B5EF4-FFF2-40B4-BE49-F238E27FC236}">
                      <a16:creationId xmlns:a16="http://schemas.microsoft.com/office/drawing/2014/main" id="{2478CF99-4838-4001-BF86-2019381FBADA}"/>
                    </a:ext>
                  </a:extLst>
                </p:cNvPr>
                <p:cNvSpPr/>
                <p:nvPr/>
              </p:nvSpPr>
              <p:spPr>
                <a:xfrm>
                  <a:off x="5416445" y="5258570"/>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Shape 35">
                  <a:extLst>
                    <a:ext uri="{FF2B5EF4-FFF2-40B4-BE49-F238E27FC236}">
                      <a16:creationId xmlns:a16="http://schemas.microsoft.com/office/drawing/2014/main" id="{7533E570-1BE2-4883-BA12-D8B77F561D40}"/>
                    </a:ext>
                  </a:extLst>
                </p:cNvPr>
                <p:cNvSpPr/>
                <p:nvPr/>
              </p:nvSpPr>
              <p:spPr>
                <a:xfrm>
                  <a:off x="5581873" y="5223489"/>
                  <a:ext cx="38621" cy="38621"/>
                </a:xfrm>
                <a:custGeom>
                  <a:avLst/>
                  <a:gdLst>
                    <a:gd name="connsiteX0" fmla="*/ 4828 w 38621"/>
                    <a:gd name="connsiteY0" fmla="*/ 34437 h 38621"/>
                    <a:gd name="connsiteX1" fmla="*/ 33794 w 38621"/>
                    <a:gd name="connsiteY1" fmla="*/ 24782 h 38621"/>
                    <a:gd name="connsiteX2" fmla="*/ 13196 w 38621"/>
                    <a:gd name="connsiteY2" fmla="*/ 4828 h 38621"/>
                    <a:gd name="connsiteX3" fmla="*/ 4828 w 38621"/>
                    <a:gd name="connsiteY3" fmla="*/ 34437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34437"/>
                      </a:moveTo>
                      <a:cubicBezTo>
                        <a:pt x="4828" y="34437"/>
                        <a:pt x="28000" y="26713"/>
                        <a:pt x="33794" y="24782"/>
                      </a:cubicBezTo>
                      <a:lnTo>
                        <a:pt x="13196" y="4828"/>
                      </a:lnTo>
                      <a:lnTo>
                        <a:pt x="4828" y="34437"/>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Shape 36">
                  <a:extLst>
                    <a:ext uri="{FF2B5EF4-FFF2-40B4-BE49-F238E27FC236}">
                      <a16:creationId xmlns:a16="http://schemas.microsoft.com/office/drawing/2014/main" id="{E586CB6E-55D2-46DD-9AEE-756804FBF44E}"/>
                    </a:ext>
                  </a:extLst>
                </p:cNvPr>
                <p:cNvSpPr/>
                <p:nvPr/>
              </p:nvSpPr>
              <p:spPr>
                <a:xfrm>
                  <a:off x="5590562" y="5081555"/>
                  <a:ext cx="164141" cy="170578"/>
                </a:xfrm>
                <a:custGeom>
                  <a:avLst/>
                  <a:gdLst>
                    <a:gd name="connsiteX0" fmla="*/ 5150 w 164140"/>
                    <a:gd name="connsiteY0" fmla="*/ 145474 h 170577"/>
                    <a:gd name="connsiteX1" fmla="*/ 4828 w 164140"/>
                    <a:gd name="connsiteY1" fmla="*/ 146761 h 170577"/>
                    <a:gd name="connsiteX2" fmla="*/ 25426 w 164140"/>
                    <a:gd name="connsiteY2" fmla="*/ 166715 h 170577"/>
                    <a:gd name="connsiteX3" fmla="*/ 26713 w 164140"/>
                    <a:gd name="connsiteY3" fmla="*/ 166394 h 170577"/>
                    <a:gd name="connsiteX4" fmla="*/ 162210 w 164140"/>
                    <a:gd name="connsiteY4" fmla="*/ 25748 h 170577"/>
                    <a:gd name="connsiteX5" fmla="*/ 140646 w 164140"/>
                    <a:gd name="connsiteY5" fmla="*/ 4828 h 170577"/>
                    <a:gd name="connsiteX6" fmla="*/ 5150 w 164140"/>
                    <a:gd name="connsiteY6" fmla="*/ 145474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40" h="170577">
                      <a:moveTo>
                        <a:pt x="5150" y="145474"/>
                      </a:moveTo>
                      <a:lnTo>
                        <a:pt x="4828" y="146761"/>
                      </a:lnTo>
                      <a:lnTo>
                        <a:pt x="25426" y="166715"/>
                      </a:lnTo>
                      <a:cubicBezTo>
                        <a:pt x="26391" y="166394"/>
                        <a:pt x="26713" y="166394"/>
                        <a:pt x="26713" y="166394"/>
                      </a:cubicBezTo>
                      <a:lnTo>
                        <a:pt x="162210" y="25748"/>
                      </a:lnTo>
                      <a:lnTo>
                        <a:pt x="140646" y="4828"/>
                      </a:lnTo>
                      <a:lnTo>
                        <a:pt x="5150" y="145474"/>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Shape 37">
                  <a:extLst>
                    <a:ext uri="{FF2B5EF4-FFF2-40B4-BE49-F238E27FC236}">
                      <a16:creationId xmlns:a16="http://schemas.microsoft.com/office/drawing/2014/main" id="{28272E58-F4B3-49FC-8741-E97D7C1A4ABB}"/>
                    </a:ext>
                  </a:extLst>
                </p:cNvPr>
                <p:cNvSpPr/>
                <p:nvPr/>
              </p:nvSpPr>
              <p:spPr>
                <a:xfrm>
                  <a:off x="5724056" y="5066727"/>
                  <a:ext cx="45058" cy="45058"/>
                </a:xfrm>
                <a:custGeom>
                  <a:avLst/>
                  <a:gdLst>
                    <a:gd name="connsiteX0" fmla="*/ 6826 w 45058"/>
                    <a:gd name="connsiteY0" fmla="*/ 19813 h 45058"/>
                    <a:gd name="connsiteX1" fmla="*/ 19321 w 45058"/>
                    <a:gd name="connsiteY1" fmla="*/ 6826 h 45058"/>
                    <a:gd name="connsiteX2" fmla="*/ 40890 w 45058"/>
                    <a:gd name="connsiteY2" fmla="*/ 27577 h 45058"/>
                    <a:gd name="connsiteX3" fmla="*/ 28395 w 45058"/>
                    <a:gd name="connsiteY3" fmla="*/ 40565 h 45058"/>
                  </a:gdLst>
                  <a:ahLst/>
                  <a:cxnLst>
                    <a:cxn ang="0">
                      <a:pos x="connsiteX0" y="connsiteY0"/>
                    </a:cxn>
                    <a:cxn ang="0">
                      <a:pos x="connsiteX1" y="connsiteY1"/>
                    </a:cxn>
                    <a:cxn ang="0">
                      <a:pos x="connsiteX2" y="connsiteY2"/>
                    </a:cxn>
                    <a:cxn ang="0">
                      <a:pos x="connsiteX3" y="connsiteY3"/>
                    </a:cxn>
                  </a:cxnLst>
                  <a:rect l="l" t="t" r="r" b="b"/>
                  <a:pathLst>
                    <a:path w="45058" h="45058">
                      <a:moveTo>
                        <a:pt x="6826" y="19813"/>
                      </a:moveTo>
                      <a:lnTo>
                        <a:pt x="19321" y="6826"/>
                      </a:lnTo>
                      <a:lnTo>
                        <a:pt x="40890" y="27577"/>
                      </a:lnTo>
                      <a:lnTo>
                        <a:pt x="28395" y="40565"/>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Shape 38">
                  <a:extLst>
                    <a:ext uri="{FF2B5EF4-FFF2-40B4-BE49-F238E27FC236}">
                      <a16:creationId xmlns:a16="http://schemas.microsoft.com/office/drawing/2014/main" id="{EF606074-096B-4956-8A7E-9DD038026B72}"/>
                    </a:ext>
                  </a:extLst>
                </p:cNvPr>
                <p:cNvSpPr/>
                <p:nvPr/>
              </p:nvSpPr>
              <p:spPr>
                <a:xfrm>
                  <a:off x="5697093" y="5102475"/>
                  <a:ext cx="70806" cy="86898"/>
                </a:xfrm>
                <a:custGeom>
                  <a:avLst/>
                  <a:gdLst>
                    <a:gd name="connsiteX0" fmla="*/ 55357 w 70805"/>
                    <a:gd name="connsiteY0" fmla="*/ 4828 h 86898"/>
                    <a:gd name="connsiteX1" fmla="*/ 65978 w 70805"/>
                    <a:gd name="connsiteY1" fmla="*/ 15770 h 86898"/>
                    <a:gd name="connsiteX2" fmla="*/ 4828 w 70805"/>
                    <a:gd name="connsiteY2" fmla="*/ 83036 h 86898"/>
                  </a:gdLst>
                  <a:ahLst/>
                  <a:cxnLst>
                    <a:cxn ang="0">
                      <a:pos x="connsiteX0" y="connsiteY0"/>
                    </a:cxn>
                    <a:cxn ang="0">
                      <a:pos x="connsiteX1" y="connsiteY1"/>
                    </a:cxn>
                    <a:cxn ang="0">
                      <a:pos x="connsiteX2" y="connsiteY2"/>
                    </a:cxn>
                  </a:cxnLst>
                  <a:rect l="l" t="t" r="r" b="b"/>
                  <a:pathLst>
                    <a:path w="70805" h="86898">
                      <a:moveTo>
                        <a:pt x="55357" y="4828"/>
                      </a:moveTo>
                      <a:lnTo>
                        <a:pt x="65978" y="15770"/>
                      </a:lnTo>
                      <a:lnTo>
                        <a:pt x="4828" y="83036"/>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8" name="Graphic 160">
                <a:extLst>
                  <a:ext uri="{FF2B5EF4-FFF2-40B4-BE49-F238E27FC236}">
                    <a16:creationId xmlns:a16="http://schemas.microsoft.com/office/drawing/2014/main" id="{E102F3A3-5A17-4052-9060-0DAC65B7F179}"/>
                  </a:ext>
                </a:extLst>
              </p:cNvPr>
              <p:cNvGrpSpPr/>
              <p:nvPr/>
            </p:nvGrpSpPr>
            <p:grpSpPr>
              <a:xfrm>
                <a:off x="416832" y="3351728"/>
                <a:ext cx="313586" cy="313586"/>
                <a:chOff x="4894422" y="5096038"/>
                <a:chExt cx="193107" cy="193107"/>
              </a:xfrm>
            </p:grpSpPr>
            <p:sp>
              <p:nvSpPr>
                <p:cNvPr id="139" name="Freeform: Shape 43">
                  <a:extLst>
                    <a:ext uri="{FF2B5EF4-FFF2-40B4-BE49-F238E27FC236}">
                      <a16:creationId xmlns:a16="http://schemas.microsoft.com/office/drawing/2014/main" id="{1F7BD27F-F75B-44E6-BEB9-5B1B1FAD8046}"/>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solidFill>
                  <a:srgbClr val="232F3E"/>
                </a:solid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44">
                  <a:extLst>
                    <a:ext uri="{FF2B5EF4-FFF2-40B4-BE49-F238E27FC236}">
                      <a16:creationId xmlns:a16="http://schemas.microsoft.com/office/drawing/2014/main" id="{DCFF76D8-E266-487A-99D2-714C14036A1D}"/>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55" name="Group 154">
            <a:extLst>
              <a:ext uri="{FF2B5EF4-FFF2-40B4-BE49-F238E27FC236}">
                <a16:creationId xmlns:a16="http://schemas.microsoft.com/office/drawing/2014/main" id="{8ED23799-B5A0-4A0C-B9E3-3DEF51EF9D52}"/>
              </a:ext>
            </a:extLst>
          </p:cNvPr>
          <p:cNvGrpSpPr/>
          <p:nvPr/>
        </p:nvGrpSpPr>
        <p:grpSpPr>
          <a:xfrm>
            <a:off x="7333976" y="5343818"/>
            <a:ext cx="7261566" cy="1326699"/>
            <a:chOff x="540201" y="1428250"/>
            <a:chExt cx="7261566" cy="1326699"/>
          </a:xfrm>
        </p:grpSpPr>
        <p:sp>
          <p:nvSpPr>
            <p:cNvPr id="156" name="Rectangle 155">
              <a:extLst>
                <a:ext uri="{FF2B5EF4-FFF2-40B4-BE49-F238E27FC236}">
                  <a16:creationId xmlns:a16="http://schemas.microsoft.com/office/drawing/2014/main" id="{454ADA9A-3074-42F8-B753-EEC760763A2B}"/>
                </a:ext>
              </a:extLst>
            </p:cNvPr>
            <p:cNvSpPr/>
            <p:nvPr/>
          </p:nvSpPr>
          <p:spPr>
            <a:xfrm>
              <a:off x="1895479" y="1577249"/>
              <a:ext cx="5906288" cy="1028700"/>
            </a:xfrm>
            <a:prstGeom prst="rect">
              <a:avLst/>
            </a:prstGeom>
          </p:spPr>
          <p:txBody>
            <a:bodyPr wrap="square">
              <a:no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Amazon Ember"/>
                  <a:ea typeface="+mn-ea"/>
                  <a:cs typeface="+mn-cs"/>
                </a:rPr>
                <a:t>Establish stronger organizational</a:t>
              </a:r>
              <a:r>
                <a:rPr kumimoji="0" lang="en-US" sz="2000" b="0" i="0" u="none" strike="noStrike" kern="1200" cap="none" spc="0" normalizeH="0" noProof="0" dirty="0" smtClean="0">
                  <a:ln>
                    <a:noFill/>
                  </a:ln>
                  <a:solidFill>
                    <a:srgbClr val="FFFFFF"/>
                  </a:solidFill>
                  <a:effectLst/>
                  <a:uLnTx/>
                  <a:uFillTx/>
                  <a:latin typeface="Amazon Ember"/>
                  <a:ea typeface="+mn-ea"/>
                  <a:cs typeface="+mn-cs"/>
                </a:rPr>
                <a:t> change capability by engaging new ways of working (e.g. cross-functional collaboration</a:t>
              </a:r>
              <a:r>
                <a:rPr lang="en-US" sz="2000" dirty="0" smtClean="0">
                  <a:solidFill>
                    <a:srgbClr val="FFFFFF"/>
                  </a:solidFill>
                  <a:latin typeface="Amazon Ember"/>
                </a:rPr>
                <a:t>, agile).  </a:t>
              </a:r>
              <a:endParaRPr kumimoji="0" 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57" name="Graphic 202">
              <a:extLst>
                <a:ext uri="{FF2B5EF4-FFF2-40B4-BE49-F238E27FC236}">
                  <a16:creationId xmlns:a16="http://schemas.microsoft.com/office/drawing/2014/main" id="{F71C7C6E-B8C9-44B5-B205-90B13C7940F2}"/>
                </a:ext>
              </a:extLst>
            </p:cNvPr>
            <p:cNvGrpSpPr>
              <a:grpSpLocks noChangeAspect="1"/>
            </p:cNvGrpSpPr>
            <p:nvPr/>
          </p:nvGrpSpPr>
          <p:grpSpPr>
            <a:xfrm>
              <a:off x="540201" y="1428250"/>
              <a:ext cx="1326699" cy="1326699"/>
              <a:chOff x="10581061" y="4250234"/>
              <a:chExt cx="643689" cy="643689"/>
            </a:xfrm>
          </p:grpSpPr>
          <p:sp>
            <p:nvSpPr>
              <p:cNvPr id="158" name="Freeform: Shape 49">
                <a:extLst>
                  <a:ext uri="{FF2B5EF4-FFF2-40B4-BE49-F238E27FC236}">
                    <a16:creationId xmlns:a16="http://schemas.microsoft.com/office/drawing/2014/main" id="{4E2311E3-AACE-4AB9-BCD5-A42B4C308F62}"/>
                  </a:ext>
                </a:extLst>
              </p:cNvPr>
              <p:cNvSpPr/>
              <p:nvPr/>
            </p:nvSpPr>
            <p:spPr>
              <a:xfrm>
                <a:off x="10635453" y="4398282"/>
                <a:ext cx="337937" cy="347592"/>
              </a:xfrm>
              <a:custGeom>
                <a:avLst/>
                <a:gdLst>
                  <a:gd name="connsiteX0" fmla="*/ 336006 w 337936"/>
                  <a:gd name="connsiteY0" fmla="*/ 220463 h 347592"/>
                  <a:gd name="connsiteX1" fmla="*/ 173796 w 337936"/>
                  <a:gd name="connsiteY1" fmla="*/ 342764 h 347592"/>
                  <a:gd name="connsiteX2" fmla="*/ 4828 w 337936"/>
                  <a:gd name="connsiteY2" fmla="*/ 173796 h 347592"/>
                  <a:gd name="connsiteX3" fmla="*/ 173796 w 337936"/>
                  <a:gd name="connsiteY3" fmla="*/ 4828 h 347592"/>
                  <a:gd name="connsiteX4" fmla="*/ 288373 w 337936"/>
                  <a:gd name="connsiteY4" fmla="*/ 49886 h 34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36" h="347592">
                    <a:moveTo>
                      <a:pt x="336006" y="220463"/>
                    </a:moveTo>
                    <a:cubicBezTo>
                      <a:pt x="315729" y="290947"/>
                      <a:pt x="250717" y="342764"/>
                      <a:pt x="173796" y="342764"/>
                    </a:cubicBezTo>
                    <a:cubicBezTo>
                      <a:pt x="80461" y="342764"/>
                      <a:pt x="4828" y="267131"/>
                      <a:pt x="4828" y="173796"/>
                    </a:cubicBezTo>
                    <a:cubicBezTo>
                      <a:pt x="4828" y="80461"/>
                      <a:pt x="80461" y="4828"/>
                      <a:pt x="173796" y="4828"/>
                    </a:cubicBezTo>
                    <a:cubicBezTo>
                      <a:pt x="218211" y="4828"/>
                      <a:pt x="258441" y="21885"/>
                      <a:pt x="288373" y="49886"/>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9" name="Freeform: Shape 50">
                <a:extLst>
                  <a:ext uri="{FF2B5EF4-FFF2-40B4-BE49-F238E27FC236}">
                    <a16:creationId xmlns:a16="http://schemas.microsoft.com/office/drawing/2014/main" id="{EED0BBB6-D2FE-4A3C-9062-CF55BBD53639}"/>
                  </a:ext>
                </a:extLst>
              </p:cNvPr>
              <p:cNvSpPr/>
              <p:nvPr/>
            </p:nvSpPr>
            <p:spPr>
              <a:xfrm>
                <a:off x="10865893" y="4620999"/>
                <a:ext cx="38621" cy="112646"/>
              </a:xfrm>
              <a:custGeom>
                <a:avLst/>
                <a:gdLst>
                  <a:gd name="connsiteX0" fmla="*/ 33794 w 38621"/>
                  <a:gd name="connsiteY0" fmla="*/ 4828 h 112645"/>
                  <a:gd name="connsiteX1" fmla="*/ 4828 w 38621"/>
                  <a:gd name="connsiteY1" fmla="*/ 108783 h 112645"/>
                </a:gdLst>
                <a:ahLst/>
                <a:cxnLst>
                  <a:cxn ang="0">
                    <a:pos x="connsiteX0" y="connsiteY0"/>
                  </a:cxn>
                  <a:cxn ang="0">
                    <a:pos x="connsiteX1" y="connsiteY1"/>
                  </a:cxn>
                </a:cxnLst>
                <a:rect l="l" t="t" r="r" b="b"/>
                <a:pathLst>
                  <a:path w="38621" h="112645">
                    <a:moveTo>
                      <a:pt x="33794" y="4828"/>
                    </a:moveTo>
                    <a:cubicBezTo>
                      <a:pt x="29610" y="37978"/>
                      <a:pt x="20920" y="73059"/>
                      <a:pt x="4828" y="108783"/>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0" name="Freeform: Shape 51">
                <a:extLst>
                  <a:ext uri="{FF2B5EF4-FFF2-40B4-BE49-F238E27FC236}">
                    <a16:creationId xmlns:a16="http://schemas.microsoft.com/office/drawing/2014/main" id="{9C334888-2C63-48A5-8E07-35B002A64C38}"/>
                  </a:ext>
                </a:extLst>
              </p:cNvPr>
              <p:cNvSpPr/>
              <p:nvPr/>
            </p:nvSpPr>
            <p:spPr>
              <a:xfrm>
                <a:off x="10865893" y="4410191"/>
                <a:ext cx="38621" cy="125519"/>
              </a:xfrm>
              <a:custGeom>
                <a:avLst/>
                <a:gdLst>
                  <a:gd name="connsiteX0" fmla="*/ 4828 w 38621"/>
                  <a:gd name="connsiteY0" fmla="*/ 4828 h 125519"/>
                  <a:gd name="connsiteX1" fmla="*/ 34437 w 38621"/>
                  <a:gd name="connsiteY1" fmla="*/ 123588 h 125519"/>
                </a:gdLst>
                <a:ahLst/>
                <a:cxnLst>
                  <a:cxn ang="0">
                    <a:pos x="connsiteX0" y="connsiteY0"/>
                  </a:cxn>
                  <a:cxn ang="0">
                    <a:pos x="connsiteX1" y="connsiteY1"/>
                  </a:cxn>
                </a:cxnLst>
                <a:rect l="l" t="t" r="r" b="b"/>
                <a:pathLst>
                  <a:path w="38621" h="125519">
                    <a:moveTo>
                      <a:pt x="4828" y="4828"/>
                    </a:moveTo>
                    <a:cubicBezTo>
                      <a:pt x="4828" y="4828"/>
                      <a:pt x="27357" y="53104"/>
                      <a:pt x="34437" y="123588"/>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1" name="Freeform: Shape 52">
                <a:extLst>
                  <a:ext uri="{FF2B5EF4-FFF2-40B4-BE49-F238E27FC236}">
                    <a16:creationId xmlns:a16="http://schemas.microsoft.com/office/drawing/2014/main" id="{8EBE0433-6772-4AE7-86FE-643C99EBB9F9}"/>
                  </a:ext>
                </a:extLst>
              </p:cNvPr>
              <p:cNvSpPr/>
              <p:nvPr/>
            </p:nvSpPr>
            <p:spPr>
              <a:xfrm>
                <a:off x="10712016" y="4410191"/>
                <a:ext cx="38621" cy="321845"/>
              </a:xfrm>
              <a:custGeom>
                <a:avLst/>
                <a:gdLst>
                  <a:gd name="connsiteX0" fmla="*/ 36726 w 38621"/>
                  <a:gd name="connsiteY0" fmla="*/ 319592 h 321844"/>
                  <a:gd name="connsiteX1" fmla="*/ 36726 w 38621"/>
                  <a:gd name="connsiteY1" fmla="*/ 4828 h 321844"/>
                </a:gdLst>
                <a:ahLst/>
                <a:cxnLst>
                  <a:cxn ang="0">
                    <a:pos x="connsiteX0" y="connsiteY0"/>
                  </a:cxn>
                  <a:cxn ang="0">
                    <a:pos x="connsiteX1" y="connsiteY1"/>
                  </a:cxn>
                </a:cxnLst>
                <a:rect l="l" t="t" r="r" b="b"/>
                <a:pathLst>
                  <a:path w="38621" h="321844">
                    <a:moveTo>
                      <a:pt x="36726" y="319592"/>
                    </a:moveTo>
                    <a:cubicBezTo>
                      <a:pt x="36726" y="319592"/>
                      <a:pt x="-35045" y="165428"/>
                      <a:pt x="36726" y="4828"/>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2" name="Freeform: Shape 53">
                <a:extLst>
                  <a:ext uri="{FF2B5EF4-FFF2-40B4-BE49-F238E27FC236}">
                    <a16:creationId xmlns:a16="http://schemas.microsoft.com/office/drawing/2014/main" id="{21664A47-99BE-4309-8CBD-2BF0055B3F7C}"/>
                  </a:ext>
                </a:extLst>
              </p:cNvPr>
              <p:cNvSpPr/>
              <p:nvPr/>
            </p:nvSpPr>
            <p:spPr>
              <a:xfrm>
                <a:off x="10635453" y="4573366"/>
                <a:ext cx="222073" cy="9655"/>
              </a:xfrm>
              <a:custGeom>
                <a:avLst/>
                <a:gdLst>
                  <a:gd name="connsiteX0" fmla="*/ 4828 w 222072"/>
                  <a:gd name="connsiteY0" fmla="*/ 4828 h 9655"/>
                  <a:gd name="connsiteX1" fmla="*/ 218532 w 222072"/>
                  <a:gd name="connsiteY1" fmla="*/ 4828 h 9655"/>
                </a:gdLst>
                <a:ahLst/>
                <a:cxnLst>
                  <a:cxn ang="0">
                    <a:pos x="connsiteX0" y="connsiteY0"/>
                  </a:cxn>
                  <a:cxn ang="0">
                    <a:pos x="connsiteX1" y="connsiteY1"/>
                  </a:cxn>
                </a:cxnLst>
                <a:rect l="l" t="t" r="r" b="b"/>
                <a:pathLst>
                  <a:path w="222072" h="9655">
                    <a:moveTo>
                      <a:pt x="4828" y="4828"/>
                    </a:moveTo>
                    <a:lnTo>
                      <a:pt x="218532"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3" name="Freeform: Shape 54">
                <a:extLst>
                  <a:ext uri="{FF2B5EF4-FFF2-40B4-BE49-F238E27FC236}">
                    <a16:creationId xmlns:a16="http://schemas.microsoft.com/office/drawing/2014/main" id="{3342E436-104E-4A2B-BCE9-E73A0637183B}"/>
                  </a:ext>
                </a:extLst>
              </p:cNvPr>
              <p:cNvSpPr/>
              <p:nvPr/>
            </p:nvSpPr>
            <p:spPr>
              <a:xfrm>
                <a:off x="10804421" y="4398282"/>
                <a:ext cx="9655" cy="347592"/>
              </a:xfrm>
              <a:custGeom>
                <a:avLst/>
                <a:gdLst>
                  <a:gd name="connsiteX0" fmla="*/ 4828 w 9655"/>
                  <a:gd name="connsiteY0" fmla="*/ 342764 h 347592"/>
                  <a:gd name="connsiteX1" fmla="*/ 4828 w 9655"/>
                  <a:gd name="connsiteY1" fmla="*/ 4828 h 347592"/>
                </a:gdLst>
                <a:ahLst/>
                <a:cxnLst>
                  <a:cxn ang="0">
                    <a:pos x="connsiteX0" y="connsiteY0"/>
                  </a:cxn>
                  <a:cxn ang="0">
                    <a:pos x="connsiteX1" y="connsiteY1"/>
                  </a:cxn>
                </a:cxnLst>
                <a:rect l="l" t="t" r="r" b="b"/>
                <a:pathLst>
                  <a:path w="9655" h="347592">
                    <a:moveTo>
                      <a:pt x="4828" y="342764"/>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4" name="Freeform: Shape 55">
                <a:extLst>
                  <a:ext uri="{FF2B5EF4-FFF2-40B4-BE49-F238E27FC236}">
                    <a16:creationId xmlns:a16="http://schemas.microsoft.com/office/drawing/2014/main" id="{F909A255-AB85-45DA-9BAC-623A616A39FB}"/>
                  </a:ext>
                </a:extLst>
              </p:cNvPr>
              <p:cNvSpPr/>
              <p:nvPr/>
            </p:nvSpPr>
            <p:spPr>
              <a:xfrm>
                <a:off x="10649614" y="4467278"/>
                <a:ext cx="296097" cy="45058"/>
              </a:xfrm>
              <a:custGeom>
                <a:avLst/>
                <a:gdLst>
                  <a:gd name="connsiteX0" fmla="*/ 4828 w 296096"/>
                  <a:gd name="connsiteY0" fmla="*/ 40753 h 45058"/>
                  <a:gd name="connsiteX1" fmla="*/ 294166 w 296096"/>
                  <a:gd name="connsiteY1" fmla="*/ 30776 h 45058"/>
                </a:gdLst>
                <a:ahLst/>
                <a:cxnLst>
                  <a:cxn ang="0">
                    <a:pos x="connsiteX0" y="connsiteY0"/>
                  </a:cxn>
                  <a:cxn ang="0">
                    <a:pos x="connsiteX1" y="connsiteY1"/>
                  </a:cxn>
                </a:cxnLst>
                <a:rect l="l" t="t" r="r" b="b"/>
                <a:pathLst>
                  <a:path w="296096" h="45058">
                    <a:moveTo>
                      <a:pt x="4828" y="40753"/>
                    </a:moveTo>
                    <a:cubicBezTo>
                      <a:pt x="4828" y="40753"/>
                      <a:pt x="144508" y="-32949"/>
                      <a:pt x="294166" y="30776"/>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5" name="Freeform: Shape 56">
                <a:extLst>
                  <a:ext uri="{FF2B5EF4-FFF2-40B4-BE49-F238E27FC236}">
                    <a16:creationId xmlns:a16="http://schemas.microsoft.com/office/drawing/2014/main" id="{FCB216FF-F4D7-44C7-9738-3137EA1C7321}"/>
                  </a:ext>
                </a:extLst>
              </p:cNvPr>
              <p:cNvSpPr/>
              <p:nvPr/>
            </p:nvSpPr>
            <p:spPr>
              <a:xfrm>
                <a:off x="10651223" y="4638700"/>
                <a:ext cx="315408" cy="45058"/>
              </a:xfrm>
              <a:custGeom>
                <a:avLst/>
                <a:gdLst>
                  <a:gd name="connsiteX0" fmla="*/ 4828 w 315407"/>
                  <a:gd name="connsiteY0" fmla="*/ 4828 h 45058"/>
                  <a:gd name="connsiteX1" fmla="*/ 310902 w 315407"/>
                  <a:gd name="connsiteY1" fmla="*/ 4828 h 45058"/>
                </a:gdLst>
                <a:ahLst/>
                <a:cxnLst>
                  <a:cxn ang="0">
                    <a:pos x="connsiteX0" y="connsiteY0"/>
                  </a:cxn>
                  <a:cxn ang="0">
                    <a:pos x="connsiteX1" y="connsiteY1"/>
                  </a:cxn>
                </a:cxnLst>
                <a:rect l="l" t="t" r="r" b="b"/>
                <a:pathLst>
                  <a:path w="315407" h="45058">
                    <a:moveTo>
                      <a:pt x="4828" y="4828"/>
                    </a:moveTo>
                    <a:cubicBezTo>
                      <a:pt x="4828" y="4828"/>
                      <a:pt x="153520" y="85611"/>
                      <a:pt x="310902" y="4828"/>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6" name="Freeform: Shape 57">
                <a:extLst>
                  <a:ext uri="{FF2B5EF4-FFF2-40B4-BE49-F238E27FC236}">
                    <a16:creationId xmlns:a16="http://schemas.microsoft.com/office/drawing/2014/main" id="{BA1ABCEE-47F4-4CB2-B7D9-C5EBF346E36B}"/>
                  </a:ext>
                </a:extLst>
              </p:cNvPr>
              <p:cNvSpPr/>
              <p:nvPr/>
            </p:nvSpPr>
            <p:spPr>
              <a:xfrm>
                <a:off x="10991091" y="4598470"/>
                <a:ext cx="25748" cy="67587"/>
              </a:xfrm>
              <a:custGeom>
                <a:avLst/>
                <a:gdLst>
                  <a:gd name="connsiteX0" fmla="*/ 4828 w 25747"/>
                  <a:gd name="connsiteY0" fmla="*/ 65978 h 67587"/>
                  <a:gd name="connsiteX1" fmla="*/ 23817 w 25747"/>
                  <a:gd name="connsiteY1" fmla="*/ 4828 h 67587"/>
                </a:gdLst>
                <a:ahLst/>
                <a:cxnLst>
                  <a:cxn ang="0">
                    <a:pos x="connsiteX0" y="connsiteY0"/>
                  </a:cxn>
                  <a:cxn ang="0">
                    <a:pos x="connsiteX1" y="connsiteY1"/>
                  </a:cxn>
                </a:cxnLst>
                <a:rect l="l" t="t" r="r" b="b"/>
                <a:pathLst>
                  <a:path w="25747" h="67587">
                    <a:moveTo>
                      <a:pt x="4828" y="65978"/>
                    </a:moveTo>
                    <a:lnTo>
                      <a:pt x="23817" y="4828"/>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7" name="Freeform: Shape 58">
                <a:extLst>
                  <a:ext uri="{FF2B5EF4-FFF2-40B4-BE49-F238E27FC236}">
                    <a16:creationId xmlns:a16="http://schemas.microsoft.com/office/drawing/2014/main" id="{0A23D881-7363-4F33-8B62-F355E72CC979}"/>
                  </a:ext>
                </a:extLst>
              </p:cNvPr>
              <p:cNvSpPr/>
              <p:nvPr/>
            </p:nvSpPr>
            <p:spPr>
              <a:xfrm>
                <a:off x="10915779" y="4571757"/>
                <a:ext cx="83680" cy="9655"/>
              </a:xfrm>
              <a:custGeom>
                <a:avLst/>
                <a:gdLst>
                  <a:gd name="connsiteX0" fmla="*/ 4828 w 83679"/>
                  <a:gd name="connsiteY0" fmla="*/ 4828 h 9655"/>
                  <a:gd name="connsiteX1" fmla="*/ 78852 w 83679"/>
                  <a:gd name="connsiteY1" fmla="*/ 4828 h 9655"/>
                </a:gdLst>
                <a:ahLst/>
                <a:cxnLst>
                  <a:cxn ang="0">
                    <a:pos x="connsiteX0" y="connsiteY0"/>
                  </a:cxn>
                  <a:cxn ang="0">
                    <a:pos x="connsiteX1" y="connsiteY1"/>
                  </a:cxn>
                </a:cxnLst>
                <a:rect l="l" t="t" r="r" b="b"/>
                <a:pathLst>
                  <a:path w="83679" h="9655">
                    <a:moveTo>
                      <a:pt x="4828" y="4828"/>
                    </a:moveTo>
                    <a:lnTo>
                      <a:pt x="78852" y="4828"/>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8" name="Freeform: Shape 59">
                <a:extLst>
                  <a:ext uri="{FF2B5EF4-FFF2-40B4-BE49-F238E27FC236}">
                    <a16:creationId xmlns:a16="http://schemas.microsoft.com/office/drawing/2014/main" id="{0DEB4F08-7797-44A5-95CB-61EA5C29A17E}"/>
                  </a:ext>
                </a:extLst>
              </p:cNvPr>
              <p:cNvSpPr/>
              <p:nvPr/>
            </p:nvSpPr>
            <p:spPr>
              <a:xfrm>
                <a:off x="10970493" y="4459433"/>
                <a:ext cx="45058" cy="83680"/>
              </a:xfrm>
              <a:custGeom>
                <a:avLst/>
                <a:gdLst>
                  <a:gd name="connsiteX0" fmla="*/ 4828 w 45058"/>
                  <a:gd name="connsiteY0" fmla="*/ 4828 h 83679"/>
                  <a:gd name="connsiteX1" fmla="*/ 43127 w 45058"/>
                  <a:gd name="connsiteY1" fmla="*/ 80461 h 83679"/>
                </a:gdLst>
                <a:ahLst/>
                <a:cxnLst>
                  <a:cxn ang="0">
                    <a:pos x="connsiteX0" y="connsiteY0"/>
                  </a:cxn>
                  <a:cxn ang="0">
                    <a:pos x="connsiteX1" y="connsiteY1"/>
                  </a:cxn>
                </a:cxnLst>
                <a:rect l="l" t="t" r="r" b="b"/>
                <a:pathLst>
                  <a:path w="45058" h="83679">
                    <a:moveTo>
                      <a:pt x="4828" y="4828"/>
                    </a:moveTo>
                    <a:lnTo>
                      <a:pt x="43127" y="80461"/>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9" name="Freeform: Shape 60">
                <a:extLst>
                  <a:ext uri="{FF2B5EF4-FFF2-40B4-BE49-F238E27FC236}">
                    <a16:creationId xmlns:a16="http://schemas.microsoft.com/office/drawing/2014/main" id="{CEE114DD-79B3-4DBC-86A7-393FEE9D8560}"/>
                  </a:ext>
                </a:extLst>
              </p:cNvPr>
              <p:cNvSpPr/>
              <p:nvPr/>
            </p:nvSpPr>
            <p:spPr>
              <a:xfrm>
                <a:off x="11038724" y="4495480"/>
                <a:ext cx="38621" cy="48277"/>
              </a:xfrm>
              <a:custGeom>
                <a:avLst/>
                <a:gdLst>
                  <a:gd name="connsiteX0" fmla="*/ 34759 w 38621"/>
                  <a:gd name="connsiteY0" fmla="*/ 4828 h 48276"/>
                  <a:gd name="connsiteX1" fmla="*/ 4828 w 38621"/>
                  <a:gd name="connsiteY1" fmla="*/ 44415 h 48276"/>
                </a:gdLst>
                <a:ahLst/>
                <a:cxnLst>
                  <a:cxn ang="0">
                    <a:pos x="connsiteX0" y="connsiteY0"/>
                  </a:cxn>
                  <a:cxn ang="0">
                    <a:pos x="connsiteX1" y="connsiteY1"/>
                  </a:cxn>
                </a:cxnLst>
                <a:rect l="l" t="t" r="r" b="b"/>
                <a:pathLst>
                  <a:path w="38621" h="48276">
                    <a:moveTo>
                      <a:pt x="34759" y="4828"/>
                    </a:moveTo>
                    <a:lnTo>
                      <a:pt x="4828" y="44415"/>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0" name="Freeform: Shape 61">
                <a:extLst>
                  <a:ext uri="{FF2B5EF4-FFF2-40B4-BE49-F238E27FC236}">
                    <a16:creationId xmlns:a16="http://schemas.microsoft.com/office/drawing/2014/main" id="{D68115E5-07DF-40AA-8C77-A8A360D217E2}"/>
                  </a:ext>
                </a:extLst>
              </p:cNvPr>
              <p:cNvSpPr/>
              <p:nvPr/>
            </p:nvSpPr>
            <p:spPr>
              <a:xfrm>
                <a:off x="10988194" y="4532170"/>
                <a:ext cx="77243" cy="77243"/>
              </a:xfrm>
              <a:custGeom>
                <a:avLst/>
                <a:gdLst>
                  <a:gd name="connsiteX0" fmla="*/ 73059 w 77242"/>
                  <a:gd name="connsiteY0" fmla="*/ 38943 h 77242"/>
                  <a:gd name="connsiteX1" fmla="*/ 38943 w 77242"/>
                  <a:gd name="connsiteY1" fmla="*/ 73059 h 77242"/>
                  <a:gd name="connsiteX2" fmla="*/ 4828 w 77242"/>
                  <a:gd name="connsiteY2" fmla="*/ 38943 h 77242"/>
                  <a:gd name="connsiteX3" fmla="*/ 38943 w 77242"/>
                  <a:gd name="connsiteY3" fmla="*/ 4828 h 77242"/>
                  <a:gd name="connsiteX4" fmla="*/ 73059 w 77242"/>
                  <a:gd name="connsiteY4" fmla="*/ 38943 h 7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7242">
                    <a:moveTo>
                      <a:pt x="73059" y="38943"/>
                    </a:moveTo>
                    <a:cubicBezTo>
                      <a:pt x="73059" y="57785"/>
                      <a:pt x="57785" y="73059"/>
                      <a:pt x="38943" y="73059"/>
                    </a:cubicBezTo>
                    <a:cubicBezTo>
                      <a:pt x="20102" y="73059"/>
                      <a:pt x="4828" y="57785"/>
                      <a:pt x="4828" y="38943"/>
                    </a:cubicBezTo>
                    <a:cubicBezTo>
                      <a:pt x="4828" y="20102"/>
                      <a:pt x="20102" y="4828"/>
                      <a:pt x="38943" y="4828"/>
                    </a:cubicBezTo>
                    <a:cubicBezTo>
                      <a:pt x="57785" y="4828"/>
                      <a:pt x="73059" y="20102"/>
                      <a:pt x="73059" y="38943"/>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1" name="Freeform: Shape 62">
                <a:extLst>
                  <a:ext uri="{FF2B5EF4-FFF2-40B4-BE49-F238E27FC236}">
                    <a16:creationId xmlns:a16="http://schemas.microsoft.com/office/drawing/2014/main" id="{6D4CC850-C7B2-44B9-8CF0-84617821B634}"/>
                  </a:ext>
                </a:extLst>
              </p:cNvPr>
              <p:cNvSpPr/>
              <p:nvPr/>
            </p:nvSpPr>
            <p:spPr>
              <a:xfrm>
                <a:off x="10878445" y="45546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2" name="Freeform: Shape 63">
                <a:extLst>
                  <a:ext uri="{FF2B5EF4-FFF2-40B4-BE49-F238E27FC236}">
                    <a16:creationId xmlns:a16="http://schemas.microsoft.com/office/drawing/2014/main" id="{72F33416-9FAE-4094-AA1E-08CBE2A6AA26}"/>
                  </a:ext>
                </a:extLst>
              </p:cNvPr>
              <p:cNvSpPr/>
              <p:nvPr/>
            </p:nvSpPr>
            <p:spPr>
              <a:xfrm>
                <a:off x="10942814" y="44220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3" name="Freeform: Shape 64">
                <a:extLst>
                  <a:ext uri="{FF2B5EF4-FFF2-40B4-BE49-F238E27FC236}">
                    <a16:creationId xmlns:a16="http://schemas.microsoft.com/office/drawing/2014/main" id="{7904A47F-7DB2-442F-B719-4FD81275FB45}"/>
                  </a:ext>
                </a:extLst>
              </p:cNvPr>
              <p:cNvSpPr/>
              <p:nvPr/>
            </p:nvSpPr>
            <p:spPr>
              <a:xfrm>
                <a:off x="11051276" y="4583021"/>
                <a:ext cx="80461" cy="51495"/>
              </a:xfrm>
              <a:custGeom>
                <a:avLst/>
                <a:gdLst>
                  <a:gd name="connsiteX0" fmla="*/ 77886 w 80461"/>
                  <a:gd name="connsiteY0" fmla="*/ 48277 h 51495"/>
                  <a:gd name="connsiteX1" fmla="*/ 4828 w 80461"/>
                  <a:gd name="connsiteY1" fmla="*/ 4828 h 51495"/>
                </a:gdLst>
                <a:ahLst/>
                <a:cxnLst>
                  <a:cxn ang="0">
                    <a:pos x="connsiteX0" y="connsiteY0"/>
                  </a:cxn>
                  <a:cxn ang="0">
                    <a:pos x="connsiteX1" y="connsiteY1"/>
                  </a:cxn>
                </a:cxnLst>
                <a:rect l="l" t="t" r="r" b="b"/>
                <a:pathLst>
                  <a:path w="80461" h="51495">
                    <a:moveTo>
                      <a:pt x="77886" y="48277"/>
                    </a:moveTo>
                    <a:lnTo>
                      <a:pt x="4828" y="4828"/>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4" name="Freeform: Shape 65">
                <a:extLst>
                  <a:ext uri="{FF2B5EF4-FFF2-40B4-BE49-F238E27FC236}">
                    <a16:creationId xmlns:a16="http://schemas.microsoft.com/office/drawing/2014/main" id="{15F2425E-77F2-43DF-88FF-3B4511119DB2}"/>
                  </a:ext>
                </a:extLst>
              </p:cNvPr>
              <p:cNvSpPr/>
              <p:nvPr/>
            </p:nvSpPr>
            <p:spPr>
              <a:xfrm>
                <a:off x="11123047" y="4618746"/>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5" name="Freeform: Shape 66">
                <a:extLst>
                  <a:ext uri="{FF2B5EF4-FFF2-40B4-BE49-F238E27FC236}">
                    <a16:creationId xmlns:a16="http://schemas.microsoft.com/office/drawing/2014/main" id="{238E7FDC-8A28-4622-8669-941B72E020A4}"/>
                  </a:ext>
                </a:extLst>
              </p:cNvPr>
              <p:cNvSpPr/>
              <p:nvPr/>
            </p:nvSpPr>
            <p:spPr>
              <a:xfrm>
                <a:off x="10966631" y="4658655"/>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6" name="Freeform: Shape 67">
                <a:extLst>
                  <a:ext uri="{FF2B5EF4-FFF2-40B4-BE49-F238E27FC236}">
                    <a16:creationId xmlns:a16="http://schemas.microsoft.com/office/drawing/2014/main" id="{03C3E55A-44E8-4057-AC99-EB3EFC12F8E3}"/>
                  </a:ext>
                </a:extLst>
              </p:cNvPr>
              <p:cNvSpPr/>
              <p:nvPr/>
            </p:nvSpPr>
            <p:spPr>
              <a:xfrm>
                <a:off x="11061575" y="4462008"/>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179" name="Rectangle 178">
            <a:extLst>
              <a:ext uri="{FF2B5EF4-FFF2-40B4-BE49-F238E27FC236}">
                <a16:creationId xmlns:a16="http://schemas.microsoft.com/office/drawing/2014/main" id="{3ACB5A38-5568-47B9-85D1-02AD0BBC0DF7}"/>
              </a:ext>
            </a:extLst>
          </p:cNvPr>
          <p:cNvSpPr/>
          <p:nvPr/>
        </p:nvSpPr>
        <p:spPr>
          <a:xfrm>
            <a:off x="1844239" y="5306277"/>
            <a:ext cx="4941256" cy="1079500"/>
          </a:xfrm>
          <a:prstGeom prst="rect">
            <a:avLst/>
          </a:prstGeom>
        </p:spPr>
        <p:txBody>
          <a:bodyPr wrap="square">
            <a:noAutofit/>
          </a:bodyPr>
          <a:lstStyle/>
          <a:p>
            <a:pPr lvl="0">
              <a:spcAft>
                <a:spcPts val="600"/>
              </a:spcAft>
              <a:defRPr/>
            </a:pPr>
            <a:r>
              <a:rPr lang="en-US" sz="2000" dirty="0" smtClean="0">
                <a:solidFill>
                  <a:srgbClr val="FFFFFF"/>
                </a:solidFill>
                <a:latin typeface="Amazon Ember"/>
              </a:rPr>
              <a:t>Build the foundation that all other </a:t>
            </a:r>
            <a:r>
              <a:rPr lang="en-US" sz="2000" dirty="0" err="1" smtClean="0">
                <a:solidFill>
                  <a:srgbClr val="FFFFFF"/>
                </a:solidFill>
                <a:latin typeface="Amazon Ember"/>
              </a:rPr>
              <a:t>workstreams</a:t>
            </a:r>
            <a:r>
              <a:rPr lang="en-US" sz="2000" dirty="0" smtClean="0">
                <a:solidFill>
                  <a:srgbClr val="FFFFFF"/>
                </a:solidFill>
                <a:latin typeface="Amazon Ember"/>
              </a:rPr>
              <a:t> </a:t>
            </a:r>
            <a:r>
              <a:rPr lang="en-US" sz="2000" dirty="0">
                <a:solidFill>
                  <a:srgbClr val="FFFFFF"/>
                </a:solidFill>
              </a:rPr>
              <a:t>leverage to structure and prioritize work, collaborate and document knowledge, and report progress. </a:t>
            </a:r>
            <a:endParaRPr kumimoji="0" 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95" name="Group 194">
            <a:extLst>
              <a:ext uri="{FF2B5EF4-FFF2-40B4-BE49-F238E27FC236}">
                <a16:creationId xmlns:a16="http://schemas.microsoft.com/office/drawing/2014/main" id="{7168A656-2F2F-4EF7-967F-B8E40786B2ED}"/>
              </a:ext>
            </a:extLst>
          </p:cNvPr>
          <p:cNvGrpSpPr/>
          <p:nvPr/>
        </p:nvGrpSpPr>
        <p:grpSpPr>
          <a:xfrm>
            <a:off x="544941" y="5461827"/>
            <a:ext cx="1097280" cy="1097280"/>
            <a:chOff x="10891727" y="1563214"/>
            <a:chExt cx="1097280" cy="1097280"/>
          </a:xfrm>
        </p:grpSpPr>
        <p:grpSp>
          <p:nvGrpSpPr>
            <p:cNvPr id="196" name="Graphic 38">
              <a:extLst>
                <a:ext uri="{FF2B5EF4-FFF2-40B4-BE49-F238E27FC236}">
                  <a16:creationId xmlns:a16="http://schemas.microsoft.com/office/drawing/2014/main" id="{2C1E97DB-D684-4BC0-80B1-5519AFC486BA}"/>
                </a:ext>
              </a:extLst>
            </p:cNvPr>
            <p:cNvGrpSpPr>
              <a:grpSpLocks noChangeAspect="1"/>
            </p:cNvGrpSpPr>
            <p:nvPr/>
          </p:nvGrpSpPr>
          <p:grpSpPr>
            <a:xfrm>
              <a:off x="10891727" y="1563214"/>
              <a:ext cx="1097280" cy="1097280"/>
              <a:chOff x="10112558" y="3650872"/>
              <a:chExt cx="514307" cy="481801"/>
            </a:xfrm>
          </p:grpSpPr>
          <p:sp>
            <p:nvSpPr>
              <p:cNvPr id="200" name="Freeform: Shape 81">
                <a:extLst>
                  <a:ext uri="{FF2B5EF4-FFF2-40B4-BE49-F238E27FC236}">
                    <a16:creationId xmlns:a16="http://schemas.microsoft.com/office/drawing/2014/main" id="{1608A1C8-F15C-403A-AE75-F230A024E520}"/>
                  </a:ext>
                </a:extLst>
              </p:cNvPr>
              <p:cNvSpPr/>
              <p:nvPr/>
            </p:nvSpPr>
            <p:spPr>
              <a:xfrm>
                <a:off x="10187226" y="3898692"/>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1" name="Freeform: Shape 82">
                <a:extLst>
                  <a:ext uri="{FF2B5EF4-FFF2-40B4-BE49-F238E27FC236}">
                    <a16:creationId xmlns:a16="http://schemas.microsoft.com/office/drawing/2014/main" id="{B9B1386C-4A2A-495C-A7F5-F9E38F36D5A4}"/>
                  </a:ext>
                </a:extLst>
              </p:cNvPr>
              <p:cNvSpPr/>
              <p:nvPr/>
            </p:nvSpPr>
            <p:spPr>
              <a:xfrm>
                <a:off x="10187226" y="381887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2" name="Freeform: Shape 83">
                <a:extLst>
                  <a:ext uri="{FF2B5EF4-FFF2-40B4-BE49-F238E27FC236}">
                    <a16:creationId xmlns:a16="http://schemas.microsoft.com/office/drawing/2014/main" id="{7506FF6B-7152-4372-A743-BEA9CBAA7C0B}"/>
                  </a:ext>
                </a:extLst>
              </p:cNvPr>
              <p:cNvSpPr/>
              <p:nvPr/>
            </p:nvSpPr>
            <p:spPr>
              <a:xfrm>
                <a:off x="10310814"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3" name="Freeform: Shape 84">
                <a:extLst>
                  <a:ext uri="{FF2B5EF4-FFF2-40B4-BE49-F238E27FC236}">
                    <a16:creationId xmlns:a16="http://schemas.microsoft.com/office/drawing/2014/main" id="{0CE39700-280B-4E63-9610-5E140D4087E5}"/>
                  </a:ext>
                </a:extLst>
              </p:cNvPr>
              <p:cNvSpPr/>
              <p:nvPr/>
            </p:nvSpPr>
            <p:spPr>
              <a:xfrm>
                <a:off x="10389022"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4" name="Freeform: Shape 85">
                <a:extLst>
                  <a:ext uri="{FF2B5EF4-FFF2-40B4-BE49-F238E27FC236}">
                    <a16:creationId xmlns:a16="http://schemas.microsoft.com/office/drawing/2014/main" id="{D0D4872B-E98F-4CDC-8AD1-B679888E7F4B}"/>
                  </a:ext>
                </a:extLst>
              </p:cNvPr>
              <p:cNvSpPr/>
              <p:nvPr/>
            </p:nvSpPr>
            <p:spPr>
              <a:xfrm>
                <a:off x="10517438" y="3814369"/>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5" name="Freeform: Shape 86">
                <a:extLst>
                  <a:ext uri="{FF2B5EF4-FFF2-40B4-BE49-F238E27FC236}">
                    <a16:creationId xmlns:a16="http://schemas.microsoft.com/office/drawing/2014/main" id="{AD1CFC39-7621-4F83-82FE-1CA00E164579}"/>
                  </a:ext>
                </a:extLst>
              </p:cNvPr>
              <p:cNvSpPr/>
              <p:nvPr/>
            </p:nvSpPr>
            <p:spPr>
              <a:xfrm>
                <a:off x="10517438" y="389740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6" name="Freeform: Shape 87">
                <a:extLst>
                  <a:ext uri="{FF2B5EF4-FFF2-40B4-BE49-F238E27FC236}">
                    <a16:creationId xmlns:a16="http://schemas.microsoft.com/office/drawing/2014/main" id="{D02C4DB6-4A8D-457D-8E12-B2103832F90D}"/>
                  </a:ext>
                </a:extLst>
              </p:cNvPr>
              <p:cNvSpPr/>
              <p:nvPr/>
            </p:nvSpPr>
            <p:spPr>
              <a:xfrm>
                <a:off x="10310814"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7" name="Freeform: Shape 88">
                <a:extLst>
                  <a:ext uri="{FF2B5EF4-FFF2-40B4-BE49-F238E27FC236}">
                    <a16:creationId xmlns:a16="http://schemas.microsoft.com/office/drawing/2014/main" id="{E015449B-5C41-4309-B819-4CE4EFAA8DBD}"/>
                  </a:ext>
                </a:extLst>
              </p:cNvPr>
              <p:cNvSpPr/>
              <p:nvPr/>
            </p:nvSpPr>
            <p:spPr>
              <a:xfrm>
                <a:off x="10395138"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8" name="Freeform: Shape 89">
                <a:extLst>
                  <a:ext uri="{FF2B5EF4-FFF2-40B4-BE49-F238E27FC236}">
                    <a16:creationId xmlns:a16="http://schemas.microsoft.com/office/drawing/2014/main" id="{6C359C4F-1602-41E7-A712-A42E859DC0AF}"/>
                  </a:ext>
                </a:extLst>
              </p:cNvPr>
              <p:cNvSpPr/>
              <p:nvPr/>
            </p:nvSpPr>
            <p:spPr>
              <a:xfrm>
                <a:off x="10570221" y="365087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9" name="Freeform: Shape 90">
                <a:extLst>
                  <a:ext uri="{FF2B5EF4-FFF2-40B4-BE49-F238E27FC236}">
                    <a16:creationId xmlns:a16="http://schemas.microsoft.com/office/drawing/2014/main" id="{FBBB809C-A71B-4CD9-AF08-9CD7A726EA5D}"/>
                  </a:ext>
                </a:extLst>
              </p:cNvPr>
              <p:cNvSpPr/>
              <p:nvPr/>
            </p:nvSpPr>
            <p:spPr>
              <a:xfrm>
                <a:off x="10112558" y="3833680"/>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0" name="Freeform: Shape 91">
                <a:extLst>
                  <a:ext uri="{FF2B5EF4-FFF2-40B4-BE49-F238E27FC236}">
                    <a16:creationId xmlns:a16="http://schemas.microsoft.com/office/drawing/2014/main" id="{93B6F55B-2CA1-48C7-931A-257427B49055}"/>
                  </a:ext>
                </a:extLst>
              </p:cNvPr>
              <p:cNvSpPr/>
              <p:nvPr/>
            </p:nvSpPr>
            <p:spPr>
              <a:xfrm>
                <a:off x="10112558" y="404513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1" name="Freeform: Shape 92">
                <a:extLst>
                  <a:ext uri="{FF2B5EF4-FFF2-40B4-BE49-F238E27FC236}">
                    <a16:creationId xmlns:a16="http://schemas.microsoft.com/office/drawing/2014/main" id="{6DDC5A56-A722-4E7B-917D-5A127FB0CBC5}"/>
                  </a:ext>
                </a:extLst>
              </p:cNvPr>
              <p:cNvSpPr/>
              <p:nvPr/>
            </p:nvSpPr>
            <p:spPr>
              <a:xfrm>
                <a:off x="10355551" y="4087615"/>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2" name="Freeform: Shape 93">
                <a:extLst>
                  <a:ext uri="{FF2B5EF4-FFF2-40B4-BE49-F238E27FC236}">
                    <a16:creationId xmlns:a16="http://schemas.microsoft.com/office/drawing/2014/main" id="{2B74F212-073B-44A1-BC17-58179C5A50CD}"/>
                  </a:ext>
                </a:extLst>
              </p:cNvPr>
              <p:cNvSpPr/>
              <p:nvPr/>
            </p:nvSpPr>
            <p:spPr>
              <a:xfrm>
                <a:off x="10581807" y="3821128"/>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3" name="Freeform: Shape 94">
                <a:extLst>
                  <a:ext uri="{FF2B5EF4-FFF2-40B4-BE49-F238E27FC236}">
                    <a16:creationId xmlns:a16="http://schemas.microsoft.com/office/drawing/2014/main" id="{65520E03-D0B3-4945-8AC0-CED6635B70EB}"/>
                  </a:ext>
                </a:extLst>
              </p:cNvPr>
              <p:cNvSpPr/>
              <p:nvPr/>
            </p:nvSpPr>
            <p:spPr>
              <a:xfrm>
                <a:off x="10173912" y="3679363"/>
                <a:ext cx="144830" cy="148048"/>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4" name="Freeform: Shape 95">
                <a:extLst>
                  <a:ext uri="{FF2B5EF4-FFF2-40B4-BE49-F238E27FC236}">
                    <a16:creationId xmlns:a16="http://schemas.microsoft.com/office/drawing/2014/main" id="{E679DD26-BE35-4567-BBE7-B521347C1739}"/>
                  </a:ext>
                </a:extLst>
              </p:cNvPr>
              <p:cNvSpPr/>
              <p:nvPr/>
            </p:nvSpPr>
            <p:spPr>
              <a:xfrm>
                <a:off x="10237756" y="3890324"/>
                <a:ext cx="112646" cy="112646"/>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5" name="Freeform: Shape 96">
                <a:extLst>
                  <a:ext uri="{FF2B5EF4-FFF2-40B4-BE49-F238E27FC236}">
                    <a16:creationId xmlns:a16="http://schemas.microsoft.com/office/drawing/2014/main" id="{90F53340-3DBA-4AC4-88DE-099BE1A1E1B2}"/>
                  </a:ext>
                </a:extLst>
              </p:cNvPr>
              <p:cNvSpPr/>
              <p:nvPr/>
            </p:nvSpPr>
            <p:spPr>
              <a:xfrm>
                <a:off x="10421851" y="3924762"/>
                <a:ext cx="144830" cy="144830"/>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6" name="Freeform: Shape 97">
                <a:extLst>
                  <a:ext uri="{FF2B5EF4-FFF2-40B4-BE49-F238E27FC236}">
                    <a16:creationId xmlns:a16="http://schemas.microsoft.com/office/drawing/2014/main" id="{F3A34322-F587-4ACD-A3ED-F6EA88218AA1}"/>
                  </a:ext>
                </a:extLst>
              </p:cNvPr>
              <p:cNvSpPr/>
              <p:nvPr/>
            </p:nvSpPr>
            <p:spPr>
              <a:xfrm>
                <a:off x="10389022" y="3745494"/>
                <a:ext cx="109427" cy="109427"/>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7" name="Freeform: Shape 98">
                <a:extLst>
                  <a:ext uri="{FF2B5EF4-FFF2-40B4-BE49-F238E27FC236}">
                    <a16:creationId xmlns:a16="http://schemas.microsoft.com/office/drawing/2014/main" id="{AC57F7F6-4446-411D-A4A7-4E504022978E}"/>
                  </a:ext>
                </a:extLst>
              </p:cNvPr>
              <p:cNvSpPr/>
              <p:nvPr/>
            </p:nvSpPr>
            <p:spPr>
              <a:xfrm>
                <a:off x="10338171" y="3841404"/>
                <a:ext cx="196325" cy="196325"/>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8" name="Freeform: Shape 99">
                <a:extLst>
                  <a:ext uri="{FF2B5EF4-FFF2-40B4-BE49-F238E27FC236}">
                    <a16:creationId xmlns:a16="http://schemas.microsoft.com/office/drawing/2014/main" id="{9D0F0C3B-8EB2-4953-9288-53C742A0453A}"/>
                  </a:ext>
                </a:extLst>
              </p:cNvPr>
              <p:cNvSpPr/>
              <p:nvPr/>
            </p:nvSpPr>
            <p:spPr>
              <a:xfrm>
                <a:off x="10173938" y="3926371"/>
                <a:ext cx="144830" cy="144830"/>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9" name="Freeform: Shape 100">
                <a:extLst>
                  <a:ext uri="{FF2B5EF4-FFF2-40B4-BE49-F238E27FC236}">
                    <a16:creationId xmlns:a16="http://schemas.microsoft.com/office/drawing/2014/main" id="{904B210D-D856-429A-AFFC-AEB85DE3CBD1}"/>
                  </a:ext>
                </a:extLst>
              </p:cNvPr>
              <p:cNvSpPr/>
              <p:nvPr/>
            </p:nvSpPr>
            <p:spPr>
              <a:xfrm>
                <a:off x="10207180" y="3714919"/>
                <a:ext cx="189888" cy="193107"/>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20" name="Freeform: Shape 101">
                <a:extLst>
                  <a:ext uri="{FF2B5EF4-FFF2-40B4-BE49-F238E27FC236}">
                    <a16:creationId xmlns:a16="http://schemas.microsoft.com/office/drawing/2014/main" id="{D8C0FB2B-28E1-4DF2-8B03-AF80098B1262}"/>
                  </a:ext>
                </a:extLst>
              </p:cNvPr>
              <p:cNvSpPr/>
              <p:nvPr/>
            </p:nvSpPr>
            <p:spPr>
              <a:xfrm>
                <a:off x="10417988" y="3679499"/>
                <a:ext cx="148048" cy="141612"/>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97" name="Group 196">
              <a:extLst>
                <a:ext uri="{FF2B5EF4-FFF2-40B4-BE49-F238E27FC236}">
                  <a16:creationId xmlns:a16="http://schemas.microsoft.com/office/drawing/2014/main" id="{EFD06FA7-4321-4009-8DDC-2BD57C9FC0C1}"/>
                </a:ext>
              </a:extLst>
            </p:cNvPr>
            <p:cNvGrpSpPr/>
            <p:nvPr/>
          </p:nvGrpSpPr>
          <p:grpSpPr>
            <a:xfrm>
              <a:off x="11285699" y="1911662"/>
              <a:ext cx="313378" cy="313378"/>
              <a:chOff x="8260559" y="-526738"/>
              <a:chExt cx="164141" cy="164141"/>
            </a:xfrm>
          </p:grpSpPr>
          <p:sp>
            <p:nvSpPr>
              <p:cNvPr id="198" name="Freeform: Shape 109">
                <a:extLst>
                  <a:ext uri="{FF2B5EF4-FFF2-40B4-BE49-F238E27FC236}">
                    <a16:creationId xmlns:a16="http://schemas.microsoft.com/office/drawing/2014/main" id="{37EFE31B-D25F-44D7-91E4-3FE02FB36316}"/>
                  </a:ext>
                </a:extLst>
              </p:cNvPr>
              <p:cNvSpPr/>
              <p:nvPr/>
            </p:nvSpPr>
            <p:spPr>
              <a:xfrm>
                <a:off x="8260559" y="-526738"/>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9" name="Freeform: Shape 110">
                <a:extLst>
                  <a:ext uri="{FF2B5EF4-FFF2-40B4-BE49-F238E27FC236}">
                    <a16:creationId xmlns:a16="http://schemas.microsoft.com/office/drawing/2014/main" id="{4327EA4C-2B22-4A25-88B4-1E7DAEF39AC6}"/>
                  </a:ext>
                </a:extLst>
              </p:cNvPr>
              <p:cNvSpPr/>
              <p:nvPr/>
            </p:nvSpPr>
            <p:spPr>
              <a:xfrm>
                <a:off x="8307226" y="-480071"/>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cxnSp>
        <p:nvCxnSpPr>
          <p:cNvPr id="221" name="Straight Connector 220">
            <a:extLst>
              <a:ext uri="{FF2B5EF4-FFF2-40B4-BE49-F238E27FC236}">
                <a16:creationId xmlns:a16="http://schemas.microsoft.com/office/drawing/2014/main" id="{5A8609A2-7607-4667-BCA6-CD0759B8EC19}"/>
              </a:ext>
            </a:extLst>
          </p:cNvPr>
          <p:cNvCxnSpPr>
            <a:cxnSpLocks/>
          </p:cNvCxnSpPr>
          <p:nvPr/>
        </p:nvCxnSpPr>
        <p:spPr>
          <a:xfrm>
            <a:off x="6836735" y="2764177"/>
            <a:ext cx="0" cy="4986050"/>
          </a:xfrm>
          <a:prstGeom prst="line">
            <a:avLst/>
          </a:prstGeom>
          <a:ln w="19050">
            <a:solidFill>
              <a:schemeClr val="tx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70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prstClr val="white"/>
                </a:solidFill>
              </a:rPr>
              <a:t>Delivery and Operations </a:t>
            </a:r>
            <a:r>
              <a:rPr lang="en-US" sz="4000" dirty="0" smtClean="0">
                <a:solidFill>
                  <a:prstClr val="white"/>
                </a:solidFill>
              </a:rPr>
              <a:t>Portal</a:t>
            </a:r>
            <a:endParaRPr lang="en-US" dirty="0"/>
          </a:p>
        </p:txBody>
      </p:sp>
      <p:pic>
        <p:nvPicPr>
          <p:cNvPr id="11" name="Picture 10">
            <a:extLst>
              <a:ext uri="{FF2B5EF4-FFF2-40B4-BE49-F238E27FC236}">
                <a16:creationId xmlns:a16="http://schemas.microsoft.com/office/drawing/2014/main" id="{203F6794-D347-8740-9A4A-8ABAE717CFE6}"/>
              </a:ext>
            </a:extLst>
          </p:cNvPr>
          <p:cNvPicPr>
            <a:picLocks noChangeAspect="1"/>
          </p:cNvPicPr>
          <p:nvPr/>
        </p:nvPicPr>
        <p:blipFill>
          <a:blip r:embed="rId3"/>
          <a:stretch>
            <a:fillRect/>
          </a:stretch>
        </p:blipFill>
        <p:spPr>
          <a:xfrm>
            <a:off x="97217" y="1403426"/>
            <a:ext cx="10637520" cy="5735070"/>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12" name="Group 11">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13"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14" name="Group 13">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15"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3" name="Rectangle 2"/>
          <p:cNvSpPr/>
          <p:nvPr/>
        </p:nvSpPr>
        <p:spPr>
          <a:xfrm>
            <a:off x="10953134" y="3445177"/>
            <a:ext cx="3677266" cy="3416320"/>
          </a:xfrm>
          <a:prstGeom prst="rect">
            <a:avLst/>
          </a:prstGeom>
        </p:spPr>
        <p:txBody>
          <a:bodyPr wrap="square">
            <a:spAutoFit/>
          </a:bodyPr>
          <a:lstStyle/>
          <a:p>
            <a:pPr algn="ctr"/>
            <a:r>
              <a:rPr lang="en-US" sz="1800" dirty="0" smtClean="0">
                <a:solidFill>
                  <a:srgbClr val="595A5D"/>
                </a:solidFill>
              </a:rPr>
              <a:t>The </a:t>
            </a:r>
            <a:r>
              <a:rPr lang="en-US" sz="1800" dirty="0">
                <a:solidFill>
                  <a:srgbClr val="595A5D"/>
                </a:solidFill>
              </a:rPr>
              <a:t>Knowledge Base is implemented as an online tool hosted in the customer’s </a:t>
            </a:r>
            <a:r>
              <a:rPr lang="en-US" sz="1800" dirty="0" smtClean="0">
                <a:solidFill>
                  <a:srgbClr val="595A5D"/>
                </a:solidFill>
              </a:rPr>
              <a:t>environment. Delivery Kits are imported and artifacts are baselined throughout Mobilize.</a:t>
            </a:r>
          </a:p>
          <a:p>
            <a:pPr algn="ctr"/>
            <a:endParaRPr lang="en-US" sz="1800" dirty="0">
              <a:solidFill>
                <a:srgbClr val="595A5D"/>
              </a:solidFill>
            </a:endParaRPr>
          </a:p>
          <a:p>
            <a:pPr algn="ctr"/>
            <a:r>
              <a:rPr lang="en-US" sz="1800" dirty="0" smtClean="0">
                <a:solidFill>
                  <a:srgbClr val="595A5D"/>
                </a:solidFill>
              </a:rPr>
              <a:t>At </a:t>
            </a:r>
            <a:r>
              <a:rPr lang="en-US" sz="1800" dirty="0">
                <a:solidFill>
                  <a:srgbClr val="595A5D"/>
                </a:solidFill>
              </a:rPr>
              <a:t>project close, the customer retains a Knowledge Base containing completed activities, decisions, and </a:t>
            </a:r>
            <a:r>
              <a:rPr lang="en-US" sz="1800" dirty="0" err="1">
                <a:solidFill>
                  <a:srgbClr val="595A5D"/>
                </a:solidFill>
              </a:rPr>
              <a:t>runbooks</a:t>
            </a:r>
            <a:r>
              <a:rPr lang="en-US" sz="1800" dirty="0">
                <a:solidFill>
                  <a:srgbClr val="595A5D"/>
                </a:solidFill>
              </a:rPr>
              <a:t> that support ongoing operations.</a:t>
            </a:r>
          </a:p>
        </p:txBody>
      </p:sp>
    </p:spTree>
    <p:extLst>
      <p:ext uri="{BB962C8B-B14F-4D97-AF65-F5344CB8AC3E}">
        <p14:creationId xmlns:p14="http://schemas.microsoft.com/office/powerpoint/2010/main" val="1296756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defTabSz="451121"/>
            <a:r>
              <a:rPr lang="en-US" sz="4000" b="1" dirty="0" smtClean="0">
                <a:solidFill>
                  <a:schemeClr val="tx1"/>
                </a:solidFill>
              </a:rPr>
              <a:t>Technical Design Diagrams &amp; Documentation</a:t>
            </a:r>
            <a:endParaRPr lang="en-US" sz="4000" b="1" dirty="0">
              <a:solidFill>
                <a:schemeClr val="tx1"/>
              </a:solidFill>
              <a:cs typeface="Calibri"/>
            </a:endParaRPr>
          </a:p>
        </p:txBody>
      </p:sp>
      <p:pic>
        <p:nvPicPr>
          <p:cNvPr id="4" name="Picture 3">
            <a:extLst>
              <a:ext uri="{FF2B5EF4-FFF2-40B4-BE49-F238E27FC236}">
                <a16:creationId xmlns:a16="http://schemas.microsoft.com/office/drawing/2014/main" id="{C33B42FC-F77A-6541-8A8F-4F34519747AF}"/>
              </a:ext>
            </a:extLst>
          </p:cNvPr>
          <p:cNvPicPr>
            <a:picLocks noChangeAspect="1"/>
          </p:cNvPicPr>
          <p:nvPr/>
        </p:nvPicPr>
        <p:blipFill rotWithShape="1">
          <a:blip r:embed="rId3"/>
          <a:srcRect r="28192"/>
          <a:stretch/>
        </p:blipFill>
        <p:spPr>
          <a:xfrm>
            <a:off x="97018" y="1330215"/>
            <a:ext cx="10559260" cy="5925294"/>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3" name="Rectangle 2"/>
          <p:cNvSpPr/>
          <p:nvPr/>
        </p:nvSpPr>
        <p:spPr>
          <a:xfrm>
            <a:off x="10993327" y="3665011"/>
            <a:ext cx="3654708" cy="3693319"/>
          </a:xfrm>
          <a:prstGeom prst="rect">
            <a:avLst/>
          </a:prstGeom>
        </p:spPr>
        <p:txBody>
          <a:bodyPr wrap="square">
            <a:spAutoFit/>
          </a:bodyPr>
          <a:lstStyle/>
          <a:p>
            <a:pPr algn="ctr"/>
            <a:r>
              <a:rPr lang="en-US" sz="1800" dirty="0">
                <a:solidFill>
                  <a:srgbClr val="595A5D"/>
                </a:solidFill>
                <a:latin typeface="Amazon Ember Regular" charset="0"/>
              </a:rPr>
              <a:t>Governance is built in to all documents </a:t>
            </a:r>
            <a:r>
              <a:rPr lang="en-US" sz="1800" dirty="0" smtClean="0">
                <a:solidFill>
                  <a:srgbClr val="595A5D"/>
                </a:solidFill>
                <a:latin typeface="Amazon Ember Regular" charset="0"/>
              </a:rPr>
              <a:t>and managed through weekly </a:t>
            </a:r>
            <a:r>
              <a:rPr lang="en-US" sz="1800" dirty="0">
                <a:solidFill>
                  <a:srgbClr val="595A5D"/>
                </a:solidFill>
                <a:latin typeface="Amazon Ember Regular" charset="0"/>
              </a:rPr>
              <a:t>Sprint activities. </a:t>
            </a:r>
            <a:endParaRPr lang="en-US" sz="1800" dirty="0" smtClean="0">
              <a:solidFill>
                <a:srgbClr val="595A5D"/>
              </a:solidFill>
              <a:latin typeface="Amazon Ember Regular" charset="0"/>
            </a:endParaRPr>
          </a:p>
          <a:p>
            <a:pPr algn="ctr"/>
            <a:endParaRPr lang="en-US" sz="1800" dirty="0">
              <a:solidFill>
                <a:srgbClr val="595A5D"/>
              </a:solidFill>
              <a:latin typeface="Amazon Ember Regular" charset="0"/>
            </a:endParaRPr>
          </a:p>
          <a:p>
            <a:pPr algn="ctr"/>
            <a:r>
              <a:rPr lang="en-US" sz="1800" dirty="0" smtClean="0">
                <a:solidFill>
                  <a:srgbClr val="595A5D"/>
                </a:solidFill>
                <a:latin typeface="Amazon Ember Regular" charset="0"/>
              </a:rPr>
              <a:t>For </a:t>
            </a:r>
            <a:r>
              <a:rPr lang="en-US" sz="1800" dirty="0">
                <a:solidFill>
                  <a:srgbClr val="595A5D"/>
                </a:solidFill>
                <a:latin typeface="Amazon Ember Regular" charset="0"/>
              </a:rPr>
              <a:t>example, once a document is “In Review” it’s shared at the weekly Sprint Demo. Then if the buyer accepts the artifact it’s moved into “Baseline”. </a:t>
            </a:r>
            <a:endParaRPr lang="en-US" sz="1800" dirty="0" smtClean="0">
              <a:solidFill>
                <a:srgbClr val="595A5D"/>
              </a:solidFill>
              <a:latin typeface="Amazon Ember Regular" charset="0"/>
            </a:endParaRPr>
          </a:p>
          <a:p>
            <a:pPr algn="ctr"/>
            <a:endParaRPr lang="en-US" sz="1800" dirty="0">
              <a:solidFill>
                <a:srgbClr val="595A5D"/>
              </a:solidFill>
              <a:latin typeface="Amazon Ember Regular" charset="0"/>
            </a:endParaRPr>
          </a:p>
          <a:p>
            <a:pPr algn="ctr"/>
            <a:r>
              <a:rPr lang="en-US" sz="1800" dirty="0" smtClean="0">
                <a:solidFill>
                  <a:srgbClr val="595A5D"/>
                </a:solidFill>
                <a:latin typeface="Amazon Ember Regular" charset="0"/>
              </a:rPr>
              <a:t>Design diagram templates are embedded within delivery kits using the Draw.io plug-in. </a:t>
            </a:r>
            <a:endParaRPr lang="en-US" sz="1800" dirty="0">
              <a:solidFill>
                <a:srgbClr val="595A5D"/>
              </a:solidFill>
              <a:latin typeface="Amazon Ember Regular" charset="0"/>
            </a:endParaRPr>
          </a:p>
        </p:txBody>
      </p:sp>
    </p:spTree>
    <p:extLst>
      <p:ext uri="{BB962C8B-B14F-4D97-AF65-F5344CB8AC3E}">
        <p14:creationId xmlns:p14="http://schemas.microsoft.com/office/powerpoint/2010/main" val="29759352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A04CA-89A3-FF49-A0A6-7E576A7D859C}"/>
              </a:ext>
            </a:extLst>
          </p:cNvPr>
          <p:cNvPicPr>
            <a:picLocks noChangeAspect="1"/>
          </p:cNvPicPr>
          <p:nvPr/>
        </p:nvPicPr>
        <p:blipFill>
          <a:blip r:embed="rId3"/>
          <a:stretch>
            <a:fillRect/>
          </a:stretch>
        </p:blipFill>
        <p:spPr>
          <a:xfrm>
            <a:off x="104963" y="1409074"/>
            <a:ext cx="9705298" cy="5824572"/>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smtClean="0"/>
              <a:t>Operations </a:t>
            </a:r>
            <a:r>
              <a:rPr lang="en-US" dirty="0" err="1" smtClean="0"/>
              <a:t>Runbooks</a:t>
            </a:r>
            <a:r>
              <a:rPr lang="en-US" dirty="0" smtClean="0"/>
              <a:t> with Lifecycle Governance</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10098640" y="5309590"/>
            <a:ext cx="4531760" cy="1754326"/>
          </a:xfrm>
          <a:prstGeom prst="rect">
            <a:avLst/>
          </a:prstGeom>
        </p:spPr>
        <p:txBody>
          <a:bodyPr wrap="square">
            <a:spAutoFit/>
          </a:bodyPr>
          <a:lstStyle/>
          <a:p>
            <a:pPr algn="ctr"/>
            <a:r>
              <a:rPr lang="en-US" sz="1800" dirty="0" smtClean="0">
                <a:solidFill>
                  <a:srgbClr val="595A5D"/>
                </a:solidFill>
                <a:latin typeface="Amazon Ember Regular" charset="0"/>
              </a:rPr>
              <a:t>All </a:t>
            </a:r>
            <a:r>
              <a:rPr lang="en-US" sz="1800" dirty="0">
                <a:solidFill>
                  <a:srgbClr val="595A5D"/>
                </a:solidFill>
                <a:latin typeface="Amazon Ember Regular" charset="0"/>
              </a:rPr>
              <a:t>technical and business artifacts developed and can be </a:t>
            </a:r>
            <a:r>
              <a:rPr lang="en-US" sz="1800" dirty="0" smtClean="0">
                <a:solidFill>
                  <a:srgbClr val="595A5D"/>
                </a:solidFill>
                <a:latin typeface="Amazon Ember Regular" charset="0"/>
              </a:rPr>
              <a:t>used to run operations, execute strategic initiatives, and serve </a:t>
            </a:r>
            <a:r>
              <a:rPr lang="en-US" sz="1800" dirty="0">
                <a:solidFill>
                  <a:srgbClr val="595A5D"/>
                </a:solidFill>
                <a:latin typeface="Amazon Ember Regular" charset="0"/>
              </a:rPr>
              <a:t>as reference and training guidance for existing and new team </a:t>
            </a:r>
            <a:r>
              <a:rPr lang="en-US" sz="1800" dirty="0" smtClean="0">
                <a:solidFill>
                  <a:srgbClr val="595A5D"/>
                </a:solidFill>
                <a:latin typeface="Amazon Ember Regular" charset="0"/>
              </a:rPr>
              <a:t>members. </a:t>
            </a:r>
            <a:endParaRPr lang="en-US" sz="1800" dirty="0">
              <a:solidFill>
                <a:srgbClr val="595A5D"/>
              </a:solidFill>
            </a:endParaRPr>
          </a:p>
        </p:txBody>
      </p:sp>
    </p:spTree>
    <p:extLst>
      <p:ext uri="{BB962C8B-B14F-4D97-AF65-F5344CB8AC3E}">
        <p14:creationId xmlns:p14="http://schemas.microsoft.com/office/powerpoint/2010/main" val="4912288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5D13E-35DA-9142-9A7E-6F61B56CE29A}"/>
              </a:ext>
            </a:extLst>
          </p:cNvPr>
          <p:cNvPicPr>
            <a:picLocks noChangeAspect="1"/>
          </p:cNvPicPr>
          <p:nvPr/>
        </p:nvPicPr>
        <p:blipFill>
          <a:blip r:embed="rId3"/>
          <a:stretch>
            <a:fillRect/>
          </a:stretch>
        </p:blipFill>
        <p:spPr>
          <a:xfrm>
            <a:off x="144295" y="1353756"/>
            <a:ext cx="10059772" cy="5875620"/>
          </a:xfrm>
          <a:prstGeom prst="rect">
            <a:avLst/>
          </a:prstGeom>
          <a:ln>
            <a:solidFill>
              <a:schemeClr val="bg1">
                <a:lumMod val="7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smtClean="0"/>
              <a:t>Readiness &amp; Planning Backlogs</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10527632" y="4644053"/>
            <a:ext cx="4102768" cy="2585323"/>
          </a:xfrm>
          <a:prstGeom prst="rect">
            <a:avLst/>
          </a:prstGeom>
        </p:spPr>
        <p:txBody>
          <a:bodyPr wrap="square">
            <a:spAutoFit/>
          </a:bodyPr>
          <a:lstStyle/>
          <a:p>
            <a:pPr algn="ctr"/>
            <a:r>
              <a:rPr lang="en-US" sz="1800" dirty="0">
                <a:solidFill>
                  <a:srgbClr val="595A5D"/>
                </a:solidFill>
                <a:latin typeface="Amazon Ember Regular" charset="0"/>
              </a:rPr>
              <a:t>No project plans are used. Instead, </a:t>
            </a:r>
            <a:r>
              <a:rPr lang="en-US" sz="1800" dirty="0" smtClean="0">
                <a:solidFill>
                  <a:srgbClr val="595A5D"/>
                </a:solidFill>
                <a:latin typeface="Amazon Ember Regular" charset="0"/>
              </a:rPr>
              <a:t>a </a:t>
            </a:r>
            <a:r>
              <a:rPr lang="en-US" sz="1800" dirty="0">
                <a:solidFill>
                  <a:srgbClr val="595A5D"/>
                </a:solidFill>
                <a:latin typeface="Amazon Ember Regular" charset="0"/>
              </a:rPr>
              <a:t>template backlog </a:t>
            </a:r>
            <a:r>
              <a:rPr lang="en-US" sz="1800" dirty="0" smtClean="0">
                <a:solidFill>
                  <a:srgbClr val="595A5D"/>
                </a:solidFill>
                <a:latin typeface="Amazon Ember Regular" charset="0"/>
              </a:rPr>
              <a:t>is tailored to customer requirements. </a:t>
            </a:r>
            <a:r>
              <a:rPr lang="en-US" sz="1800" dirty="0">
                <a:solidFill>
                  <a:srgbClr val="595A5D"/>
                </a:solidFill>
                <a:latin typeface="Amazon Ember Regular" charset="0"/>
              </a:rPr>
              <a:t>These backlogs are managed in an online tool to provide tracking against the Sprint Goals and offer full visibility to project teams and Executive Sponsorship even when geographically dispersed. </a:t>
            </a:r>
          </a:p>
        </p:txBody>
      </p:sp>
    </p:spTree>
    <p:extLst>
      <p:ext uri="{BB962C8B-B14F-4D97-AF65-F5344CB8AC3E}">
        <p14:creationId xmlns:p14="http://schemas.microsoft.com/office/powerpoint/2010/main" val="29609146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IT Governance Decision Catalog</a:t>
            </a:r>
            <a:endParaRPr lang="en-US" dirty="0"/>
          </a:p>
        </p:txBody>
      </p:sp>
      <p:pic>
        <p:nvPicPr>
          <p:cNvPr id="4" name="Picture 3">
            <a:extLst>
              <a:ext uri="{FF2B5EF4-FFF2-40B4-BE49-F238E27FC236}">
                <a16:creationId xmlns:a16="http://schemas.microsoft.com/office/drawing/2014/main" id="{7D16F3D0-6275-8E43-B773-990AC04866D0}"/>
              </a:ext>
            </a:extLst>
          </p:cNvPr>
          <p:cNvPicPr>
            <a:picLocks noChangeAspect="1"/>
          </p:cNvPicPr>
          <p:nvPr/>
        </p:nvPicPr>
        <p:blipFill rotWithShape="1">
          <a:blip r:embed="rId3"/>
          <a:srcRect b="5760"/>
          <a:stretch/>
        </p:blipFill>
        <p:spPr>
          <a:xfrm>
            <a:off x="119782" y="1424061"/>
            <a:ext cx="10421618" cy="5778388"/>
          </a:xfrm>
          <a:prstGeom prst="rect">
            <a:avLst/>
          </a:prstGeom>
          <a:ln>
            <a:solidFill>
              <a:schemeClr val="bg1">
                <a:lumMod val="75000"/>
              </a:schemeClr>
            </a:solidFill>
          </a:ln>
          <a:effectLst>
            <a:outerShdw blurRad="50800" dist="254000" dir="2700000" algn="tl" rotWithShape="0">
              <a:prstClr val="black">
                <a:alpha val="40000"/>
              </a:prstClr>
            </a:outerShdw>
          </a:effectLst>
        </p:spPr>
      </p:pic>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10744200" y="1715895"/>
            <a:ext cx="3886200" cy="5632311"/>
          </a:xfrm>
          <a:prstGeom prst="rect">
            <a:avLst/>
          </a:prstGeom>
        </p:spPr>
        <p:txBody>
          <a:bodyPr wrap="square">
            <a:spAutoFit/>
          </a:bodyPr>
          <a:lstStyle/>
          <a:p>
            <a:pPr algn="ctr"/>
            <a:r>
              <a:rPr lang="en-US" sz="1800" dirty="0" smtClean="0">
                <a:solidFill>
                  <a:srgbClr val="595A5D"/>
                </a:solidFill>
                <a:latin typeface="Amazon Ember Regular" charset="0"/>
              </a:rPr>
              <a:t>Hosted </a:t>
            </a:r>
            <a:r>
              <a:rPr lang="en-US" sz="1800" dirty="0">
                <a:solidFill>
                  <a:srgbClr val="595A5D"/>
                </a:solidFill>
                <a:latin typeface="Amazon Ember Regular" charset="0"/>
              </a:rPr>
              <a:t>in the customer’s environment to serve as a centralized place to track the customer’s decisions throughout their cloud journey. </a:t>
            </a:r>
            <a:endParaRPr lang="en-US" sz="1800" dirty="0" smtClean="0">
              <a:solidFill>
                <a:srgbClr val="595A5D"/>
              </a:solidFill>
              <a:latin typeface="Amazon Ember Regular" charset="0"/>
            </a:endParaRPr>
          </a:p>
          <a:p>
            <a:pPr algn="ctr"/>
            <a:endParaRPr lang="en-US" sz="1800" dirty="0">
              <a:solidFill>
                <a:srgbClr val="595A5D"/>
              </a:solidFill>
              <a:latin typeface="Amazon Ember Regular" charset="0"/>
            </a:endParaRPr>
          </a:p>
          <a:p>
            <a:pPr algn="ctr"/>
            <a:r>
              <a:rPr lang="en-US" sz="1800" dirty="0" smtClean="0">
                <a:solidFill>
                  <a:srgbClr val="595A5D"/>
                </a:solidFill>
                <a:latin typeface="Amazon Ember Regular" charset="0"/>
              </a:rPr>
              <a:t>This </a:t>
            </a:r>
            <a:r>
              <a:rPr lang="en-US" sz="1800" dirty="0">
                <a:solidFill>
                  <a:srgbClr val="595A5D"/>
                </a:solidFill>
                <a:latin typeface="Amazon Ember Regular" charset="0"/>
              </a:rPr>
              <a:t>mechanism helps facilitate the decision workflow and serves as a historical record. All stakeholders involved in the project have access to this catalog to be able to view final decisions and propose recommendations and/or request decisions. </a:t>
            </a:r>
            <a:endParaRPr lang="en-US" sz="1800" dirty="0" smtClean="0">
              <a:solidFill>
                <a:srgbClr val="595A5D"/>
              </a:solidFill>
              <a:latin typeface="Amazon Ember Regular" charset="0"/>
            </a:endParaRPr>
          </a:p>
          <a:p>
            <a:pPr algn="ctr"/>
            <a:endParaRPr lang="en-US" sz="1800" dirty="0">
              <a:solidFill>
                <a:srgbClr val="595A5D"/>
              </a:solidFill>
              <a:latin typeface="Amazon Ember Regular" charset="0"/>
            </a:endParaRPr>
          </a:p>
          <a:p>
            <a:pPr algn="ctr"/>
            <a:r>
              <a:rPr lang="en-US" sz="1800" dirty="0" smtClean="0">
                <a:solidFill>
                  <a:srgbClr val="595A5D"/>
                </a:solidFill>
                <a:latin typeface="Amazon Ember Regular" charset="0"/>
              </a:rPr>
              <a:t>The </a:t>
            </a:r>
            <a:r>
              <a:rPr lang="en-US" sz="1800" dirty="0">
                <a:solidFill>
                  <a:srgbClr val="595A5D"/>
                </a:solidFill>
                <a:latin typeface="Amazon Ember Regular" charset="0"/>
              </a:rPr>
              <a:t>recommended workflow helps customers manage two-way door decisions and overcome blockers by requiring data and documentation to support decisions.</a:t>
            </a:r>
          </a:p>
        </p:txBody>
      </p:sp>
    </p:spTree>
    <p:extLst>
      <p:ext uri="{BB962C8B-B14F-4D97-AF65-F5344CB8AC3E}">
        <p14:creationId xmlns:p14="http://schemas.microsoft.com/office/powerpoint/2010/main" val="33490215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Video Library</a:t>
            </a:r>
            <a:endParaRPr lang="en-US" dirty="0"/>
          </a:p>
        </p:txBody>
      </p:sp>
      <p:pic>
        <p:nvPicPr>
          <p:cNvPr id="4" name="Picture 3"/>
          <p:cNvPicPr>
            <a:picLocks noChangeAspect="1"/>
          </p:cNvPicPr>
          <p:nvPr/>
        </p:nvPicPr>
        <p:blipFill rotWithShape="1">
          <a:blip r:embed="rId3"/>
          <a:srcRect t="15229" r="25531"/>
          <a:stretch/>
        </p:blipFill>
        <p:spPr>
          <a:xfrm>
            <a:off x="181660" y="2415941"/>
            <a:ext cx="8075362" cy="4192338"/>
          </a:xfrm>
          <a:prstGeom prst="rect">
            <a:avLst/>
          </a:prstGeom>
          <a:ln>
            <a:solidFill>
              <a:schemeClr val="bg1">
                <a:lumMod val="75000"/>
              </a:schemeClr>
            </a:solidFill>
          </a:ln>
          <a:effectLst>
            <a:outerShdw blurRad="50800" dist="254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6187134" y="1354999"/>
            <a:ext cx="5802136" cy="3053408"/>
          </a:xfrm>
          <a:prstGeom prst="rect">
            <a:avLst/>
          </a:prstGeom>
          <a:ln>
            <a:solidFill>
              <a:schemeClr val="bg1">
                <a:lumMod val="75000"/>
              </a:schemeClr>
            </a:solidFill>
          </a:ln>
          <a:effectLst>
            <a:outerShdw blurRad="50800" dist="254000" dir="2700000" algn="tl" rotWithShape="0">
              <a:prstClr val="black">
                <a:alpha val="40000"/>
              </a:prstClr>
            </a:outerShdw>
          </a:effectLst>
        </p:spPr>
      </p:pic>
      <p:grpSp>
        <p:nvGrpSpPr>
          <p:cNvPr id="6" name="Group 5">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7"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8" name="Group 7">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9"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8434136" y="4635009"/>
            <a:ext cx="6196263" cy="2862322"/>
          </a:xfrm>
          <a:prstGeom prst="rect">
            <a:avLst/>
          </a:prstGeom>
        </p:spPr>
        <p:txBody>
          <a:bodyPr wrap="square">
            <a:spAutoFit/>
          </a:bodyPr>
          <a:lstStyle/>
          <a:p>
            <a:pPr algn="ctr"/>
            <a:r>
              <a:rPr lang="en-US" sz="1800" dirty="0">
                <a:solidFill>
                  <a:srgbClr val="595A5D"/>
                </a:solidFill>
                <a:latin typeface="Amazon Ember Regular" charset="0"/>
              </a:rPr>
              <a:t>All sprint ceremonies and work stream sessions are recorded. Recordings capture screen sharing and audio, ensuring visibility and knowledge transfer for either existing or new team members. This mechanism removes engagement blockers because meetings can still be held, even without all stakeholders. Absent stakeholders can later watch the meeting and provide inputs asynchronously. Organizations are able to capture the evolution and details of an engagement such that future, new team members are able to view recordings to support training and awareness. </a:t>
            </a:r>
          </a:p>
        </p:txBody>
      </p:sp>
    </p:spTree>
    <p:extLst>
      <p:ext uri="{BB962C8B-B14F-4D97-AF65-F5344CB8AC3E}">
        <p14:creationId xmlns:p14="http://schemas.microsoft.com/office/powerpoint/2010/main" val="18584679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Workstream</a:t>
            </a:r>
            <a:r>
              <a:rPr lang="en-US" dirty="0" smtClean="0"/>
              <a:t> Leads and Members</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10203381" y="5150596"/>
            <a:ext cx="3994484" cy="2031325"/>
          </a:xfrm>
          <a:prstGeom prst="rect">
            <a:avLst/>
          </a:prstGeom>
        </p:spPr>
        <p:txBody>
          <a:bodyPr wrap="square">
            <a:spAutoFit/>
          </a:bodyPr>
          <a:lstStyle/>
          <a:p>
            <a:pPr algn="ctr"/>
            <a:r>
              <a:rPr lang="en-US" sz="1800" dirty="0">
                <a:solidFill>
                  <a:srgbClr val="595A5D"/>
                </a:solidFill>
                <a:latin typeface="Amazon Ember Regular" charset="0"/>
              </a:rPr>
              <a:t>We work with the customer Executive Sponsor </a:t>
            </a:r>
            <a:r>
              <a:rPr lang="en-US" sz="1800" dirty="0" smtClean="0">
                <a:solidFill>
                  <a:srgbClr val="595A5D"/>
                </a:solidFill>
                <a:latin typeface="Amazon Ember Regular" charset="0"/>
              </a:rPr>
              <a:t>to </a:t>
            </a:r>
            <a:r>
              <a:rPr lang="en-US" sz="1800" dirty="0">
                <a:solidFill>
                  <a:srgbClr val="595A5D"/>
                </a:solidFill>
                <a:latin typeface="Amazon Ember Regular" charset="0"/>
              </a:rPr>
              <a:t>identify the core team of customer staff that will be single-threaded leaders for each </a:t>
            </a:r>
            <a:r>
              <a:rPr lang="en-US" sz="1800" dirty="0" err="1">
                <a:solidFill>
                  <a:srgbClr val="595A5D"/>
                </a:solidFill>
                <a:latin typeface="Amazon Ember Regular" charset="0"/>
              </a:rPr>
              <a:t>workstream</a:t>
            </a:r>
            <a:r>
              <a:rPr lang="en-US" sz="1800" dirty="0">
                <a:solidFill>
                  <a:srgbClr val="595A5D"/>
                </a:solidFill>
                <a:latin typeface="Amazon Ember Regular" charset="0"/>
              </a:rPr>
              <a:t> and will be available </a:t>
            </a:r>
            <a:r>
              <a:rPr lang="en-US" sz="1800" dirty="0" smtClean="0">
                <a:solidFill>
                  <a:srgbClr val="595A5D"/>
                </a:solidFill>
                <a:latin typeface="Amazon Ember Regular" charset="0"/>
              </a:rPr>
              <a:t>full-time, 3-5 </a:t>
            </a:r>
            <a:r>
              <a:rPr lang="en-US" sz="1800" dirty="0">
                <a:solidFill>
                  <a:srgbClr val="595A5D"/>
                </a:solidFill>
                <a:latin typeface="Amazon Ember Regular" charset="0"/>
              </a:rPr>
              <a:t>days per </a:t>
            </a:r>
            <a:r>
              <a:rPr lang="en-US" sz="1800" dirty="0" smtClean="0">
                <a:solidFill>
                  <a:srgbClr val="595A5D"/>
                </a:solidFill>
                <a:latin typeface="Amazon Ember Regular" charset="0"/>
              </a:rPr>
              <a:t>week, </a:t>
            </a:r>
            <a:r>
              <a:rPr lang="en-US" sz="1800" dirty="0">
                <a:solidFill>
                  <a:srgbClr val="595A5D"/>
                </a:solidFill>
                <a:latin typeface="Amazon Ember Regular" charset="0"/>
              </a:rPr>
              <a:t>throughout the entire engagement. </a:t>
            </a:r>
          </a:p>
        </p:txBody>
      </p:sp>
      <p:pic>
        <p:nvPicPr>
          <p:cNvPr id="20" name="Picture 19"/>
          <p:cNvPicPr>
            <a:picLocks noChangeAspect="1"/>
          </p:cNvPicPr>
          <p:nvPr/>
        </p:nvPicPr>
        <p:blipFill rotWithShape="1">
          <a:blip r:embed="rId3"/>
          <a:srcRect t="18095"/>
          <a:stretch/>
        </p:blipFill>
        <p:spPr>
          <a:xfrm>
            <a:off x="289241" y="1454226"/>
            <a:ext cx="9367456" cy="5727695"/>
          </a:xfrm>
          <a:prstGeom prst="rect">
            <a:avLst/>
          </a:prstGeom>
          <a:ln>
            <a:solidFill>
              <a:schemeClr val="bg1">
                <a:lumMod val="75000"/>
              </a:schemeClr>
            </a:solidFill>
          </a:ln>
          <a:effectLst>
            <a:outerShdw blurRad="50800" dist="254000" dir="2700000" algn="tl" rotWithShape="0">
              <a:prstClr val="black">
                <a:alpha val="40000"/>
              </a:prstClr>
            </a:outerShdw>
          </a:effectLst>
        </p:spPr>
      </p:pic>
    </p:spTree>
    <p:extLst>
      <p:ext uri="{BB962C8B-B14F-4D97-AF65-F5344CB8AC3E}">
        <p14:creationId xmlns:p14="http://schemas.microsoft.com/office/powerpoint/2010/main" val="1079531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&amp; Weekly Sprints </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pic>
        <p:nvPicPr>
          <p:cNvPr id="2" name="Picture 1"/>
          <p:cNvPicPr>
            <a:picLocks noChangeAspect="1"/>
          </p:cNvPicPr>
          <p:nvPr/>
        </p:nvPicPr>
        <p:blipFill>
          <a:blip r:embed="rId3"/>
          <a:stretch>
            <a:fillRect/>
          </a:stretch>
        </p:blipFill>
        <p:spPr>
          <a:xfrm>
            <a:off x="516891" y="1529381"/>
            <a:ext cx="13573758" cy="4843874"/>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Rectangle 3"/>
          <p:cNvSpPr/>
          <p:nvPr/>
        </p:nvSpPr>
        <p:spPr>
          <a:xfrm>
            <a:off x="516891" y="6661765"/>
            <a:ext cx="13573758" cy="646331"/>
          </a:xfrm>
          <a:prstGeom prst="rect">
            <a:avLst/>
          </a:prstGeom>
        </p:spPr>
        <p:txBody>
          <a:bodyPr wrap="square">
            <a:spAutoFit/>
          </a:bodyPr>
          <a:lstStyle/>
          <a:p>
            <a:pPr algn="ctr"/>
            <a:r>
              <a:rPr lang="en-US" sz="1800" dirty="0" smtClean="0">
                <a:solidFill>
                  <a:srgbClr val="595A5D"/>
                </a:solidFill>
                <a:latin typeface="Amazon Ember Regular" charset="0"/>
              </a:rPr>
              <a:t>Mobilize occurs in one </a:t>
            </a:r>
            <a:r>
              <a:rPr lang="en-US" sz="1800" dirty="0">
                <a:solidFill>
                  <a:srgbClr val="595A5D"/>
                </a:solidFill>
                <a:latin typeface="Amazon Ember Regular" charset="0"/>
              </a:rPr>
              <a:t>week </a:t>
            </a:r>
            <a:r>
              <a:rPr lang="en-US" sz="1800" dirty="0" smtClean="0">
                <a:solidFill>
                  <a:srgbClr val="595A5D"/>
                </a:solidFill>
                <a:latin typeface="Amazon Ember Regular" charset="0"/>
              </a:rPr>
              <a:t>sprints, where </a:t>
            </a:r>
            <a:r>
              <a:rPr lang="en-US" sz="1800" dirty="0">
                <a:solidFill>
                  <a:srgbClr val="595A5D"/>
                </a:solidFill>
                <a:latin typeface="Amazon Ember Regular" charset="0"/>
              </a:rPr>
              <a:t>the sprint cycle starts/ends </a:t>
            </a:r>
            <a:r>
              <a:rPr lang="en-US" sz="1800" dirty="0" smtClean="0">
                <a:solidFill>
                  <a:srgbClr val="595A5D"/>
                </a:solidFill>
                <a:latin typeface="Amazon Ember Regular" charset="0"/>
              </a:rPr>
              <a:t>mid-week. </a:t>
            </a:r>
            <a:r>
              <a:rPr lang="en-US" sz="1800" dirty="0">
                <a:solidFill>
                  <a:srgbClr val="595A5D"/>
                </a:solidFill>
                <a:latin typeface="Amazon Ember Regular" charset="0"/>
              </a:rPr>
              <a:t>Online tools are used for all sprint ceremonies which are executed via remote collaboration tools that allow for participant video, screen sharing, and session </a:t>
            </a:r>
            <a:r>
              <a:rPr lang="en-US" sz="1800" dirty="0" smtClean="0">
                <a:solidFill>
                  <a:srgbClr val="595A5D"/>
                </a:solidFill>
                <a:latin typeface="Amazon Ember Regular" charset="0"/>
              </a:rPr>
              <a:t>recording.  </a:t>
            </a:r>
            <a:endParaRPr lang="en-US" sz="1800" dirty="0">
              <a:solidFill>
                <a:srgbClr val="595A5D"/>
              </a:solidFill>
            </a:endParaRPr>
          </a:p>
        </p:txBody>
      </p:sp>
    </p:spTree>
    <p:extLst>
      <p:ext uri="{BB962C8B-B14F-4D97-AF65-F5344CB8AC3E}">
        <p14:creationId xmlns:p14="http://schemas.microsoft.com/office/powerpoint/2010/main" val="1447395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548639" y="1645923"/>
            <a:ext cx="6029621" cy="2605842"/>
          </a:xfrm>
        </p:spPr>
        <p:txBody>
          <a:bodyPr wrap="square">
            <a:spAutoFit/>
          </a:bodyPr>
          <a:lstStyle/>
          <a:p>
            <a:pPr marL="566725" indent="-566725">
              <a:spcBef>
                <a:spcPts val="1344"/>
              </a:spcBef>
            </a:pPr>
            <a:r>
              <a:rPr lang="en-US" sz="2400" b="1" dirty="0">
                <a:solidFill>
                  <a:schemeClr val="accent1"/>
                </a:solidFill>
              </a:rPr>
              <a:t>1.</a:t>
            </a:r>
            <a:r>
              <a:rPr lang="en-US" sz="2400" dirty="0"/>
              <a:t>	Welcome</a:t>
            </a:r>
          </a:p>
          <a:p>
            <a:pPr marL="566725" indent="-566725">
              <a:spcBef>
                <a:spcPts val="1344"/>
              </a:spcBef>
            </a:pPr>
            <a:r>
              <a:rPr lang="en-US" sz="2400" b="1" dirty="0">
                <a:solidFill>
                  <a:schemeClr val="accent1"/>
                </a:solidFill>
              </a:rPr>
              <a:t>2.</a:t>
            </a:r>
            <a:r>
              <a:rPr lang="en-US" sz="2400" dirty="0"/>
              <a:t>	Mobilize Delivery Team</a:t>
            </a:r>
          </a:p>
          <a:p>
            <a:pPr marL="566725" indent="-566725">
              <a:spcBef>
                <a:spcPts val="1344"/>
              </a:spcBef>
            </a:pPr>
            <a:r>
              <a:rPr lang="en-US" sz="2400" b="1" dirty="0">
                <a:solidFill>
                  <a:schemeClr val="accent1"/>
                </a:solidFill>
              </a:rPr>
              <a:t>3. 	</a:t>
            </a:r>
            <a:r>
              <a:rPr lang="en-US" sz="2400" dirty="0"/>
              <a:t>Mobilize Customer Journey</a:t>
            </a:r>
          </a:p>
          <a:p>
            <a:pPr marL="566725" indent="-566725">
              <a:spcBef>
                <a:spcPts val="1344"/>
              </a:spcBef>
            </a:pPr>
            <a:r>
              <a:rPr lang="en-US" sz="2400" b="1" dirty="0">
                <a:solidFill>
                  <a:schemeClr val="accent1"/>
                </a:solidFill>
              </a:rPr>
              <a:t>4.</a:t>
            </a:r>
            <a:r>
              <a:rPr lang="en-US" sz="2400" dirty="0"/>
              <a:t>	</a:t>
            </a:r>
            <a:r>
              <a:rPr lang="en-US" sz="2400" dirty="0"/>
              <a:t>Customer Outcomes</a:t>
            </a:r>
            <a:endParaRPr lang="en-US" sz="2400" dirty="0"/>
          </a:p>
          <a:p>
            <a:pPr marL="566725" indent="-566725">
              <a:spcBef>
                <a:spcPts val="1344"/>
              </a:spcBef>
            </a:pPr>
            <a:r>
              <a:rPr lang="en-US" sz="2400" b="1" dirty="0">
                <a:solidFill>
                  <a:schemeClr val="accent1"/>
                </a:solidFill>
              </a:rPr>
              <a:t>5.</a:t>
            </a:r>
            <a:r>
              <a:rPr lang="en-US" sz="2400" dirty="0"/>
              <a:t>	</a:t>
            </a:r>
            <a:r>
              <a:rPr lang="en-US" sz="2400" dirty="0" smtClean="0"/>
              <a:t>AWS </a:t>
            </a:r>
            <a:r>
              <a:rPr lang="en-US" sz="2400" dirty="0"/>
              <a:t>Delivery Methodology</a:t>
            </a:r>
          </a:p>
        </p:txBody>
      </p:sp>
      <p:pic>
        <p:nvPicPr>
          <p:cNvPr id="24" name="Graphic 23">
            <a:extLst>
              <a:ext uri="{FF2B5EF4-FFF2-40B4-BE49-F238E27FC236}">
                <a16:creationId xmlns:a16="http://schemas.microsoft.com/office/drawing/2014/main" id="{1AB9D6F4-1C70-41A2-908C-278D4748BBC0}"/>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xmlns="" r:embed="rId4"/>
              </a:ext>
            </a:extLst>
          </a:blip>
          <a:stretch>
            <a:fillRect/>
          </a:stretch>
        </p:blipFill>
        <p:spPr>
          <a:xfrm>
            <a:off x="9918394" y="1651382"/>
            <a:ext cx="4087368" cy="4087368"/>
          </a:xfrm>
          <a:prstGeom prst="rect">
            <a:avLst/>
          </a:prstGeom>
        </p:spPr>
      </p:pic>
    </p:spTree>
    <p:extLst>
      <p:ext uri="{BB962C8B-B14F-4D97-AF65-F5344CB8AC3E}">
        <p14:creationId xmlns:p14="http://schemas.microsoft.com/office/powerpoint/2010/main" val="218377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Compliance Board</a:t>
            </a:r>
            <a:endParaRPr lang="en-US" dirty="0"/>
          </a:p>
        </p:txBody>
      </p:sp>
      <p:pic>
        <p:nvPicPr>
          <p:cNvPr id="4" name="Picture 3"/>
          <p:cNvPicPr>
            <a:picLocks noChangeAspect="1"/>
          </p:cNvPicPr>
          <p:nvPr/>
        </p:nvPicPr>
        <p:blipFill>
          <a:blip r:embed="rId3"/>
          <a:stretch>
            <a:fillRect/>
          </a:stretch>
        </p:blipFill>
        <p:spPr>
          <a:xfrm>
            <a:off x="220398" y="1508539"/>
            <a:ext cx="11375418" cy="5648752"/>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0" name="Rectangle 19"/>
          <p:cNvSpPr/>
          <p:nvPr/>
        </p:nvSpPr>
        <p:spPr>
          <a:xfrm>
            <a:off x="11833470" y="5402965"/>
            <a:ext cx="2796930" cy="1754326"/>
          </a:xfrm>
          <a:prstGeom prst="rect">
            <a:avLst/>
          </a:prstGeom>
        </p:spPr>
        <p:txBody>
          <a:bodyPr wrap="square">
            <a:spAutoFit/>
          </a:bodyPr>
          <a:lstStyle/>
          <a:p>
            <a:pPr algn="ctr"/>
            <a:r>
              <a:rPr lang="en-US" sz="1800" dirty="0" smtClean="0">
                <a:solidFill>
                  <a:srgbClr val="595A5D"/>
                </a:solidFill>
                <a:latin typeface="Amazon Ember Regular" charset="0"/>
              </a:rPr>
              <a:t>Small, agile teams focused on security compliance. Security controls and justifications are tracked as tickets in weekly sprint cycles. </a:t>
            </a:r>
            <a:endParaRPr lang="en-US" sz="1800" dirty="0">
              <a:solidFill>
                <a:srgbClr val="595A5D"/>
              </a:solidFill>
              <a:latin typeface="Amazon Ember Regular" charset="0"/>
            </a:endParaRPr>
          </a:p>
        </p:txBody>
      </p:sp>
    </p:spTree>
    <p:extLst>
      <p:ext uri="{BB962C8B-B14F-4D97-AF65-F5344CB8AC3E}">
        <p14:creationId xmlns:p14="http://schemas.microsoft.com/office/powerpoint/2010/main" val="38493766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Persistent Chat &amp; No Email </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pic>
        <p:nvPicPr>
          <p:cNvPr id="20" name="Picture 19"/>
          <p:cNvPicPr>
            <a:picLocks noChangeAspect="1"/>
          </p:cNvPicPr>
          <p:nvPr/>
        </p:nvPicPr>
        <p:blipFill>
          <a:blip r:embed="rId4"/>
          <a:stretch>
            <a:fillRect/>
          </a:stretch>
        </p:blipFill>
        <p:spPr>
          <a:xfrm>
            <a:off x="548640" y="1800740"/>
            <a:ext cx="3901778" cy="2758679"/>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21" name="TextBox 20"/>
          <p:cNvSpPr txBox="1"/>
          <p:nvPr/>
        </p:nvSpPr>
        <p:spPr>
          <a:xfrm>
            <a:off x="5474293" y="1709300"/>
            <a:ext cx="7792720" cy="5632311"/>
          </a:xfrm>
          <a:prstGeom prst="rect">
            <a:avLst/>
          </a:prstGeom>
          <a:noFill/>
        </p:spPr>
        <p:txBody>
          <a:bodyPr wrap="square" rtlCol="0">
            <a:spAutoFit/>
          </a:bodyPr>
          <a:lstStyle/>
          <a:p>
            <a:r>
              <a:rPr lang="en-US" sz="2400" dirty="0">
                <a:solidFill>
                  <a:srgbClr val="1B2431"/>
                </a:solidFill>
              </a:rPr>
              <a:t>Ground Rules and Team </a:t>
            </a:r>
            <a:r>
              <a:rPr lang="en-US" sz="2400" dirty="0" smtClean="0">
                <a:solidFill>
                  <a:srgbClr val="1B2431"/>
                </a:solidFill>
              </a:rPr>
              <a:t>Norms are established </a:t>
            </a:r>
            <a:r>
              <a:rPr lang="en-US" sz="2400" dirty="0">
                <a:solidFill>
                  <a:srgbClr val="1B2431"/>
                </a:solidFill>
              </a:rPr>
              <a:t>with the Customer Executive </a:t>
            </a:r>
            <a:r>
              <a:rPr lang="en-US" sz="2400" dirty="0" smtClean="0">
                <a:solidFill>
                  <a:srgbClr val="1B2431"/>
                </a:solidFill>
              </a:rPr>
              <a:t>Sponsor. </a:t>
            </a:r>
            <a:endParaRPr lang="en-US" sz="2400" dirty="0" smtClean="0">
              <a:solidFill>
                <a:srgbClr val="1B2431"/>
              </a:solidFill>
              <a:latin typeface="Amazon Ember" panose="020B0603020204020204" pitchFamily="34" charset="0"/>
            </a:endParaRPr>
          </a:p>
          <a:p>
            <a:endParaRPr lang="en-US" sz="2400" dirty="0">
              <a:solidFill>
                <a:srgbClr val="1B2431"/>
              </a:solidFill>
              <a:latin typeface="Amazon Ember" panose="020B0603020204020204" pitchFamily="34" charset="0"/>
            </a:endParaRPr>
          </a:p>
          <a:p>
            <a:pPr marL="342900" indent="-342900">
              <a:buFont typeface="Arial" panose="020B0604020202020204" pitchFamily="34" charset="0"/>
              <a:buChar char="•"/>
            </a:pPr>
            <a:r>
              <a:rPr lang="en-US" sz="2400" b="1" i="1" dirty="0" smtClean="0">
                <a:solidFill>
                  <a:srgbClr val="1B2431"/>
                </a:solidFill>
                <a:latin typeface="Amazon Ember" panose="020B0603020204020204" pitchFamily="34" charset="0"/>
              </a:rPr>
              <a:t>No Email </a:t>
            </a:r>
            <a:r>
              <a:rPr lang="en-US" sz="2400" dirty="0" smtClean="0">
                <a:solidFill>
                  <a:srgbClr val="1B2431"/>
                </a:solidFill>
                <a:latin typeface="Amazon Ember" panose="020B0603020204020204" pitchFamily="34" charset="0"/>
              </a:rPr>
              <a:t>Best Practice</a:t>
            </a:r>
            <a:endParaRPr lang="en-US" sz="2400" dirty="0" smtClean="0">
              <a:solidFill>
                <a:srgbClr val="232F3E"/>
              </a:solidFill>
              <a:latin typeface="Amazon Ember" panose="020B0603020204020204" pitchFamily="34" charset="0"/>
            </a:endParaRPr>
          </a:p>
          <a:p>
            <a:pPr marL="1074420" lvl="1" indent="-342900">
              <a:buFont typeface="Arial" panose="020B0604020202020204" pitchFamily="34" charset="0"/>
              <a:buChar char="•"/>
            </a:pPr>
            <a:r>
              <a:rPr lang="en-US" sz="2400" dirty="0">
                <a:solidFill>
                  <a:srgbClr val="232F3E"/>
                </a:solidFill>
                <a:latin typeface="Amazon Ember Regular" charset="0"/>
              </a:rPr>
              <a:t>All communications are conducted via persistent chat rooms/channels</a:t>
            </a:r>
          </a:p>
          <a:p>
            <a:pPr marL="1074420" lvl="1" indent="-342900">
              <a:buFont typeface="Arial" panose="020B0604020202020204" pitchFamily="34" charset="0"/>
              <a:buChar char="•"/>
            </a:pPr>
            <a:r>
              <a:rPr lang="en-US" sz="2400" dirty="0">
                <a:solidFill>
                  <a:srgbClr val="232F3E"/>
                </a:solidFill>
                <a:latin typeface="Amazon Ember Regular" charset="0"/>
              </a:rPr>
              <a:t>All documents are managed within the </a:t>
            </a:r>
            <a:r>
              <a:rPr lang="en-US" sz="2400" dirty="0" smtClean="0">
                <a:solidFill>
                  <a:srgbClr val="232F3E"/>
                </a:solidFill>
                <a:latin typeface="Amazon Ember Regular" charset="0"/>
              </a:rPr>
              <a:t>Knowledge Base</a:t>
            </a:r>
            <a:endParaRPr lang="en-US" sz="2400" dirty="0">
              <a:solidFill>
                <a:srgbClr val="232F3E"/>
              </a:solidFill>
              <a:latin typeface="Amazon Ember Regular" charset="0"/>
            </a:endParaRPr>
          </a:p>
          <a:p>
            <a:pPr marL="1074420" lvl="1" indent="-342900">
              <a:buFont typeface="Arial" panose="020B0604020202020204" pitchFamily="34" charset="0"/>
              <a:buChar char="•"/>
            </a:pPr>
            <a:r>
              <a:rPr lang="en-US" sz="2400" dirty="0">
                <a:solidFill>
                  <a:srgbClr val="232F3E"/>
                </a:solidFill>
                <a:latin typeface="Amazon Ember Regular" charset="0"/>
              </a:rPr>
              <a:t>All actions/activities are managed within the backlog tooling</a:t>
            </a:r>
          </a:p>
          <a:p>
            <a:pPr marL="1074420" lvl="1" indent="-342900">
              <a:buFont typeface="Arial" panose="020B0604020202020204" pitchFamily="34" charset="0"/>
              <a:buChar char="•"/>
            </a:pPr>
            <a:r>
              <a:rPr lang="en-US" sz="2400" dirty="0">
                <a:solidFill>
                  <a:srgbClr val="232F3E"/>
                </a:solidFill>
                <a:latin typeface="Amazon Ember Regular" charset="0"/>
              </a:rPr>
              <a:t>All decisions are managed within the IT Governance Decision </a:t>
            </a:r>
            <a:r>
              <a:rPr lang="en-US" sz="2400" dirty="0" smtClean="0">
                <a:solidFill>
                  <a:srgbClr val="232F3E"/>
                </a:solidFill>
                <a:latin typeface="Amazon Ember Regular" charset="0"/>
              </a:rPr>
              <a:t>Catalog</a:t>
            </a:r>
            <a:endParaRPr lang="en-US" sz="2400" dirty="0" smtClean="0">
              <a:solidFill>
                <a:srgbClr val="232F3E"/>
              </a:solidFill>
              <a:latin typeface="Amazon Ember" panose="020B0603020204020204" pitchFamily="34" charset="0"/>
            </a:endParaRPr>
          </a:p>
          <a:p>
            <a:pPr marL="342900" indent="-342900">
              <a:buFont typeface="Arial" panose="020B0604020202020204" pitchFamily="34" charset="0"/>
              <a:buChar char="•"/>
            </a:pPr>
            <a:endParaRPr lang="en-US" sz="2400" dirty="0" smtClean="0">
              <a:solidFill>
                <a:srgbClr val="1B2431"/>
              </a:solidFill>
              <a:latin typeface="Amazon Ember" panose="020B0603020204020204" pitchFamily="34" charset="0"/>
            </a:endParaRPr>
          </a:p>
          <a:p>
            <a:endParaRPr lang="en-US" sz="2400" dirty="0">
              <a:solidFill>
                <a:srgbClr val="1B2431"/>
              </a:solidFill>
              <a:latin typeface="Amazon Ember" panose="020B0603020204020204" pitchFamily="34" charset="0"/>
            </a:endParaRPr>
          </a:p>
          <a:p>
            <a:endParaRPr lang="en-US" sz="2400" dirty="0" smtClean="0">
              <a:solidFill>
                <a:srgbClr val="1B2431"/>
              </a:solidFill>
            </a:endParaRPr>
          </a:p>
        </p:txBody>
      </p:sp>
    </p:spTree>
    <p:extLst>
      <p:ext uri="{BB962C8B-B14F-4D97-AF65-F5344CB8AC3E}">
        <p14:creationId xmlns:p14="http://schemas.microsoft.com/office/powerpoint/2010/main" val="13898773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3082" y="1572546"/>
            <a:ext cx="10639714" cy="5274492"/>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smtClean="0"/>
              <a:t>Application Migration Board</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0" name="Rectangle 19"/>
          <p:cNvSpPr/>
          <p:nvPr/>
        </p:nvSpPr>
        <p:spPr>
          <a:xfrm>
            <a:off x="11057021" y="5402965"/>
            <a:ext cx="3573379" cy="1477328"/>
          </a:xfrm>
          <a:prstGeom prst="rect">
            <a:avLst/>
          </a:prstGeom>
        </p:spPr>
        <p:txBody>
          <a:bodyPr wrap="square">
            <a:spAutoFit/>
          </a:bodyPr>
          <a:lstStyle/>
          <a:p>
            <a:pPr algn="ctr"/>
            <a:r>
              <a:rPr lang="en-US" sz="1800" dirty="0" smtClean="0">
                <a:solidFill>
                  <a:srgbClr val="595A5D"/>
                </a:solidFill>
                <a:latin typeface="Amazon Ember Regular" charset="0"/>
              </a:rPr>
              <a:t>Mobilize pilots will establish mechanisms to manage, track, and report migrations. These methods are sustainable beyond the Mobilize engagement.  </a:t>
            </a:r>
            <a:endParaRPr lang="en-US" sz="1800" dirty="0">
              <a:solidFill>
                <a:srgbClr val="595A5D"/>
              </a:solidFill>
              <a:latin typeface="Amazon Ember Regular" charset="0"/>
            </a:endParaRPr>
          </a:p>
        </p:txBody>
      </p:sp>
    </p:spTree>
    <p:extLst>
      <p:ext uri="{BB962C8B-B14F-4D97-AF65-F5344CB8AC3E}">
        <p14:creationId xmlns:p14="http://schemas.microsoft.com/office/powerpoint/2010/main" val="843125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Fully Automated CI/CD Product Pipelines</a:t>
            </a:r>
            <a:endParaRPr lang="en-US" dirty="0"/>
          </a:p>
        </p:txBody>
      </p:sp>
      <p:pic>
        <p:nvPicPr>
          <p:cNvPr id="5" name="Picture 4">
            <a:extLst>
              <a:ext uri="{FF2B5EF4-FFF2-40B4-BE49-F238E27FC236}">
                <a16:creationId xmlns:a16="http://schemas.microsoft.com/office/drawing/2014/main" id="{3592EF44-6ECE-654C-853C-EE7B0392476E}"/>
              </a:ext>
            </a:extLst>
          </p:cNvPr>
          <p:cNvPicPr>
            <a:picLocks noChangeAspect="1"/>
          </p:cNvPicPr>
          <p:nvPr/>
        </p:nvPicPr>
        <p:blipFill>
          <a:blip r:embed="rId2"/>
          <a:stretch>
            <a:fillRect/>
          </a:stretch>
        </p:blipFill>
        <p:spPr>
          <a:xfrm>
            <a:off x="2244404" y="1416522"/>
            <a:ext cx="10118732" cy="5746278"/>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6" name="Group 5">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7"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8" name="Group 7">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9"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26492228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20" dirty="0"/>
              <a:t>Next Steps</a:t>
            </a:r>
            <a:endParaRPr lang="en-US" sz="4320" dirty="0">
              <a:solidFill>
                <a:srgbClr val="EE980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p:cNvSpPr/>
          <p:nvPr/>
        </p:nvSpPr>
        <p:spPr>
          <a:xfrm>
            <a:off x="545915" y="3037345"/>
            <a:ext cx="5759355" cy="4471993"/>
          </a:xfrm>
          <a:prstGeom prst="rect">
            <a:avLst/>
          </a:prstGeom>
        </p:spPr>
        <p:txBody>
          <a:bodyPr wrap="square">
            <a:spAutoFit/>
          </a:bodyPr>
          <a:lstStyle/>
          <a:p>
            <a:pPr marL="342900" indent="-342900" defTabSz="548627">
              <a:spcAft>
                <a:spcPts val="720"/>
              </a:spcAft>
              <a:buFont typeface="Wingdings" panose="05000000000000000000" pitchFamily="2" charset="2"/>
              <a:buChar char="q"/>
            </a:pPr>
            <a:r>
              <a:rPr lang="en-US" sz="1920" dirty="0" smtClean="0">
                <a:latin typeface="Amazon Ember Light" panose="020B0403020204020204" pitchFamily="34" charset="0"/>
                <a:ea typeface="Amazon Ember Light" panose="020B0403020204020204" pitchFamily="34" charset="0"/>
                <a:cs typeface="Amazon Ember Light" panose="020B0403020204020204" pitchFamily="34" charset="0"/>
              </a:rPr>
              <a:t>Deploy Delivery Kits in customer’s Confluence and Create projects in customer’s Jira </a:t>
            </a:r>
          </a:p>
          <a:p>
            <a:pPr marL="342900" indent="-342900" defTabSz="548627">
              <a:spcAft>
                <a:spcPts val="720"/>
              </a:spcAft>
              <a:buFont typeface="Wingdings" panose="05000000000000000000" pitchFamily="2" charset="2"/>
              <a:buChar char="q"/>
            </a:pPr>
            <a:r>
              <a:rPr lang="en-US" sz="1920" dirty="0" smtClean="0">
                <a:latin typeface="Amazon Ember Light" panose="020B0403020204020204" pitchFamily="34" charset="0"/>
                <a:ea typeface="Amazon Ember Light" panose="020B0403020204020204" pitchFamily="34" charset="0"/>
                <a:cs typeface="Amazon Ember Light" panose="020B0403020204020204" pitchFamily="34" charset="0"/>
              </a:rPr>
              <a:t>Establish Decision Catalog </a:t>
            </a:r>
          </a:p>
          <a:p>
            <a:pPr marL="342900" indent="-342900" defTabSz="548627">
              <a:spcAft>
                <a:spcPts val="720"/>
              </a:spcAft>
              <a:buFont typeface="Wingdings" panose="05000000000000000000" pitchFamily="2" charset="2"/>
              <a:buChar char="q"/>
            </a:pPr>
            <a:r>
              <a:rPr lang="en-US" sz="1920" dirty="0" err="1" smtClean="0">
                <a:latin typeface="Amazon Ember Light" panose="020B0403020204020204" pitchFamily="34" charset="0"/>
                <a:ea typeface="Amazon Ember Light" panose="020B0403020204020204" pitchFamily="34" charset="0"/>
                <a:cs typeface="Amazon Ember Light" panose="020B0403020204020204" pitchFamily="34" charset="0"/>
              </a:rPr>
              <a:t>Workstream</a:t>
            </a:r>
            <a:r>
              <a:rPr lang="en-US" sz="1920" dirty="0" smtClean="0">
                <a:latin typeface="Amazon Ember Light" panose="020B0403020204020204" pitchFamily="34" charset="0"/>
                <a:ea typeface="Amazon Ember Light" panose="020B0403020204020204" pitchFamily="34" charset="0"/>
                <a:cs typeface="Amazon Ember Light" panose="020B0403020204020204" pitchFamily="34" charset="0"/>
              </a:rPr>
              <a:t> Leads and Members Identified and dedicated to this project for 3-5 days/week full-time for the duration of the project</a:t>
            </a:r>
          </a:p>
          <a:p>
            <a:pPr marL="342900" indent="-342900" defTabSz="548627">
              <a:spcAft>
                <a:spcPts val="720"/>
              </a:spcAft>
              <a:buFont typeface="Wingdings" panose="05000000000000000000" pitchFamily="2" charset="2"/>
              <a:buChar char="q"/>
            </a:pPr>
            <a:r>
              <a:rPr lang="en-US" sz="1920" dirty="0" smtClean="0">
                <a:latin typeface="Amazon Ember Light" panose="020B0403020204020204" pitchFamily="34" charset="0"/>
                <a:ea typeface="Amazon Ember Light" panose="020B0403020204020204" pitchFamily="34" charset="0"/>
                <a:cs typeface="Amazon Ember Light" panose="020B0403020204020204" pitchFamily="34" charset="0"/>
              </a:rPr>
              <a:t>AWS Team on-boarded and can access customer’s Jira/Confluence </a:t>
            </a:r>
          </a:p>
          <a:p>
            <a:pPr marL="342900" indent="-342900" defTabSz="548627">
              <a:spcAft>
                <a:spcPts val="720"/>
              </a:spcAft>
              <a:buFont typeface="Wingdings" panose="05000000000000000000" pitchFamily="2" charset="2"/>
              <a:buChar char="q"/>
            </a:pPr>
            <a:r>
              <a:rPr lang="en-US" sz="1920" dirty="0" smtClean="0">
                <a:latin typeface="Amazon Ember Light" panose="020B0403020204020204" pitchFamily="34" charset="0"/>
                <a:ea typeface="Amazon Ember Light" panose="020B0403020204020204" pitchFamily="34" charset="0"/>
                <a:cs typeface="Amazon Ember Light" panose="020B0403020204020204" pitchFamily="34" charset="0"/>
              </a:rPr>
              <a:t>Launch Ready Planning </a:t>
            </a: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(LRP)</a:t>
            </a:r>
          </a:p>
          <a:p>
            <a:pPr marL="342900" indent="-342900" defTabSz="548627">
              <a:spcAft>
                <a:spcPts val="720"/>
              </a:spcAft>
              <a:buFont typeface="Wingdings" panose="05000000000000000000" pitchFamily="2" charset="2"/>
              <a:buChar char="q"/>
            </a:pPr>
            <a:r>
              <a:rPr lang="en-US" sz="1920" dirty="0" smtClean="0">
                <a:latin typeface="Amazon Ember Light" panose="020B0403020204020204" pitchFamily="34" charset="0"/>
                <a:ea typeface="Amazon Ember Light" panose="020B0403020204020204" pitchFamily="34" charset="0"/>
                <a:cs typeface="Amazon Ember Light" panose="020B0403020204020204" pitchFamily="34" charset="0"/>
              </a:rPr>
              <a:t>Agile </a:t>
            </a:r>
            <a:r>
              <a:rPr lang="en-US" sz="1920" dirty="0" err="1" smtClean="0">
                <a:latin typeface="Amazon Ember Light" panose="020B0403020204020204" pitchFamily="34" charset="0"/>
                <a:ea typeface="Amazon Ember Light" panose="020B0403020204020204" pitchFamily="34" charset="0"/>
                <a:cs typeface="Amazon Ember Light" panose="020B0403020204020204" pitchFamily="34" charset="0"/>
              </a:rPr>
              <a:t>Roadmapping</a:t>
            </a:r>
            <a:r>
              <a:rPr lang="en-US" sz="1920" dirty="0" smtClean="0">
                <a:latin typeface="Amazon Ember Light" panose="020B0403020204020204" pitchFamily="34" charset="0"/>
                <a:ea typeface="Amazon Ember Light" panose="020B0403020204020204" pitchFamily="34" charset="0"/>
                <a:cs typeface="Amazon Ember Light" panose="020B0403020204020204" pitchFamily="34" charset="0"/>
              </a:rPr>
              <a:t> based on LRP</a:t>
            </a:r>
            <a:endParaRPr lang="en-US" sz="192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893" indent="-342893" defTabSz="548627">
              <a:spcAft>
                <a:spcPts val="720"/>
              </a:spcAft>
              <a:buFont typeface="Arial" panose="020B0604020202020204" pitchFamily="34" charset="0"/>
              <a:buChar char="•"/>
            </a:pPr>
            <a:endParaRPr lang="en-US" sz="192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Rectangle 11"/>
          <p:cNvSpPr/>
          <p:nvPr/>
        </p:nvSpPr>
        <p:spPr>
          <a:xfrm>
            <a:off x="545914" y="1644106"/>
            <a:ext cx="5276893" cy="437043"/>
          </a:xfrm>
          <a:prstGeom prst="rect">
            <a:avLst/>
          </a:prstGeom>
        </p:spPr>
        <p:txBody>
          <a:bodyPr wrap="square">
            <a:spAutoFit/>
          </a:bodyPr>
          <a:lstStyle/>
          <a:p>
            <a:pPr defTabSz="548627"/>
            <a:r>
              <a:rPr lang="en-US" sz="2240" dirty="0" smtClean="0">
                <a:solidFill>
                  <a:srgbClr val="EE980F"/>
                </a:solidFill>
                <a:latin typeface="Amazon Ember" panose="02000000000000000000" pitchFamily="2" charset="0"/>
                <a:ea typeface="Amazon Ember" panose="02000000000000000000" pitchFamily="2" charset="0"/>
              </a:rPr>
              <a:t>Pre-Planning and Sprint </a:t>
            </a:r>
            <a:r>
              <a:rPr lang="en-US" sz="2240" dirty="0">
                <a:solidFill>
                  <a:srgbClr val="EE980F"/>
                </a:solidFill>
                <a:latin typeface="Amazon Ember" panose="02000000000000000000" pitchFamily="2" charset="0"/>
                <a:ea typeface="Amazon Ember" panose="02000000000000000000" pitchFamily="2" charset="0"/>
              </a:rPr>
              <a:t>0</a:t>
            </a:r>
            <a:endParaRPr lang="en-AU" sz="2240" dirty="0">
              <a:solidFill>
                <a:srgbClr val="EE980F"/>
              </a:solidFill>
              <a:latin typeface="Amazon Ember" panose="02000000000000000000" pitchFamily="2" charset="0"/>
              <a:ea typeface="Amazon Ember" panose="02000000000000000000" pitchFamily="2" charset="0"/>
            </a:endParaRPr>
          </a:p>
        </p:txBody>
      </p:sp>
      <p:cxnSp>
        <p:nvCxnSpPr>
          <p:cNvPr id="13" name="Straight Connector 12"/>
          <p:cNvCxnSpPr/>
          <p:nvPr/>
        </p:nvCxnSpPr>
        <p:spPr>
          <a:xfrm>
            <a:off x="6649189" y="1868783"/>
            <a:ext cx="0" cy="486229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306054" y="1644106"/>
            <a:ext cx="5276893" cy="437043"/>
          </a:xfrm>
          <a:prstGeom prst="rect">
            <a:avLst/>
          </a:prstGeom>
        </p:spPr>
        <p:txBody>
          <a:bodyPr wrap="square">
            <a:spAutoFit/>
          </a:bodyPr>
          <a:lstStyle/>
          <a:p>
            <a:pPr defTabSz="548627"/>
            <a:r>
              <a:rPr lang="en-US" sz="2240" dirty="0">
                <a:solidFill>
                  <a:srgbClr val="EE980F"/>
                </a:solidFill>
                <a:latin typeface="Amazon Ember" panose="02000000000000000000" pitchFamily="2" charset="0"/>
                <a:ea typeface="Amazon Ember" panose="02000000000000000000" pitchFamily="2" charset="0"/>
              </a:rPr>
              <a:t>Sprint 1</a:t>
            </a:r>
            <a:endParaRPr lang="en-AU" sz="2240" dirty="0">
              <a:solidFill>
                <a:srgbClr val="EE980F"/>
              </a:solidFill>
              <a:latin typeface="Amazon Ember" panose="02000000000000000000" pitchFamily="2" charset="0"/>
              <a:ea typeface="Amazon Ember" panose="02000000000000000000" pitchFamily="2" charset="0"/>
            </a:endParaRPr>
          </a:p>
        </p:txBody>
      </p:sp>
      <p:sp>
        <p:nvSpPr>
          <p:cNvPr id="9" name="Rectangle 8"/>
          <p:cNvSpPr/>
          <p:nvPr/>
        </p:nvSpPr>
        <p:spPr>
          <a:xfrm>
            <a:off x="7131652" y="3037347"/>
            <a:ext cx="5759355" cy="1158266"/>
          </a:xfrm>
          <a:prstGeom prst="rect">
            <a:avLst/>
          </a:prstGeom>
        </p:spPr>
        <p:txBody>
          <a:bodyPr wrap="square">
            <a:spAutoFit/>
          </a:bodyPr>
          <a:lstStyle/>
          <a:p>
            <a:pPr marL="342900" indent="-342900" defTabSz="548627">
              <a:spcAft>
                <a:spcPts val="720"/>
              </a:spcAft>
              <a:buFont typeface="Wingdings" panose="05000000000000000000" pitchFamily="2" charset="2"/>
              <a:buChar char="q"/>
            </a:pP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Load Tailored Backlogs into Jira </a:t>
            </a:r>
          </a:p>
          <a:p>
            <a:pPr marL="342900" indent="-342900" defTabSz="548627">
              <a:spcAft>
                <a:spcPts val="720"/>
              </a:spcAft>
              <a:buFont typeface="Wingdings" panose="05000000000000000000" pitchFamily="2" charset="2"/>
              <a:buChar char="q"/>
            </a:pP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Sprint Ceremonies Begin </a:t>
            </a:r>
          </a:p>
          <a:p>
            <a:pPr marL="342900" indent="-342900" defTabSz="548627">
              <a:spcAft>
                <a:spcPts val="720"/>
              </a:spcAft>
              <a:buFont typeface="Wingdings" panose="05000000000000000000" pitchFamily="2" charset="2"/>
              <a:buChar char="q"/>
            </a:pPr>
            <a:r>
              <a:rPr lang="en-US" sz="1920" dirty="0">
                <a:latin typeface="Amazon Ember Light" panose="020B0403020204020204" pitchFamily="34" charset="0"/>
                <a:ea typeface="Amazon Ember Light" panose="020B0403020204020204" pitchFamily="34" charset="0"/>
                <a:cs typeface="Amazon Ember Light" panose="020B0403020204020204" pitchFamily="34" charset="0"/>
              </a:rPr>
              <a:t>Weekly Executive Reviews Begin</a:t>
            </a:r>
            <a:endParaRPr lang="en-US" sz="192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730022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571950-923E-41AD-8588-71DE008A69C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78411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571950-923E-41AD-8588-71DE008A69C3}"/>
              </a:ext>
            </a:extLst>
          </p:cNvPr>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319346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4294967295"/>
          </p:nvPr>
        </p:nvSpPr>
        <p:spPr>
          <a:xfrm>
            <a:off x="-144086" y="2084963"/>
            <a:ext cx="8456816" cy="4016579"/>
          </a:xfrm>
        </p:spPr>
        <p:txBody>
          <a:bodyPr>
            <a:normAutofit fontScale="92500" lnSpcReduction="10000"/>
          </a:bodyPr>
          <a:lstStyle/>
          <a:p>
            <a:pPr marL="1160506" lvl="1">
              <a:buFont typeface="Wingdings" panose="05000000000000000000" pitchFamily="2" charset="2"/>
              <a:buChar char="§"/>
            </a:pPr>
            <a:r>
              <a:rPr lang="en-US" sz="2560" dirty="0"/>
              <a:t>Deconstruct the on-premises technical environment</a:t>
            </a:r>
          </a:p>
          <a:p>
            <a:pPr marL="1160506" lvl="1">
              <a:buFont typeface="Wingdings" panose="05000000000000000000" pitchFamily="2" charset="2"/>
              <a:buChar char="§"/>
            </a:pPr>
            <a:r>
              <a:rPr lang="en-US" sz="2560" dirty="0"/>
              <a:t>Performance and relationship of migrating applications</a:t>
            </a:r>
          </a:p>
          <a:p>
            <a:pPr marL="1160506" lvl="1">
              <a:buFont typeface="Wingdings" panose="05000000000000000000" pitchFamily="2" charset="2"/>
              <a:buChar char="§"/>
            </a:pPr>
            <a:r>
              <a:rPr lang="en-US" sz="2560" dirty="0"/>
              <a:t>Understand the current operational processes</a:t>
            </a:r>
          </a:p>
          <a:p>
            <a:pPr marL="1160506" lvl="1">
              <a:buFont typeface="Wingdings" panose="05000000000000000000" pitchFamily="2" charset="2"/>
              <a:buChar char="§"/>
            </a:pPr>
            <a:r>
              <a:rPr lang="en-US" sz="2560" dirty="0"/>
              <a:t>Policy issues and business rules</a:t>
            </a:r>
          </a:p>
          <a:p>
            <a:pPr marL="1160506" lvl="1">
              <a:buFont typeface="Wingdings" panose="05000000000000000000" pitchFamily="2" charset="2"/>
              <a:buChar char="§"/>
            </a:pPr>
            <a:r>
              <a:rPr lang="en-US" sz="2560" dirty="0"/>
              <a:t>Security policies</a:t>
            </a:r>
          </a:p>
          <a:p>
            <a:pPr marL="1160506" lvl="1">
              <a:buFont typeface="Wingdings" panose="05000000000000000000" pitchFamily="2" charset="2"/>
              <a:buChar char="§"/>
            </a:pPr>
            <a:r>
              <a:rPr lang="en-US" sz="2560" dirty="0"/>
              <a:t>Embedded tribal knowledge</a:t>
            </a:r>
          </a:p>
          <a:p>
            <a:pPr marL="1160506" lvl="1">
              <a:buFont typeface="Wingdings" panose="05000000000000000000" pitchFamily="2" charset="2"/>
              <a:buChar char="§"/>
            </a:pPr>
            <a:r>
              <a:rPr lang="en-US" sz="2600" dirty="0" smtClean="0"/>
              <a:t>People-related </a:t>
            </a:r>
            <a:r>
              <a:rPr lang="en-US" sz="2600" dirty="0"/>
              <a:t>change impacts to leadership, culture, </a:t>
            </a:r>
            <a:r>
              <a:rPr lang="en-US" sz="2600" dirty="0" smtClean="0"/>
              <a:t>organization, </a:t>
            </a:r>
            <a:r>
              <a:rPr lang="en-US" sz="2600" dirty="0"/>
              <a:t>and roles</a:t>
            </a:r>
          </a:p>
          <a:p>
            <a:pPr marL="1160506" lvl="1">
              <a:buFont typeface="Wingdings" panose="05000000000000000000" pitchFamily="2" charset="2"/>
              <a:buChar char="§"/>
            </a:pPr>
            <a:r>
              <a:rPr lang="en-US" sz="2560" dirty="0" smtClean="0"/>
              <a:t>Regulations</a:t>
            </a:r>
            <a:endParaRPr lang="en-US" sz="2560" dirty="0"/>
          </a:p>
        </p:txBody>
      </p:sp>
      <p:sp>
        <p:nvSpPr>
          <p:cNvPr id="7" name="Rectangle 6"/>
          <p:cNvSpPr/>
          <p:nvPr/>
        </p:nvSpPr>
        <p:spPr>
          <a:xfrm>
            <a:off x="0" y="6516247"/>
            <a:ext cx="14630400" cy="880241"/>
          </a:xfrm>
          <a:prstGeom prst="rect">
            <a:avLst/>
          </a:prstGeom>
          <a:solidFill>
            <a:srgbClr val="0070C0"/>
          </a:solidFill>
        </p:spPr>
        <p:txBody>
          <a:bodyPr wrap="square">
            <a:spAutoFit/>
          </a:bodyPr>
          <a:lstStyle/>
          <a:p>
            <a:pPr algn="ctr"/>
            <a:r>
              <a:rPr lang="en-US" sz="2560" b="1" dirty="0">
                <a:solidFill>
                  <a:schemeClr val="bg1">
                    <a:lumMod val="95000"/>
                  </a:schemeClr>
                </a:solidFill>
                <a:latin typeface="Arial" panose="020B0604020202020204" pitchFamily="34" charset="0"/>
                <a:cs typeface="Arial" panose="020B0604020202020204" pitchFamily="34" charset="0"/>
              </a:rPr>
              <a:t>The highest risk has been in a stalled project or a false start </a:t>
            </a:r>
          </a:p>
          <a:p>
            <a:pPr algn="ctr"/>
            <a:r>
              <a:rPr lang="en-US" sz="2560" b="1" dirty="0">
                <a:solidFill>
                  <a:schemeClr val="bg1">
                    <a:lumMod val="95000"/>
                  </a:schemeClr>
                </a:solidFill>
                <a:latin typeface="Arial" panose="020B0604020202020204" pitchFamily="34" charset="0"/>
                <a:cs typeface="Arial" panose="020B0604020202020204" pitchFamily="34" charset="0"/>
              </a:rPr>
              <a:t>….. these can set a cloud program back by months, even years</a:t>
            </a:r>
          </a:p>
        </p:txBody>
      </p:sp>
      <p:sp>
        <p:nvSpPr>
          <p:cNvPr id="8" name="Rectangle 7"/>
          <p:cNvSpPr/>
          <p:nvPr/>
        </p:nvSpPr>
        <p:spPr>
          <a:xfrm>
            <a:off x="538863" y="1309275"/>
            <a:ext cx="10518371" cy="584775"/>
          </a:xfrm>
          <a:prstGeom prst="rect">
            <a:avLst/>
          </a:prstGeom>
        </p:spPr>
        <p:txBody>
          <a:bodyPr wrap="square">
            <a:spAutoFit/>
          </a:bodyPr>
          <a:lstStyle/>
          <a:p>
            <a:r>
              <a:rPr lang="en-US" sz="3200" dirty="0">
                <a:latin typeface="Amazon Ember Light" panose="020B0403020204020204" pitchFamily="34" charset="0"/>
                <a:ea typeface="Amazon Ember Light" panose="020B0403020204020204" pitchFamily="34" charset="0"/>
                <a:cs typeface="Amazon Ember Light" panose="020B0403020204020204" pitchFamily="34" charset="0"/>
              </a:rPr>
              <a:t>Enterprise migrations are complex:</a:t>
            </a:r>
          </a:p>
        </p:txBody>
      </p:sp>
      <p:grpSp>
        <p:nvGrpSpPr>
          <p:cNvPr id="15" name="Group 14"/>
          <p:cNvGrpSpPr/>
          <p:nvPr/>
        </p:nvGrpSpPr>
        <p:grpSpPr>
          <a:xfrm>
            <a:off x="8312730" y="2125706"/>
            <a:ext cx="6153986" cy="2801891"/>
            <a:chOff x="4985866" y="1433945"/>
            <a:chExt cx="3819249" cy="1751182"/>
          </a:xfrm>
        </p:grpSpPr>
        <p:sp>
          <p:nvSpPr>
            <p:cNvPr id="11" name="Rectangle 10"/>
            <p:cNvSpPr/>
            <p:nvPr/>
          </p:nvSpPr>
          <p:spPr>
            <a:xfrm>
              <a:off x="4985866" y="1433945"/>
              <a:ext cx="3583170" cy="39985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5760"/>
              <a:r>
                <a:rPr lang="en-US" sz="2560" b="1" dirty="0">
                  <a:solidFill>
                    <a:schemeClr val="bg1"/>
                  </a:solidFill>
                  <a:latin typeface="Arial" panose="020B0604020202020204" pitchFamily="34" charset="0"/>
                  <a:cs typeface="Arial" panose="020B0604020202020204" pitchFamily="34" charset="0"/>
                </a:rPr>
                <a:t>Best Practices </a:t>
              </a:r>
            </a:p>
          </p:txBody>
        </p:sp>
        <p:sp>
          <p:nvSpPr>
            <p:cNvPr id="12" name="Rectangle 11"/>
            <p:cNvSpPr/>
            <p:nvPr/>
          </p:nvSpPr>
          <p:spPr>
            <a:xfrm>
              <a:off x="4985866" y="1833801"/>
              <a:ext cx="3576244" cy="131118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08"/>
            </a:p>
          </p:txBody>
        </p:sp>
        <p:sp>
          <p:nvSpPr>
            <p:cNvPr id="13" name="TextBox 12"/>
            <p:cNvSpPr txBox="1"/>
            <p:nvPr/>
          </p:nvSpPr>
          <p:spPr>
            <a:xfrm>
              <a:off x="5012083" y="1942479"/>
              <a:ext cx="3793032" cy="1242648"/>
            </a:xfrm>
            <a:prstGeom prst="rect">
              <a:avLst/>
            </a:prstGeom>
            <a:noFill/>
          </p:spPr>
          <p:txBody>
            <a:bodyPr wrap="square" rtlCol="0">
              <a:spAutoFit/>
            </a:bodyPr>
            <a:lstStyle/>
            <a:p>
              <a:pPr marL="548640" indent="-548640">
                <a:buFont typeface="Wingdings" panose="05000000000000000000" pitchFamily="2" charset="2"/>
                <a:buChar char="§"/>
              </a:pPr>
              <a:r>
                <a:rPr lang="en-US" sz="2240" b="1" dirty="0">
                  <a:latin typeface="Arial" panose="020B0604020202020204" pitchFamily="34" charset="0"/>
                  <a:cs typeface="Arial" panose="020B0604020202020204" pitchFamily="34" charset="0"/>
                </a:rPr>
                <a:t>Demonstrated leadership </a:t>
              </a:r>
            </a:p>
            <a:p>
              <a:pPr marL="365760" indent="-365760">
                <a:buFont typeface="Wingdings" panose="05000000000000000000" pitchFamily="2" charset="2"/>
                <a:buChar char="§"/>
              </a:pPr>
              <a:endParaRPr lang="en-US" sz="1920" dirty="0">
                <a:latin typeface="Arial" panose="020B0604020202020204" pitchFamily="34" charset="0"/>
                <a:cs typeface="Arial" panose="020B0604020202020204" pitchFamily="34" charset="0"/>
              </a:endParaRPr>
            </a:p>
            <a:p>
              <a:pPr marL="548640" indent="-548640">
                <a:buFont typeface="Wingdings" panose="05000000000000000000" pitchFamily="2" charset="2"/>
                <a:buChar char="§"/>
              </a:pPr>
              <a:r>
                <a:rPr lang="en-US" sz="2240" b="1" dirty="0">
                  <a:latin typeface="Arial" panose="020B0604020202020204" pitchFamily="34" charset="0"/>
                  <a:cs typeface="Arial" panose="020B0604020202020204" pitchFamily="34" charset="0"/>
                </a:rPr>
                <a:t>Set clear business goals</a:t>
              </a:r>
            </a:p>
            <a:p>
              <a:pPr marL="365760" indent="-365760">
                <a:buFont typeface="Wingdings" panose="05000000000000000000" pitchFamily="2" charset="2"/>
                <a:buChar char="§"/>
              </a:pPr>
              <a:endParaRPr lang="en-US" sz="1920" dirty="0">
                <a:latin typeface="Arial" panose="020B0604020202020204" pitchFamily="34" charset="0"/>
                <a:cs typeface="Arial" panose="020B0604020202020204" pitchFamily="34" charset="0"/>
              </a:endParaRPr>
            </a:p>
            <a:p>
              <a:pPr marL="548640" indent="-548640">
                <a:buFont typeface="Wingdings" panose="05000000000000000000" pitchFamily="2" charset="2"/>
                <a:buChar char="§"/>
              </a:pPr>
              <a:r>
                <a:rPr lang="en-US" sz="2240" b="1" dirty="0">
                  <a:latin typeface="Arial" panose="020B0604020202020204" pitchFamily="34" charset="0"/>
                  <a:cs typeface="Arial" panose="020B0604020202020204" pitchFamily="34" charset="0"/>
                </a:rPr>
                <a:t>Develop cloud skills / address gaps</a:t>
              </a:r>
            </a:p>
            <a:p>
              <a:endParaRPr lang="en-US" sz="1760"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cstate="email">
              <a:biLevel thresh="50000"/>
              <a:extLst>
                <a:ext uri="{28A0092B-C50C-407E-A947-70E740481C1C}">
                  <a14:useLocalDpi xmlns:a14="http://schemas.microsoft.com/office/drawing/2010/main"/>
                </a:ext>
              </a:extLst>
            </a:blip>
            <a:stretch>
              <a:fillRect/>
            </a:stretch>
          </p:blipFill>
          <p:spPr>
            <a:xfrm>
              <a:off x="5025025" y="1548832"/>
              <a:ext cx="205894" cy="194983"/>
            </a:xfrm>
            <a:prstGeom prst="rect">
              <a:avLst/>
            </a:prstGeom>
          </p:spPr>
        </p:pic>
      </p:grpSp>
      <p:sp>
        <p:nvSpPr>
          <p:cNvPr id="6" name="Title 5">
            <a:extLst>
              <a:ext uri="{FF2B5EF4-FFF2-40B4-BE49-F238E27FC236}">
                <a16:creationId xmlns:a16="http://schemas.microsoft.com/office/drawing/2014/main" id="{A6BD87B2-E233-2A46-AF92-0BB1D1F2209E}"/>
              </a:ext>
            </a:extLst>
          </p:cNvPr>
          <p:cNvSpPr>
            <a:spLocks noGrp="1"/>
          </p:cNvSpPr>
          <p:nvPr>
            <p:ph type="title"/>
          </p:nvPr>
        </p:nvSpPr>
        <p:spPr>
          <a:xfrm>
            <a:off x="538863" y="204433"/>
            <a:ext cx="13128486" cy="873186"/>
          </a:xfrm>
        </p:spPr>
        <p:txBody>
          <a:bodyPr/>
          <a:lstStyle/>
          <a:p>
            <a:r>
              <a:rPr lang="en-US" dirty="0">
                <a:solidFill>
                  <a:schemeClr val="tx1"/>
                </a:solidFill>
              </a:rPr>
              <a:t>Migration projects can be challenging</a:t>
            </a:r>
            <a:endParaRPr lang="en-US" dirty="0"/>
          </a:p>
        </p:txBody>
      </p:sp>
      <p:sp>
        <p:nvSpPr>
          <p:cNvPr id="2" name="Oval 1">
            <a:extLst>
              <a:ext uri="{FF2B5EF4-FFF2-40B4-BE49-F238E27FC236}">
                <a16:creationId xmlns:a16="http://schemas.microsoft.com/office/drawing/2014/main" id="{C93ECF8C-4CC1-044E-A49B-DCE024944E86}"/>
              </a:ext>
            </a:extLst>
          </p:cNvPr>
          <p:cNvSpPr/>
          <p:nvPr/>
        </p:nvSpPr>
        <p:spPr>
          <a:xfrm>
            <a:off x="8312730" y="4077975"/>
            <a:ext cx="5904311" cy="858033"/>
          </a:xfrm>
          <a:prstGeom prst="ellipse">
            <a:avLst/>
          </a:prstGeom>
          <a:noFill/>
          <a:ln w="571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7890" name="Picture 2">
            <a:extLst>
              <a:ext uri="{FF2B5EF4-FFF2-40B4-BE49-F238E27FC236}">
                <a16:creationId xmlns:a16="http://schemas.microsoft.com/office/drawing/2014/main" id="{B536EBBB-ACED-5A46-92F7-BCEFC0C7FFD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74252" y="2807661"/>
            <a:ext cx="478077" cy="4780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4D02FE7C-0CC6-F242-B648-12B3CBEFD8B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551080" y="3429878"/>
            <a:ext cx="478077" cy="47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28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6FEA073C-8198-AD44-B02C-4F80E6EB2217}"/>
              </a:ext>
            </a:extLst>
          </p:cNvPr>
          <p:cNvSpPr txBox="1"/>
          <p:nvPr/>
        </p:nvSpPr>
        <p:spPr>
          <a:xfrm>
            <a:off x="5354352" y="3190904"/>
            <a:ext cx="4051785" cy="4040080"/>
          </a:xfrm>
          <a:prstGeom prst="rect">
            <a:avLst/>
          </a:prstGeom>
          <a:noFill/>
        </p:spPr>
        <p:txBody>
          <a:bodyPr wrap="square" lIns="182880" tIns="146304" rIns="182880" bIns="146304" rtlCol="0">
            <a:spAutoFit/>
          </a:bodyPr>
          <a:lstStyle/>
          <a:p>
            <a:pPr defTabSz="731491">
              <a:defRPr/>
            </a:pPr>
            <a:r>
              <a:rPr lang="en-US" sz="1400" b="1" dirty="0">
                <a:solidFill>
                  <a:srgbClr val="E56CE2"/>
                </a:solidFill>
                <a:latin typeface="Amazon Ember" panose="02000000000000000000" pitchFamily="2" charset="0"/>
                <a:ea typeface="Amazon Ember" panose="02000000000000000000" pitchFamily="2" charset="0"/>
              </a:rPr>
              <a:t>Next 2-4 Months</a:t>
            </a:r>
          </a:p>
          <a:p>
            <a:pPr defTabSz="731491">
              <a:defRPr/>
            </a:pPr>
            <a:endParaRPr lang="en-US" sz="1400" b="1" dirty="0">
              <a:solidFill>
                <a:srgbClr val="FFC000"/>
              </a:solidFill>
            </a:endParaRP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Outputs of the Migration Readiness Assessment (MRA) are used to help customers identify gaps </a:t>
            </a:r>
            <a:r>
              <a:rPr lang="en-US" sz="1400" dirty="0" smtClean="0">
                <a:latin typeface="Amazon Ember" panose="02000000000000000000" pitchFamily="2" charset="0"/>
                <a:ea typeface="Amazon Ember" panose="02000000000000000000" pitchFamily="2" charset="0"/>
              </a:rPr>
              <a:t>to build </a:t>
            </a:r>
            <a:r>
              <a:rPr lang="en-US" sz="1400" dirty="0">
                <a:latin typeface="Amazon Ember" panose="02000000000000000000" pitchFamily="2" charset="0"/>
                <a:ea typeface="Amazon Ember" panose="02000000000000000000" pitchFamily="2" charset="0"/>
              </a:rPr>
              <a:t>an operational foundation and, if desired, prepare for a successful migration.</a:t>
            </a:r>
          </a:p>
          <a:p>
            <a:pPr marL="285750" indent="-285750">
              <a:spcAft>
                <a:spcPts val="1000"/>
              </a:spcAft>
              <a:buFont typeface="Arial" panose="020B0604020202020204" pitchFamily="34" charset="0"/>
              <a:buChar char="•"/>
            </a:pPr>
            <a:r>
              <a:rPr lang="en-US" sz="1400" dirty="0" smtClean="0">
                <a:latin typeface="Amazon Ember" panose="02000000000000000000" pitchFamily="2" charset="0"/>
                <a:ea typeface="Amazon Ember" panose="02000000000000000000" pitchFamily="2" charset="0"/>
              </a:rPr>
              <a:t>Fast-track deployment and operations of your AWS environment. </a:t>
            </a:r>
          </a:p>
          <a:p>
            <a:pPr marL="285750" indent="-285750">
              <a:spcAft>
                <a:spcPts val="1000"/>
              </a:spcAft>
              <a:buFont typeface="Arial" panose="020B0604020202020204" pitchFamily="34" charset="0"/>
              <a:buChar char="•"/>
            </a:pPr>
            <a:r>
              <a:rPr lang="en-US" sz="1400" dirty="0" smtClean="0">
                <a:latin typeface="Amazon Ember" panose="02000000000000000000" pitchFamily="2" charset="0"/>
                <a:ea typeface="Amazon Ember" panose="02000000000000000000" pitchFamily="2" charset="0"/>
              </a:rPr>
              <a:t>129 customizable documentation templates / knowledge base</a:t>
            </a:r>
          </a:p>
          <a:p>
            <a:pPr marL="285750" indent="-285750">
              <a:spcAft>
                <a:spcPts val="1000"/>
              </a:spcAft>
              <a:buFont typeface="Arial" panose="020B0604020202020204" pitchFamily="34" charset="0"/>
              <a:buChar char="•"/>
            </a:pPr>
            <a:r>
              <a:rPr lang="en-US" sz="1400" dirty="0" smtClean="0">
                <a:latin typeface="Amazon Ember" panose="02000000000000000000" pitchFamily="2" charset="0"/>
                <a:ea typeface="Amazon Ember" panose="02000000000000000000" pitchFamily="2" charset="0"/>
              </a:rPr>
              <a:t>Transparency through agile project delivery and weekly demos</a:t>
            </a:r>
          </a:p>
          <a:p>
            <a:pPr marL="285750" indent="-285750">
              <a:spcAft>
                <a:spcPts val="1000"/>
              </a:spcAft>
              <a:buFont typeface="Arial" panose="020B0604020202020204" pitchFamily="34" charset="0"/>
              <a:buChar char="•"/>
            </a:pPr>
            <a:r>
              <a:rPr lang="en-US" sz="1400" dirty="0" smtClean="0">
                <a:latin typeface="Amazon Ember" panose="02000000000000000000" pitchFamily="2" charset="0"/>
                <a:ea typeface="Amazon Ember" panose="02000000000000000000" pitchFamily="2" charset="0"/>
              </a:rPr>
              <a:t>Delivery kits aligned with AWS Well-Architected </a:t>
            </a:r>
          </a:p>
        </p:txBody>
      </p:sp>
      <p:sp>
        <p:nvSpPr>
          <p:cNvPr id="2" name="Title 1"/>
          <p:cNvSpPr>
            <a:spLocks noGrp="1"/>
          </p:cNvSpPr>
          <p:nvPr>
            <p:ph type="title"/>
          </p:nvPr>
        </p:nvSpPr>
        <p:spPr>
          <a:xfrm>
            <a:off x="340614" y="197771"/>
            <a:ext cx="13982827" cy="1079598"/>
          </a:xfrm>
        </p:spPr>
        <p:txBody>
          <a:bodyPr>
            <a:normAutofit/>
          </a:bodyPr>
          <a:lstStyle/>
          <a:p>
            <a:r>
              <a:rPr lang="en-US" dirty="0" smtClean="0"/>
              <a:t>Accelerate Cloud Benefits</a:t>
            </a:r>
            <a:endParaRPr lang="en-US" dirty="0"/>
          </a:p>
        </p:txBody>
      </p:sp>
      <p:sp>
        <p:nvSpPr>
          <p:cNvPr id="5" name="TextBox 4">
            <a:extLst>
              <a:ext uri="{FF2B5EF4-FFF2-40B4-BE49-F238E27FC236}">
                <a16:creationId xmlns:a16="http://schemas.microsoft.com/office/drawing/2014/main" id="{B20A698F-74AA-4827-9703-41D086E1ACC1}"/>
              </a:ext>
            </a:extLst>
          </p:cNvPr>
          <p:cNvSpPr txBox="1"/>
          <p:nvPr/>
        </p:nvSpPr>
        <p:spPr>
          <a:xfrm>
            <a:off x="10261150" y="3163303"/>
            <a:ext cx="3921983" cy="3609193"/>
          </a:xfrm>
          <a:prstGeom prst="rect">
            <a:avLst/>
          </a:prstGeom>
          <a:noFill/>
        </p:spPr>
        <p:txBody>
          <a:bodyPr wrap="square" lIns="182880" tIns="146304" rIns="182880" bIns="146304" rtlCol="0">
            <a:spAutoFit/>
          </a:bodyPr>
          <a:lstStyle/>
          <a:p>
            <a:pPr defTabSz="731491">
              <a:defRPr/>
            </a:pPr>
            <a:r>
              <a:rPr lang="en-US" sz="1400" b="1" dirty="0">
                <a:solidFill>
                  <a:srgbClr val="E56CE2"/>
                </a:solidFill>
                <a:latin typeface="Amazon Ember" panose="02000000000000000000" pitchFamily="2" charset="0"/>
                <a:ea typeface="Amazon Ember" panose="02000000000000000000" pitchFamily="2" charset="0"/>
              </a:rPr>
              <a:t>Next 4 – N Months</a:t>
            </a:r>
          </a:p>
          <a:p>
            <a:pPr defTabSz="731491">
              <a:defRPr/>
            </a:pPr>
            <a:endParaRPr lang="en-US" sz="1400" b="1" dirty="0">
              <a:solidFill>
                <a:srgbClr val="A166FF"/>
              </a:solidFill>
              <a:latin typeface="Amazon Ember"/>
            </a:endParaRPr>
          </a:p>
          <a:p>
            <a:pPr marL="285750" indent="-285750">
              <a:spcAft>
                <a:spcPts val="1000"/>
              </a:spcAft>
              <a:buFont typeface="Arial" panose="020B0604020202020204" pitchFamily="34" charset="0"/>
              <a:buChar char="•"/>
            </a:pPr>
            <a:r>
              <a:rPr lang="en-US" sz="1400" dirty="0" smtClean="0">
                <a:latin typeface="Amazon Ember" panose="02000000000000000000" pitchFamily="2" charset="0"/>
                <a:ea typeface="Amazon Ember" panose="02000000000000000000" pitchFamily="2" charset="0"/>
              </a:rPr>
              <a:t>Leverage the durable knowledge base containing completed activities, decisions, and </a:t>
            </a:r>
            <a:r>
              <a:rPr lang="en-US" sz="1400" dirty="0" err="1" smtClean="0">
                <a:latin typeface="Amazon Ember" panose="02000000000000000000" pitchFamily="2" charset="0"/>
                <a:ea typeface="Amazon Ember" panose="02000000000000000000" pitchFamily="2" charset="0"/>
              </a:rPr>
              <a:t>runbooks</a:t>
            </a:r>
            <a:r>
              <a:rPr lang="en-US" sz="1400" dirty="0" smtClean="0">
                <a:latin typeface="Amazon Ember" panose="02000000000000000000" pitchFamily="2" charset="0"/>
                <a:ea typeface="Amazon Ember" panose="02000000000000000000" pitchFamily="2" charset="0"/>
              </a:rPr>
              <a:t> to support ongoing operations, migrations, and modernization. </a:t>
            </a:r>
          </a:p>
          <a:p>
            <a:pPr marL="285750" indent="-285750">
              <a:spcAft>
                <a:spcPts val="1000"/>
              </a:spcAft>
              <a:buFont typeface="Arial" panose="020B0604020202020204" pitchFamily="34" charset="0"/>
              <a:buChar char="•"/>
            </a:pPr>
            <a:r>
              <a:rPr lang="en-US" sz="1400" dirty="0" smtClean="0">
                <a:latin typeface="Amazon Ember" panose="02000000000000000000" pitchFamily="2" charset="0"/>
                <a:ea typeface="Amazon Ember" panose="02000000000000000000" pitchFamily="2" charset="0"/>
              </a:rPr>
              <a:t>Batch </a:t>
            </a:r>
            <a:r>
              <a:rPr lang="en-US" sz="1400" dirty="0">
                <a:latin typeface="Amazon Ember" panose="02000000000000000000" pitchFamily="2" charset="0"/>
                <a:ea typeface="Amazon Ember" panose="02000000000000000000" pitchFamily="2" charset="0"/>
              </a:rPr>
              <a:t>migration using migration factory concept</a:t>
            </a: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Continuous service improvement by gap analysis and remedies</a:t>
            </a: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Establish automated CI/CD pipeline</a:t>
            </a:r>
          </a:p>
          <a:p>
            <a:pPr marL="285750" indent="-285750">
              <a:spcAft>
                <a:spcPts val="10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Implement automated service catalog</a:t>
            </a:r>
          </a:p>
        </p:txBody>
      </p:sp>
      <p:sp>
        <p:nvSpPr>
          <p:cNvPr id="9" name="TextBox 8">
            <a:extLst>
              <a:ext uri="{FF2B5EF4-FFF2-40B4-BE49-F238E27FC236}">
                <a16:creationId xmlns:a16="http://schemas.microsoft.com/office/drawing/2014/main" id="{E5FA6F79-56E4-40D6-B287-B52FA23FCC23}"/>
              </a:ext>
            </a:extLst>
          </p:cNvPr>
          <p:cNvSpPr txBox="1"/>
          <p:nvPr/>
        </p:nvSpPr>
        <p:spPr>
          <a:xfrm>
            <a:off x="493175" y="3165904"/>
            <a:ext cx="4667836" cy="4794133"/>
          </a:xfrm>
          <a:prstGeom prst="rect">
            <a:avLst/>
          </a:prstGeom>
          <a:noFill/>
        </p:spPr>
        <p:txBody>
          <a:bodyPr wrap="square" lIns="182880" tIns="146304" rIns="182880" bIns="146304" rtlCol="0">
            <a:spAutoFit/>
          </a:bodyPr>
          <a:lstStyle/>
          <a:p>
            <a:pPr defTabSz="731491">
              <a:spcBef>
                <a:spcPts val="600"/>
              </a:spcBef>
              <a:defRPr/>
            </a:pPr>
            <a:r>
              <a:rPr lang="en-US" sz="1400" b="1" dirty="0">
                <a:solidFill>
                  <a:srgbClr val="E56CE2"/>
                </a:solidFill>
                <a:latin typeface="Amazon Ember" panose="02000000000000000000" pitchFamily="2" charset="0"/>
                <a:ea typeface="Amazon Ember" panose="02000000000000000000" pitchFamily="2" charset="0"/>
              </a:rPr>
              <a:t>Next 1-4 Weeks </a:t>
            </a:r>
          </a:p>
          <a:p>
            <a:pPr defTabSz="731491">
              <a:spcBef>
                <a:spcPts val="600"/>
              </a:spcBef>
              <a:defRPr/>
            </a:pP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285750" indent="-285750">
              <a:spcAft>
                <a:spcPts val="1000"/>
              </a:spcAft>
              <a:buFont typeface="Arial" panose="020B0604020202020204" pitchFamily="34" charset="0"/>
              <a:buChar char="•"/>
            </a:pPr>
            <a:r>
              <a:rPr lang="en-US" sz="1400" dirty="0" smtClean="0">
                <a:latin typeface="Amazon Ember" panose="02000000000000000000" pitchFamily="2" charset="0"/>
                <a:ea typeface="Amazon Ember" panose="02000000000000000000" pitchFamily="2" charset="0"/>
              </a:rPr>
              <a:t>Build </a:t>
            </a:r>
            <a:r>
              <a:rPr lang="en-US" sz="1400" dirty="0">
                <a:latin typeface="Amazon Ember" panose="02000000000000000000" pitchFamily="2" charset="0"/>
                <a:ea typeface="Amazon Ember" panose="02000000000000000000" pitchFamily="2" charset="0"/>
              </a:rPr>
              <a:t>knowledge and skills on key migration topics prior to committing to the Mobilize phase</a:t>
            </a:r>
          </a:p>
          <a:p>
            <a:pPr marL="285750" indent="-285750">
              <a:spcAft>
                <a:spcPts val="6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Executive Alignment</a:t>
            </a:r>
          </a:p>
          <a:p>
            <a:pPr marL="285750" indent="-285750">
              <a:spcAft>
                <a:spcPts val="6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Address identified gaps in areas of focus</a:t>
            </a:r>
          </a:p>
          <a:p>
            <a:pPr marL="1017270" lvl="1" indent="-285750">
              <a:spcAft>
                <a:spcPts val="6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Landing Zone</a:t>
            </a:r>
          </a:p>
          <a:p>
            <a:pPr marL="1017270" lvl="1" indent="-285750">
              <a:spcAft>
                <a:spcPts val="600"/>
              </a:spcAft>
              <a:buFont typeface="Arial" panose="020B0604020202020204" pitchFamily="34" charset="0"/>
              <a:buChar char="•"/>
            </a:pPr>
            <a:r>
              <a:rPr lang="en-US" sz="1400" dirty="0" err="1" smtClean="0">
                <a:latin typeface="Amazon Ember" panose="02000000000000000000" pitchFamily="2" charset="0"/>
                <a:ea typeface="Amazon Ember" panose="02000000000000000000" pitchFamily="2" charset="0"/>
              </a:rPr>
              <a:t>CCoE</a:t>
            </a:r>
            <a:endParaRPr lang="en-US" sz="1400" dirty="0" smtClean="0">
              <a:latin typeface="Amazon Ember" panose="02000000000000000000" pitchFamily="2" charset="0"/>
              <a:ea typeface="Amazon Ember" panose="02000000000000000000" pitchFamily="2" charset="0"/>
            </a:endParaRPr>
          </a:p>
          <a:p>
            <a:pPr marL="1017270" lvl="1" indent="-285750">
              <a:spcAft>
                <a:spcPts val="600"/>
              </a:spcAft>
              <a:buFont typeface="Arial" panose="020B0604020202020204" pitchFamily="34" charset="0"/>
              <a:buChar char="•"/>
            </a:pPr>
            <a:r>
              <a:rPr lang="en-US" sz="1400" dirty="0" smtClean="0">
                <a:latin typeface="Amazon Ember" panose="02000000000000000000" pitchFamily="2" charset="0"/>
                <a:ea typeface="Amazon Ember" panose="02000000000000000000" pitchFamily="2" charset="0"/>
              </a:rPr>
              <a:t>Executive Sponsorship</a:t>
            </a:r>
            <a:endParaRPr lang="en-US" sz="1400" dirty="0">
              <a:latin typeface="Amazon Ember" panose="02000000000000000000" pitchFamily="2" charset="0"/>
              <a:ea typeface="Amazon Ember" panose="02000000000000000000" pitchFamily="2" charset="0"/>
            </a:endParaRPr>
          </a:p>
          <a:p>
            <a:pPr marL="285750" indent="-285750">
              <a:spcAft>
                <a:spcPts val="6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AWS workshops, Immersion days, EBA parties</a:t>
            </a:r>
          </a:p>
          <a:p>
            <a:pPr marL="1017270" lvl="1" indent="-285750">
              <a:spcAft>
                <a:spcPts val="600"/>
              </a:spcAft>
              <a:buFont typeface="Arial" panose="020B0604020202020204" pitchFamily="34" charset="0"/>
              <a:buChar char="•"/>
            </a:pPr>
            <a:r>
              <a:rPr lang="en-US" sz="1400" dirty="0" smtClean="0">
                <a:latin typeface="Amazon Ember" panose="02000000000000000000" pitchFamily="2" charset="0"/>
                <a:ea typeface="Amazon Ember" panose="02000000000000000000" pitchFamily="2" charset="0"/>
              </a:rPr>
              <a:t>Security </a:t>
            </a:r>
            <a:r>
              <a:rPr lang="en-US" sz="1400" dirty="0">
                <a:latin typeface="Amazon Ember" panose="02000000000000000000" pitchFamily="2" charset="0"/>
                <a:ea typeface="Amazon Ember" panose="02000000000000000000" pitchFamily="2" charset="0"/>
              </a:rPr>
              <a:t>Briefing</a:t>
            </a:r>
          </a:p>
          <a:p>
            <a:pPr marL="1017270" lvl="1" indent="-285750">
              <a:spcAft>
                <a:spcPts val="6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CAF Envisioning &amp; Alignment Workshop</a:t>
            </a:r>
          </a:p>
          <a:p>
            <a:pPr marL="1017270" lvl="1" indent="-285750">
              <a:spcAft>
                <a:spcPts val="6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Migration Immersion Day</a:t>
            </a:r>
          </a:p>
          <a:p>
            <a:pPr marL="1017270" lvl="1" indent="-285750">
              <a:spcAft>
                <a:spcPts val="6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Migration Party</a:t>
            </a:r>
          </a:p>
          <a:p>
            <a:pPr marL="1017270" lvl="1" indent="-285750">
              <a:spcAft>
                <a:spcPts val="600"/>
              </a:spcAft>
              <a:buFont typeface="Arial" panose="020B0604020202020204" pitchFamily="34" charset="0"/>
              <a:buChar char="•"/>
            </a:pPr>
            <a:r>
              <a:rPr lang="en-US" sz="1400" dirty="0">
                <a:latin typeface="Amazon Ember" panose="02000000000000000000" pitchFamily="2" charset="0"/>
                <a:ea typeface="Amazon Ember" panose="02000000000000000000" pitchFamily="2" charset="0"/>
              </a:rPr>
              <a:t>Enterprise Transformation EBC</a:t>
            </a:r>
          </a:p>
          <a:p>
            <a:pPr marL="285750" indent="-285750">
              <a:spcAft>
                <a:spcPts val="600"/>
              </a:spcAft>
              <a:buFont typeface="Arial" panose="020B0604020202020204" pitchFamily="34" charset="0"/>
              <a:buChar char="•"/>
            </a:pPr>
            <a:endParaRPr lang="en-US" sz="1400" dirty="0">
              <a:latin typeface="Amazon Ember" panose="02000000000000000000" pitchFamily="2" charset="0"/>
              <a:ea typeface="Amazon Ember" panose="02000000000000000000" pitchFamily="2" charset="0"/>
            </a:endParaRPr>
          </a:p>
        </p:txBody>
      </p:sp>
      <p:grpSp>
        <p:nvGrpSpPr>
          <p:cNvPr id="11" name="Group 10">
            <a:extLst>
              <a:ext uri="{FF2B5EF4-FFF2-40B4-BE49-F238E27FC236}">
                <a16:creationId xmlns:a16="http://schemas.microsoft.com/office/drawing/2014/main" id="{39FDC75D-6239-42D2-AB66-2A2A78E25BAE}"/>
              </a:ext>
            </a:extLst>
          </p:cNvPr>
          <p:cNvGrpSpPr/>
          <p:nvPr/>
        </p:nvGrpSpPr>
        <p:grpSpPr>
          <a:xfrm>
            <a:off x="8176111" y="1901827"/>
            <a:ext cx="1064903" cy="730456"/>
            <a:chOff x="8570685" y="2717083"/>
            <a:chExt cx="1536222" cy="1053751"/>
          </a:xfrm>
        </p:grpSpPr>
        <p:sp>
          <p:nvSpPr>
            <p:cNvPr id="44" name="Freeform: Shape 43">
              <a:extLst>
                <a:ext uri="{FF2B5EF4-FFF2-40B4-BE49-F238E27FC236}">
                  <a16:creationId xmlns:a16="http://schemas.microsoft.com/office/drawing/2014/main" id="{318BB064-E664-4BC8-B3ED-0531A9FB8734}"/>
                </a:ext>
              </a:extLst>
            </p:cNvPr>
            <p:cNvSpPr/>
            <p:nvPr/>
          </p:nvSpPr>
          <p:spPr>
            <a:xfrm>
              <a:off x="8570685" y="2968138"/>
              <a:ext cx="725842" cy="802696"/>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5" name="Freeform: Shape 44">
              <a:extLst>
                <a:ext uri="{FF2B5EF4-FFF2-40B4-BE49-F238E27FC236}">
                  <a16:creationId xmlns:a16="http://schemas.microsoft.com/office/drawing/2014/main" id="{4BCB687B-0573-47B5-86B8-F81AD6C1786F}"/>
                </a:ext>
              </a:extLst>
            </p:cNvPr>
            <p:cNvSpPr/>
            <p:nvPr/>
          </p:nvSpPr>
          <p:spPr>
            <a:xfrm>
              <a:off x="8805515" y="3203823"/>
              <a:ext cx="281798" cy="333032"/>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6" name="Freeform: Shape 45">
              <a:extLst>
                <a:ext uri="{FF2B5EF4-FFF2-40B4-BE49-F238E27FC236}">
                  <a16:creationId xmlns:a16="http://schemas.microsoft.com/office/drawing/2014/main" id="{628AFAA0-1628-45BC-B87C-4CC3C7A33CF9}"/>
                </a:ext>
              </a:extLst>
            </p:cNvPr>
            <p:cNvSpPr/>
            <p:nvPr/>
          </p:nvSpPr>
          <p:spPr>
            <a:xfrm>
              <a:off x="9314460" y="2717083"/>
              <a:ext cx="520898" cy="520898"/>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7" name="Freeform: Shape 46">
              <a:extLst>
                <a:ext uri="{FF2B5EF4-FFF2-40B4-BE49-F238E27FC236}">
                  <a16:creationId xmlns:a16="http://schemas.microsoft.com/office/drawing/2014/main" id="{5D2A3351-1163-47B3-863E-AED0789B7B6D}"/>
                </a:ext>
              </a:extLst>
            </p:cNvPr>
            <p:cNvSpPr/>
            <p:nvPr/>
          </p:nvSpPr>
          <p:spPr>
            <a:xfrm>
              <a:off x="9463899" y="2868230"/>
              <a:ext cx="222023" cy="222023"/>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8" name="Freeform: Shape 47">
              <a:extLst>
                <a:ext uri="{FF2B5EF4-FFF2-40B4-BE49-F238E27FC236}">
                  <a16:creationId xmlns:a16="http://schemas.microsoft.com/office/drawing/2014/main" id="{62486080-F170-428A-B161-38D61228FB56}"/>
                </a:ext>
              </a:extLst>
            </p:cNvPr>
            <p:cNvSpPr/>
            <p:nvPr/>
          </p:nvSpPr>
          <p:spPr>
            <a:xfrm>
              <a:off x="9048032" y="3231135"/>
              <a:ext cx="1058875" cy="290336"/>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49" name="Freeform: Shape 48">
              <a:extLst>
                <a:ext uri="{FF2B5EF4-FFF2-40B4-BE49-F238E27FC236}">
                  <a16:creationId xmlns:a16="http://schemas.microsoft.com/office/drawing/2014/main" id="{C5627C12-A45A-4A18-8236-272F5E48FBF2}"/>
                </a:ext>
              </a:extLst>
            </p:cNvPr>
            <p:cNvSpPr/>
            <p:nvPr/>
          </p:nvSpPr>
          <p:spPr>
            <a:xfrm>
              <a:off x="8911404" y="3318252"/>
              <a:ext cx="111012" cy="111012"/>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0" name="Freeform: Shape 49">
              <a:extLst>
                <a:ext uri="{FF2B5EF4-FFF2-40B4-BE49-F238E27FC236}">
                  <a16:creationId xmlns:a16="http://schemas.microsoft.com/office/drawing/2014/main" id="{4CC35CAA-353F-4CA8-BA7C-11FEA4E7731E}"/>
                </a:ext>
              </a:extLst>
            </p:cNvPr>
            <p:cNvSpPr/>
            <p:nvPr/>
          </p:nvSpPr>
          <p:spPr>
            <a:xfrm>
              <a:off x="9533066" y="2937398"/>
              <a:ext cx="85392" cy="85392"/>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grpSp>
      <p:grpSp>
        <p:nvGrpSpPr>
          <p:cNvPr id="12" name="Group 11">
            <a:extLst>
              <a:ext uri="{FF2B5EF4-FFF2-40B4-BE49-F238E27FC236}">
                <a16:creationId xmlns:a16="http://schemas.microsoft.com/office/drawing/2014/main" id="{74642DC2-FCDD-44F9-BC87-257ECA9793AD}"/>
              </a:ext>
            </a:extLst>
          </p:cNvPr>
          <p:cNvGrpSpPr/>
          <p:nvPr/>
        </p:nvGrpSpPr>
        <p:grpSpPr>
          <a:xfrm>
            <a:off x="5550633" y="1911512"/>
            <a:ext cx="927190" cy="790600"/>
            <a:chOff x="5017019" y="2448045"/>
            <a:chExt cx="1646809" cy="1404209"/>
          </a:xfrm>
        </p:grpSpPr>
        <p:grpSp>
          <p:nvGrpSpPr>
            <p:cNvPr id="10" name="Group 9">
              <a:extLst>
                <a:ext uri="{FF2B5EF4-FFF2-40B4-BE49-F238E27FC236}">
                  <a16:creationId xmlns:a16="http://schemas.microsoft.com/office/drawing/2014/main" id="{1E95F797-CD6D-4767-8504-681A92E051C9}"/>
                </a:ext>
              </a:extLst>
            </p:cNvPr>
            <p:cNvGrpSpPr/>
            <p:nvPr/>
          </p:nvGrpSpPr>
          <p:grpSpPr>
            <a:xfrm>
              <a:off x="5017019" y="2448045"/>
              <a:ext cx="856726" cy="1237609"/>
              <a:chOff x="5017019" y="2448045"/>
              <a:chExt cx="856726" cy="1237609"/>
            </a:xfrm>
          </p:grpSpPr>
          <p:sp>
            <p:nvSpPr>
              <p:cNvPr id="67" name="Freeform: Shape 66">
                <a:extLst>
                  <a:ext uri="{FF2B5EF4-FFF2-40B4-BE49-F238E27FC236}">
                    <a16:creationId xmlns:a16="http://schemas.microsoft.com/office/drawing/2014/main" id="{A94A869F-C1E6-45F9-AC9F-AA2E93AC197D}"/>
                  </a:ext>
                </a:extLst>
              </p:cNvPr>
              <p:cNvSpPr/>
              <p:nvPr/>
            </p:nvSpPr>
            <p:spPr>
              <a:xfrm>
                <a:off x="5051082" y="2740157"/>
                <a:ext cx="30965" cy="681250"/>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8" name="Freeform: Shape 67">
                <a:extLst>
                  <a:ext uri="{FF2B5EF4-FFF2-40B4-BE49-F238E27FC236}">
                    <a16:creationId xmlns:a16="http://schemas.microsoft.com/office/drawing/2014/main" id="{9C5475A1-28AA-44F4-86EE-AB986EEB3531}"/>
                  </a:ext>
                </a:extLst>
              </p:cNvPr>
              <p:cNvSpPr/>
              <p:nvPr/>
            </p:nvSpPr>
            <p:spPr>
              <a:xfrm>
                <a:off x="5810779" y="2746350"/>
                <a:ext cx="30965" cy="670930"/>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9" name="Freeform: Shape 68">
                <a:extLst>
                  <a:ext uri="{FF2B5EF4-FFF2-40B4-BE49-F238E27FC236}">
                    <a16:creationId xmlns:a16="http://schemas.microsoft.com/office/drawing/2014/main" id="{00A4B678-578C-46C9-964B-DB71AE9E34D2}"/>
                  </a:ext>
                </a:extLst>
              </p:cNvPr>
              <p:cNvSpPr/>
              <p:nvPr/>
            </p:nvSpPr>
            <p:spPr>
              <a:xfrm>
                <a:off x="511198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0" name="Freeform: Shape 69">
                <a:extLst>
                  <a:ext uri="{FF2B5EF4-FFF2-40B4-BE49-F238E27FC236}">
                    <a16:creationId xmlns:a16="http://schemas.microsoft.com/office/drawing/2014/main" id="{090D6AFE-8E84-48E5-B6E8-1880F05088D9}"/>
                  </a:ext>
                </a:extLst>
              </p:cNvPr>
              <p:cNvSpPr/>
              <p:nvPr/>
            </p:nvSpPr>
            <p:spPr>
              <a:xfrm>
                <a:off x="5346290"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1" name="Freeform: Shape 70">
                <a:extLst>
                  <a:ext uri="{FF2B5EF4-FFF2-40B4-BE49-F238E27FC236}">
                    <a16:creationId xmlns:a16="http://schemas.microsoft.com/office/drawing/2014/main" id="{12C84D25-3F74-459D-BA09-4D102274A346}"/>
                  </a:ext>
                </a:extLst>
              </p:cNvPr>
              <p:cNvSpPr/>
              <p:nvPr/>
            </p:nvSpPr>
            <p:spPr>
              <a:xfrm>
                <a:off x="5581633" y="274635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2" name="Freeform: Shape 71">
                <a:extLst>
                  <a:ext uri="{FF2B5EF4-FFF2-40B4-BE49-F238E27FC236}">
                    <a16:creationId xmlns:a16="http://schemas.microsoft.com/office/drawing/2014/main" id="{9413769A-5B67-4B3A-888B-DE24465CAE7F}"/>
                  </a:ext>
                </a:extLst>
              </p:cNvPr>
              <p:cNvSpPr/>
              <p:nvPr/>
            </p:nvSpPr>
            <p:spPr>
              <a:xfrm>
                <a:off x="511198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3" name="Freeform: Shape 72">
                <a:extLst>
                  <a:ext uri="{FF2B5EF4-FFF2-40B4-BE49-F238E27FC236}">
                    <a16:creationId xmlns:a16="http://schemas.microsoft.com/office/drawing/2014/main" id="{97C41223-539D-4E96-A935-B86EE509A227}"/>
                  </a:ext>
                </a:extLst>
              </p:cNvPr>
              <p:cNvSpPr/>
              <p:nvPr/>
            </p:nvSpPr>
            <p:spPr>
              <a:xfrm>
                <a:off x="5346290"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4" name="Freeform: Shape 73">
                <a:extLst>
                  <a:ext uri="{FF2B5EF4-FFF2-40B4-BE49-F238E27FC236}">
                    <a16:creationId xmlns:a16="http://schemas.microsoft.com/office/drawing/2014/main" id="{BE850991-C640-4402-89CA-0EAE78B09FA7}"/>
                  </a:ext>
                </a:extLst>
              </p:cNvPr>
              <p:cNvSpPr/>
              <p:nvPr/>
            </p:nvSpPr>
            <p:spPr>
              <a:xfrm>
                <a:off x="5581633" y="2976530"/>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5" name="Freeform: Shape 74">
                <a:extLst>
                  <a:ext uri="{FF2B5EF4-FFF2-40B4-BE49-F238E27FC236}">
                    <a16:creationId xmlns:a16="http://schemas.microsoft.com/office/drawing/2014/main" id="{80DC7FA4-5859-4694-B6AC-E7482A17D81A}"/>
                  </a:ext>
                </a:extLst>
              </p:cNvPr>
              <p:cNvSpPr/>
              <p:nvPr/>
            </p:nvSpPr>
            <p:spPr>
              <a:xfrm>
                <a:off x="511198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6" name="Freeform: Shape 75">
                <a:extLst>
                  <a:ext uri="{FF2B5EF4-FFF2-40B4-BE49-F238E27FC236}">
                    <a16:creationId xmlns:a16="http://schemas.microsoft.com/office/drawing/2014/main" id="{C134C340-88AC-41DD-8AC0-462A5200EFF0}"/>
                  </a:ext>
                </a:extLst>
              </p:cNvPr>
              <p:cNvSpPr/>
              <p:nvPr/>
            </p:nvSpPr>
            <p:spPr>
              <a:xfrm>
                <a:off x="5346290"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7" name="Freeform: Shape 76">
                <a:extLst>
                  <a:ext uri="{FF2B5EF4-FFF2-40B4-BE49-F238E27FC236}">
                    <a16:creationId xmlns:a16="http://schemas.microsoft.com/office/drawing/2014/main" id="{696A9EDC-F74F-4BF7-85EC-E18A8A0415AD}"/>
                  </a:ext>
                </a:extLst>
              </p:cNvPr>
              <p:cNvSpPr/>
              <p:nvPr/>
            </p:nvSpPr>
            <p:spPr>
              <a:xfrm>
                <a:off x="5581633" y="3213938"/>
                <a:ext cx="185796" cy="185796"/>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8" name="Freeform: Shape 77">
                <a:extLst>
                  <a:ext uri="{FF2B5EF4-FFF2-40B4-BE49-F238E27FC236}">
                    <a16:creationId xmlns:a16="http://schemas.microsoft.com/office/drawing/2014/main" id="{B6B6AD4A-CD09-435F-AD04-17BAAABC4609}"/>
                  </a:ext>
                </a:extLst>
              </p:cNvPr>
              <p:cNvSpPr/>
              <p:nvPr/>
            </p:nvSpPr>
            <p:spPr>
              <a:xfrm>
                <a:off x="5017019" y="2448045"/>
                <a:ext cx="856726" cy="268373"/>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79" name="Freeform: Shape 78">
                <a:extLst>
                  <a:ext uri="{FF2B5EF4-FFF2-40B4-BE49-F238E27FC236}">
                    <a16:creationId xmlns:a16="http://schemas.microsoft.com/office/drawing/2014/main" id="{23A75646-4B00-48C6-AFB8-13A6D4F6992A}"/>
                  </a:ext>
                </a:extLst>
              </p:cNvPr>
              <p:cNvSpPr/>
              <p:nvPr/>
            </p:nvSpPr>
            <p:spPr>
              <a:xfrm>
                <a:off x="5651821" y="2525459"/>
                <a:ext cx="196116" cy="3096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80" name="Freeform: Shape 79">
                <a:extLst>
                  <a:ext uri="{FF2B5EF4-FFF2-40B4-BE49-F238E27FC236}">
                    <a16:creationId xmlns:a16="http://schemas.microsoft.com/office/drawing/2014/main" id="{0607B028-9F56-4D29-9504-167BF4A9C06E}"/>
                  </a:ext>
                </a:extLst>
              </p:cNvPr>
              <p:cNvSpPr/>
              <p:nvPr/>
            </p:nvSpPr>
            <p:spPr>
              <a:xfrm>
                <a:off x="5110950" y="2525459"/>
                <a:ext cx="423201" cy="3096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81" name="Freeform: Shape 80">
                <a:extLst>
                  <a:ext uri="{FF2B5EF4-FFF2-40B4-BE49-F238E27FC236}">
                    <a16:creationId xmlns:a16="http://schemas.microsoft.com/office/drawing/2014/main" id="{DFD389E1-076F-4884-A254-0339ED12A60F}"/>
                  </a:ext>
                </a:extLst>
              </p:cNvPr>
              <p:cNvSpPr/>
              <p:nvPr/>
            </p:nvSpPr>
            <p:spPr>
              <a:xfrm>
                <a:off x="5017019" y="3551467"/>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82" name="Freeform: Shape 81">
                <a:extLst>
                  <a:ext uri="{FF2B5EF4-FFF2-40B4-BE49-F238E27FC236}">
                    <a16:creationId xmlns:a16="http://schemas.microsoft.com/office/drawing/2014/main" id="{CDB48351-AEF1-46F4-8FF0-DF4774BF4BC4}"/>
                  </a:ext>
                </a:extLst>
              </p:cNvPr>
              <p:cNvSpPr/>
              <p:nvPr/>
            </p:nvSpPr>
            <p:spPr>
              <a:xfrm>
                <a:off x="5017019" y="3446183"/>
                <a:ext cx="856726" cy="134187"/>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grpSp>
        <p:grpSp>
          <p:nvGrpSpPr>
            <p:cNvPr id="51" name="Graphic 412">
              <a:extLst>
                <a:ext uri="{FF2B5EF4-FFF2-40B4-BE49-F238E27FC236}">
                  <a16:creationId xmlns:a16="http://schemas.microsoft.com/office/drawing/2014/main" id="{EAE970B8-E2A6-4B77-9464-4E20C940E06B}"/>
                </a:ext>
              </a:extLst>
            </p:cNvPr>
            <p:cNvGrpSpPr/>
            <p:nvPr/>
          </p:nvGrpSpPr>
          <p:grpSpPr>
            <a:xfrm>
              <a:off x="5560141" y="2766337"/>
              <a:ext cx="1103687" cy="1085917"/>
              <a:chOff x="4359550" y="5752598"/>
              <a:chExt cx="439639" cy="432561"/>
            </a:xfrm>
            <a:solidFill>
              <a:srgbClr val="253140"/>
            </a:solidFill>
          </p:grpSpPr>
          <p:sp>
            <p:nvSpPr>
              <p:cNvPr id="56" name="Freeform: Shape 55">
                <a:extLst>
                  <a:ext uri="{FF2B5EF4-FFF2-40B4-BE49-F238E27FC236}">
                    <a16:creationId xmlns:a16="http://schemas.microsoft.com/office/drawing/2014/main" id="{EC94752A-3265-48A3-92EA-6F51ED5170B6}"/>
                  </a:ext>
                </a:extLst>
              </p:cNvPr>
              <p:cNvSpPr/>
              <p:nvPr/>
            </p:nvSpPr>
            <p:spPr>
              <a:xfrm>
                <a:off x="4540749" y="5752598"/>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solidFill>
                <a:srgbClr val="232F3E"/>
              </a:solid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4" name="Freeform: Shape 53">
                <a:extLst>
                  <a:ext uri="{FF2B5EF4-FFF2-40B4-BE49-F238E27FC236}">
                    <a16:creationId xmlns:a16="http://schemas.microsoft.com/office/drawing/2014/main" id="{95E5CC6D-717E-436F-BDE0-41275905B337}"/>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solidFill>
                <a:schemeClr val="bg1"/>
              </a:solidFill>
              <a:ln w="19050" cap="flat">
                <a:solidFill>
                  <a:srgbClr val="FDC500"/>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5" name="Freeform: Shape 54">
                <a:extLst>
                  <a:ext uri="{FF2B5EF4-FFF2-40B4-BE49-F238E27FC236}">
                    <a16:creationId xmlns:a16="http://schemas.microsoft.com/office/drawing/2014/main" id="{8F06567C-52D8-4729-A5DF-2EEA2A14D522}"/>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7" name="Freeform: Shape 56">
                <a:extLst>
                  <a:ext uri="{FF2B5EF4-FFF2-40B4-BE49-F238E27FC236}">
                    <a16:creationId xmlns:a16="http://schemas.microsoft.com/office/drawing/2014/main" id="{F795C3E9-944B-418B-8254-E7A2D83AFB8C}"/>
                  </a:ext>
                </a:extLst>
              </p:cNvPr>
              <p:cNvSpPr/>
              <p:nvPr/>
            </p:nvSpPr>
            <p:spPr>
              <a:xfrm>
                <a:off x="4409436" y="5872325"/>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8" name="Freeform: Shape 57">
                <a:extLst>
                  <a:ext uri="{FF2B5EF4-FFF2-40B4-BE49-F238E27FC236}">
                    <a16:creationId xmlns:a16="http://schemas.microsoft.com/office/drawing/2014/main" id="{3A594B19-02FD-4B94-91C6-A2FFF197F752}"/>
                  </a:ext>
                </a:extLst>
              </p:cNvPr>
              <p:cNvSpPr/>
              <p:nvPr/>
            </p:nvSpPr>
            <p:spPr>
              <a:xfrm>
                <a:off x="4359550" y="6007822"/>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59" name="Freeform: Shape 58">
                <a:extLst>
                  <a:ext uri="{FF2B5EF4-FFF2-40B4-BE49-F238E27FC236}">
                    <a16:creationId xmlns:a16="http://schemas.microsoft.com/office/drawing/2014/main" id="{35C3D07A-A1B5-4192-80DE-3ADF4A12CAB7}"/>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0" name="Freeform: Shape 59">
                <a:extLst>
                  <a:ext uri="{FF2B5EF4-FFF2-40B4-BE49-F238E27FC236}">
                    <a16:creationId xmlns:a16="http://schemas.microsoft.com/office/drawing/2014/main" id="{5EE633F9-4B33-4F12-AFA0-104A4FB94603}"/>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1" name="Freeform: Shape 60">
                <a:extLst>
                  <a:ext uri="{FF2B5EF4-FFF2-40B4-BE49-F238E27FC236}">
                    <a16:creationId xmlns:a16="http://schemas.microsoft.com/office/drawing/2014/main" id="{B72B57B3-29BB-4591-A722-CF7C52E40CEC}"/>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2" name="Freeform: Shape 61">
                <a:extLst>
                  <a:ext uri="{FF2B5EF4-FFF2-40B4-BE49-F238E27FC236}">
                    <a16:creationId xmlns:a16="http://schemas.microsoft.com/office/drawing/2014/main" id="{95CD1318-F350-4D0C-BBA9-4DC5553981DB}"/>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3" name="Freeform: Shape 62">
                <a:extLst>
                  <a:ext uri="{FF2B5EF4-FFF2-40B4-BE49-F238E27FC236}">
                    <a16:creationId xmlns:a16="http://schemas.microsoft.com/office/drawing/2014/main" id="{36E14FA5-1880-437B-891E-FE97CD44C6AE}"/>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4" name="Freeform: Shape 63">
                <a:extLst>
                  <a:ext uri="{FF2B5EF4-FFF2-40B4-BE49-F238E27FC236}">
                    <a16:creationId xmlns:a16="http://schemas.microsoft.com/office/drawing/2014/main" id="{215B3D30-782E-4603-95D5-019088D1DC80}"/>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grp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sp>
            <p:nvSpPr>
              <p:cNvPr id="65" name="Freeform: Shape 64">
                <a:extLst>
                  <a:ext uri="{FF2B5EF4-FFF2-40B4-BE49-F238E27FC236}">
                    <a16:creationId xmlns:a16="http://schemas.microsoft.com/office/drawing/2014/main" id="{DB982A94-419C-477E-8C0A-6753D68BC262}"/>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solidFill>
                <a:srgbClr val="232F3E"/>
              </a:solidFill>
              <a:ln w="19050" cap="flat">
                <a:solidFill>
                  <a:schemeClr val="tx1"/>
                </a:solidFill>
                <a:prstDash val="solid"/>
                <a:round/>
              </a:ln>
            </p:spPr>
            <p:txBody>
              <a:bodyPr rtlCol="0" anchor="ctr"/>
              <a:lstStyle/>
              <a:p>
                <a:pPr defTabSz="731491">
                  <a:defRPr/>
                </a:pPr>
                <a:endParaRPr lang="en-US" sz="2400" dirty="0">
                  <a:solidFill>
                    <a:srgbClr val="FFFFFF"/>
                  </a:solidFill>
                  <a:latin typeface="Amazon Ember"/>
                </a:endParaRPr>
              </a:p>
            </p:txBody>
          </p:sp>
        </p:grpSp>
      </p:grpSp>
      <p:sp>
        <p:nvSpPr>
          <p:cNvPr id="87" name="TextBox 86">
            <a:extLst>
              <a:ext uri="{FF2B5EF4-FFF2-40B4-BE49-F238E27FC236}">
                <a16:creationId xmlns:a16="http://schemas.microsoft.com/office/drawing/2014/main" id="{BBA16ED1-427B-4472-8B67-4B9BF56CC52C}"/>
              </a:ext>
            </a:extLst>
          </p:cNvPr>
          <p:cNvSpPr txBox="1"/>
          <p:nvPr/>
        </p:nvSpPr>
        <p:spPr>
          <a:xfrm>
            <a:off x="6753446" y="1977619"/>
            <a:ext cx="1112805" cy="369332"/>
          </a:xfrm>
          <a:prstGeom prst="rect">
            <a:avLst/>
          </a:prstGeom>
          <a:noFill/>
        </p:spPr>
        <p:txBody>
          <a:bodyPr wrap="none" rtlCol="0">
            <a:spAutoFit/>
          </a:bodyPr>
          <a:lstStyle/>
          <a:p>
            <a:pPr algn="ctr" defTabSz="731491">
              <a:defRPr/>
            </a:pPr>
            <a:r>
              <a:rPr lang="en-US" sz="18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Mobilize</a:t>
            </a:r>
          </a:p>
        </p:txBody>
      </p:sp>
      <p:sp>
        <p:nvSpPr>
          <p:cNvPr id="175" name="Oval 174">
            <a:extLst>
              <a:ext uri="{FF2B5EF4-FFF2-40B4-BE49-F238E27FC236}">
                <a16:creationId xmlns:a16="http://schemas.microsoft.com/office/drawing/2014/main" id="{D552B111-17AB-4CA7-BA85-FE16BCB23972}"/>
              </a:ext>
            </a:extLst>
          </p:cNvPr>
          <p:cNvSpPr/>
          <p:nvPr/>
        </p:nvSpPr>
        <p:spPr>
          <a:xfrm>
            <a:off x="10261150" y="1641007"/>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76" name="Oval 175">
            <a:extLst>
              <a:ext uri="{FF2B5EF4-FFF2-40B4-BE49-F238E27FC236}">
                <a16:creationId xmlns:a16="http://schemas.microsoft.com/office/drawing/2014/main" id="{D236614A-4114-46D6-A908-9907196F57BA}"/>
              </a:ext>
            </a:extLst>
          </p:cNvPr>
          <p:cNvSpPr/>
          <p:nvPr/>
        </p:nvSpPr>
        <p:spPr>
          <a:xfrm>
            <a:off x="5355913" y="1624252"/>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177" name="Oval 176">
            <a:extLst>
              <a:ext uri="{FF2B5EF4-FFF2-40B4-BE49-F238E27FC236}">
                <a16:creationId xmlns:a16="http://schemas.microsoft.com/office/drawing/2014/main" id="{CC714AB0-63A4-497B-ADF2-4178F01DA94D}"/>
              </a:ext>
            </a:extLst>
          </p:cNvPr>
          <p:cNvSpPr/>
          <p:nvPr/>
        </p:nvSpPr>
        <p:spPr>
          <a:xfrm>
            <a:off x="8080218" y="1655903"/>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cxnSp>
        <p:nvCxnSpPr>
          <p:cNvPr id="179" name="Straight Arrow Connector 178">
            <a:extLst>
              <a:ext uri="{FF2B5EF4-FFF2-40B4-BE49-F238E27FC236}">
                <a16:creationId xmlns:a16="http://schemas.microsoft.com/office/drawing/2014/main" id="{A7C75734-B992-4DF4-9612-224E1B141E69}"/>
              </a:ext>
            </a:extLst>
          </p:cNvPr>
          <p:cNvCxnSpPr>
            <a:cxnSpLocks/>
          </p:cNvCxnSpPr>
          <p:nvPr/>
        </p:nvCxnSpPr>
        <p:spPr>
          <a:xfrm>
            <a:off x="4739858" y="2236171"/>
            <a:ext cx="346530" cy="2375"/>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153" name="Graphic 412">
            <a:extLst>
              <a:ext uri="{FF2B5EF4-FFF2-40B4-BE49-F238E27FC236}">
                <a16:creationId xmlns:a16="http://schemas.microsoft.com/office/drawing/2014/main" id="{A62003B8-F8F6-4A40-A5C6-99895A6708A6}"/>
              </a:ext>
            </a:extLst>
          </p:cNvPr>
          <p:cNvGrpSpPr/>
          <p:nvPr/>
        </p:nvGrpSpPr>
        <p:grpSpPr>
          <a:xfrm>
            <a:off x="640132" y="1775779"/>
            <a:ext cx="1011632" cy="991316"/>
            <a:chOff x="4244008" y="5593287"/>
            <a:chExt cx="643689" cy="643689"/>
          </a:xfrm>
        </p:grpSpPr>
        <p:sp>
          <p:nvSpPr>
            <p:cNvPr id="156" name="Freeform: Shape 554">
              <a:extLst>
                <a:ext uri="{FF2B5EF4-FFF2-40B4-BE49-F238E27FC236}">
                  <a16:creationId xmlns:a16="http://schemas.microsoft.com/office/drawing/2014/main" id="{95AAAB32-50A3-FF4E-892E-AFDB6CC251D9}"/>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731504">
                <a:defRPr/>
              </a:pPr>
              <a:endParaRPr lang="en-US" sz="1800">
                <a:solidFill>
                  <a:srgbClr val="FFFFFF"/>
                </a:solidFill>
              </a:endParaRPr>
            </a:p>
          </p:txBody>
        </p:sp>
        <p:sp>
          <p:nvSpPr>
            <p:cNvPr id="158" name="Freeform: Shape 555">
              <a:extLst>
                <a:ext uri="{FF2B5EF4-FFF2-40B4-BE49-F238E27FC236}">
                  <a16:creationId xmlns:a16="http://schemas.microsoft.com/office/drawing/2014/main" id="{6A6FD63B-04DE-EB41-A44F-3827D81E777F}"/>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159" name="Freeform: Shape 556">
              <a:extLst>
                <a:ext uri="{FF2B5EF4-FFF2-40B4-BE49-F238E27FC236}">
                  <a16:creationId xmlns:a16="http://schemas.microsoft.com/office/drawing/2014/main" id="{1085949A-8377-C84A-A9DA-913B2BD056DC}"/>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160" name="Freeform: Shape 557">
              <a:extLst>
                <a:ext uri="{FF2B5EF4-FFF2-40B4-BE49-F238E27FC236}">
                  <a16:creationId xmlns:a16="http://schemas.microsoft.com/office/drawing/2014/main" id="{76C37BAD-CB8E-6641-A737-A4F7BF7213D0}"/>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161" name="Freeform: Shape 558">
              <a:extLst>
                <a:ext uri="{FF2B5EF4-FFF2-40B4-BE49-F238E27FC236}">
                  <a16:creationId xmlns:a16="http://schemas.microsoft.com/office/drawing/2014/main" id="{C42A7012-DA89-404D-9083-FBFBB3FD1DFE}"/>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162" name="Freeform: Shape 559">
              <a:extLst>
                <a:ext uri="{FF2B5EF4-FFF2-40B4-BE49-F238E27FC236}">
                  <a16:creationId xmlns:a16="http://schemas.microsoft.com/office/drawing/2014/main" id="{F8F1A488-D976-0641-BB9D-68A6F9BF2644}"/>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731504">
                <a:defRPr/>
              </a:pPr>
              <a:endParaRPr lang="en-US" sz="1800">
                <a:solidFill>
                  <a:srgbClr val="FFFFFF"/>
                </a:solidFill>
              </a:endParaRPr>
            </a:p>
          </p:txBody>
        </p:sp>
        <p:sp>
          <p:nvSpPr>
            <p:cNvPr id="163" name="Freeform: Shape 560">
              <a:extLst>
                <a:ext uri="{FF2B5EF4-FFF2-40B4-BE49-F238E27FC236}">
                  <a16:creationId xmlns:a16="http://schemas.microsoft.com/office/drawing/2014/main" id="{A6E6F051-688E-4F42-AD35-A2DDC1F280CC}"/>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164" name="Freeform: Shape 561">
              <a:extLst>
                <a:ext uri="{FF2B5EF4-FFF2-40B4-BE49-F238E27FC236}">
                  <a16:creationId xmlns:a16="http://schemas.microsoft.com/office/drawing/2014/main" id="{65FFB7A8-495F-2042-8111-C0F7E62752E3}"/>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731504">
                <a:defRPr/>
              </a:pPr>
              <a:endParaRPr lang="en-US" sz="1800">
                <a:solidFill>
                  <a:srgbClr val="FF9900"/>
                </a:solidFill>
              </a:endParaRPr>
            </a:p>
          </p:txBody>
        </p:sp>
        <p:sp>
          <p:nvSpPr>
            <p:cNvPr id="165" name="Freeform: Shape 562">
              <a:extLst>
                <a:ext uri="{FF2B5EF4-FFF2-40B4-BE49-F238E27FC236}">
                  <a16:creationId xmlns:a16="http://schemas.microsoft.com/office/drawing/2014/main" id="{5D880A0D-0F75-7945-AFBC-C00A118A5D54}"/>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166" name="Freeform: Shape 563">
              <a:extLst>
                <a:ext uri="{FF2B5EF4-FFF2-40B4-BE49-F238E27FC236}">
                  <a16:creationId xmlns:a16="http://schemas.microsoft.com/office/drawing/2014/main" id="{359D9990-F7F6-1649-82EB-03D173337A42}"/>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731504">
                <a:defRPr/>
              </a:pPr>
              <a:endParaRPr lang="en-US" sz="1800" dirty="0">
                <a:solidFill>
                  <a:srgbClr val="FF9900"/>
                </a:solidFill>
              </a:endParaRPr>
            </a:p>
          </p:txBody>
        </p:sp>
        <p:sp>
          <p:nvSpPr>
            <p:cNvPr id="167" name="Freeform: Shape 564">
              <a:extLst>
                <a:ext uri="{FF2B5EF4-FFF2-40B4-BE49-F238E27FC236}">
                  <a16:creationId xmlns:a16="http://schemas.microsoft.com/office/drawing/2014/main" id="{034A289E-7EFA-4E4C-A14D-AF7E930CBE90}"/>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504">
                <a:defRPr/>
              </a:pPr>
              <a:endParaRPr lang="en-US" sz="1800">
                <a:solidFill>
                  <a:srgbClr val="FF9900"/>
                </a:solidFill>
              </a:endParaRPr>
            </a:p>
          </p:txBody>
        </p:sp>
        <p:sp>
          <p:nvSpPr>
            <p:cNvPr id="178" name="Freeform: Shape 565">
              <a:extLst>
                <a:ext uri="{FF2B5EF4-FFF2-40B4-BE49-F238E27FC236}">
                  <a16:creationId xmlns:a16="http://schemas.microsoft.com/office/drawing/2014/main" id="{7B559F52-0812-794B-8E33-6CEBF9B3E432}"/>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504">
                <a:defRPr/>
              </a:pPr>
              <a:endParaRPr lang="en-US" sz="1800">
                <a:solidFill>
                  <a:srgbClr val="FF9900"/>
                </a:solidFill>
              </a:endParaRPr>
            </a:p>
          </p:txBody>
        </p:sp>
        <p:sp>
          <p:nvSpPr>
            <p:cNvPr id="180" name="Freeform: Shape 566">
              <a:extLst>
                <a:ext uri="{FF2B5EF4-FFF2-40B4-BE49-F238E27FC236}">
                  <a16:creationId xmlns:a16="http://schemas.microsoft.com/office/drawing/2014/main" id="{C3316056-2902-774A-8707-936AEF688DF6}"/>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195" name="Freeform: Shape 567">
              <a:extLst>
                <a:ext uri="{FF2B5EF4-FFF2-40B4-BE49-F238E27FC236}">
                  <a16:creationId xmlns:a16="http://schemas.microsoft.com/office/drawing/2014/main" id="{1C789DAB-853D-2F49-BA91-BA7ECE62AE7A}"/>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504">
                <a:defRPr/>
              </a:pPr>
              <a:endParaRPr lang="en-US" sz="1800" dirty="0">
                <a:solidFill>
                  <a:srgbClr val="FF9900"/>
                </a:solidFill>
              </a:endParaRPr>
            </a:p>
          </p:txBody>
        </p:sp>
      </p:grpSp>
      <p:sp>
        <p:nvSpPr>
          <p:cNvPr id="206" name="Oval 205">
            <a:extLst>
              <a:ext uri="{FF2B5EF4-FFF2-40B4-BE49-F238E27FC236}">
                <a16:creationId xmlns:a16="http://schemas.microsoft.com/office/drawing/2014/main" id="{5EE949F0-390D-164F-87B6-3DE9B9569721}"/>
              </a:ext>
            </a:extLst>
          </p:cNvPr>
          <p:cNvSpPr/>
          <p:nvPr/>
        </p:nvSpPr>
        <p:spPr>
          <a:xfrm>
            <a:off x="477687" y="1634764"/>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207" name="Rectangle: Rounded Corners 25">
            <a:extLst>
              <a:ext uri="{FF2B5EF4-FFF2-40B4-BE49-F238E27FC236}">
                <a16:creationId xmlns:a16="http://schemas.microsoft.com/office/drawing/2014/main" id="{29C4F1DA-6B1E-F140-8B58-4C04DBE35E9E}"/>
              </a:ext>
            </a:extLst>
          </p:cNvPr>
          <p:cNvSpPr/>
          <p:nvPr/>
        </p:nvSpPr>
        <p:spPr>
          <a:xfrm>
            <a:off x="286590" y="1430555"/>
            <a:ext cx="4396080" cy="1666481"/>
          </a:xfrm>
          <a:prstGeom prst="roundRect">
            <a:avLst>
              <a:gd name="adj" fmla="val 50000"/>
            </a:avLst>
          </a:prstGeom>
          <a:noFill/>
          <a:ln w="25400">
            <a:solidFill>
              <a:schemeClr val="bg2">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nvGrpSpPr>
          <p:cNvPr id="208" name="Graphic 240">
            <a:extLst>
              <a:ext uri="{FF2B5EF4-FFF2-40B4-BE49-F238E27FC236}">
                <a16:creationId xmlns:a16="http://schemas.microsoft.com/office/drawing/2014/main" id="{3DB8F866-614F-4E4E-8D5B-9920A822989A}"/>
              </a:ext>
            </a:extLst>
          </p:cNvPr>
          <p:cNvGrpSpPr/>
          <p:nvPr/>
        </p:nvGrpSpPr>
        <p:grpSpPr>
          <a:xfrm>
            <a:off x="3279975" y="1795081"/>
            <a:ext cx="915306" cy="915306"/>
            <a:chOff x="6079338" y="322847"/>
            <a:chExt cx="643689" cy="643689"/>
          </a:xfrm>
        </p:grpSpPr>
        <p:sp>
          <p:nvSpPr>
            <p:cNvPr id="209" name="Freeform: Shape 592">
              <a:extLst>
                <a:ext uri="{FF2B5EF4-FFF2-40B4-BE49-F238E27FC236}">
                  <a16:creationId xmlns:a16="http://schemas.microsoft.com/office/drawing/2014/main" id="{13CBD7D7-514B-6849-A90E-9C10A540B219}"/>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731504">
                <a:defRPr/>
              </a:pPr>
              <a:endParaRPr lang="en-US" sz="1800">
                <a:solidFill>
                  <a:srgbClr val="FFFFFF"/>
                </a:solidFill>
              </a:endParaRPr>
            </a:p>
          </p:txBody>
        </p:sp>
        <p:sp>
          <p:nvSpPr>
            <p:cNvPr id="210" name="Freeform: Shape 593">
              <a:extLst>
                <a:ext uri="{FF2B5EF4-FFF2-40B4-BE49-F238E27FC236}">
                  <a16:creationId xmlns:a16="http://schemas.microsoft.com/office/drawing/2014/main" id="{C709762F-B629-9E46-9B57-721FEA2798E4}"/>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211" name="Freeform: Shape 594">
              <a:extLst>
                <a:ext uri="{FF2B5EF4-FFF2-40B4-BE49-F238E27FC236}">
                  <a16:creationId xmlns:a16="http://schemas.microsoft.com/office/drawing/2014/main" id="{9D2002BF-5F2E-DF44-A258-EF70076A3582}"/>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212" name="Freeform: Shape 595">
              <a:extLst>
                <a:ext uri="{FF2B5EF4-FFF2-40B4-BE49-F238E27FC236}">
                  <a16:creationId xmlns:a16="http://schemas.microsoft.com/office/drawing/2014/main" id="{65CA0C86-B377-A440-A3CD-6C69FCAA294B}"/>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213" name="Freeform: Shape 596">
              <a:extLst>
                <a:ext uri="{FF2B5EF4-FFF2-40B4-BE49-F238E27FC236}">
                  <a16:creationId xmlns:a16="http://schemas.microsoft.com/office/drawing/2014/main" id="{A658360D-DFC4-1B47-B6E8-35C26EF2531C}"/>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214" name="Freeform: Shape 597">
              <a:extLst>
                <a:ext uri="{FF2B5EF4-FFF2-40B4-BE49-F238E27FC236}">
                  <a16:creationId xmlns:a16="http://schemas.microsoft.com/office/drawing/2014/main" id="{9BDDC556-C261-8949-8594-151D93E1A131}"/>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222" name="Freeform: Shape 598">
              <a:extLst>
                <a:ext uri="{FF2B5EF4-FFF2-40B4-BE49-F238E27FC236}">
                  <a16:creationId xmlns:a16="http://schemas.microsoft.com/office/drawing/2014/main" id="{35DB0595-8C7E-4342-ABC0-F7FAC422DA35}"/>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223" name="Freeform: Shape 599">
              <a:extLst>
                <a:ext uri="{FF2B5EF4-FFF2-40B4-BE49-F238E27FC236}">
                  <a16:creationId xmlns:a16="http://schemas.microsoft.com/office/drawing/2014/main" id="{87B9B94A-27D8-F042-BFB6-914CF9404AD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224" name="Freeform: Shape 600">
              <a:extLst>
                <a:ext uri="{FF2B5EF4-FFF2-40B4-BE49-F238E27FC236}">
                  <a16:creationId xmlns:a16="http://schemas.microsoft.com/office/drawing/2014/main" id="{66E9016A-490A-614A-81D3-0FFFEA98DBC1}"/>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225" name="Freeform: Shape 601">
              <a:extLst>
                <a:ext uri="{FF2B5EF4-FFF2-40B4-BE49-F238E27FC236}">
                  <a16:creationId xmlns:a16="http://schemas.microsoft.com/office/drawing/2014/main" id="{FDE43272-F951-894B-ACF2-53EB7E1023B7}"/>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504">
                <a:defRPr/>
              </a:pPr>
              <a:endParaRPr lang="en-US" sz="1800">
                <a:solidFill>
                  <a:srgbClr val="FFFFFF"/>
                </a:solidFill>
              </a:endParaRPr>
            </a:p>
          </p:txBody>
        </p:sp>
        <p:sp>
          <p:nvSpPr>
            <p:cNvPr id="226" name="Freeform: Shape 602">
              <a:extLst>
                <a:ext uri="{FF2B5EF4-FFF2-40B4-BE49-F238E27FC236}">
                  <a16:creationId xmlns:a16="http://schemas.microsoft.com/office/drawing/2014/main" id="{B8F5C938-8F8C-8345-9380-1AF5C64C338C}"/>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504">
                <a:defRPr/>
              </a:pPr>
              <a:endParaRPr lang="en-US" sz="1800">
                <a:solidFill>
                  <a:srgbClr val="FFFFFF"/>
                </a:solidFill>
              </a:endParaRPr>
            </a:p>
          </p:txBody>
        </p:sp>
        <p:sp>
          <p:nvSpPr>
            <p:cNvPr id="227" name="Freeform: Shape 603">
              <a:extLst>
                <a:ext uri="{FF2B5EF4-FFF2-40B4-BE49-F238E27FC236}">
                  <a16:creationId xmlns:a16="http://schemas.microsoft.com/office/drawing/2014/main" id="{5D6E40DA-9877-9E44-96E3-219114E9A66C}"/>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731504">
                <a:defRPr/>
              </a:pPr>
              <a:endParaRPr lang="en-US" sz="1800">
                <a:solidFill>
                  <a:srgbClr val="FFFFFF"/>
                </a:solidFill>
              </a:endParaRPr>
            </a:p>
          </p:txBody>
        </p:sp>
      </p:grpSp>
      <p:sp>
        <p:nvSpPr>
          <p:cNvPr id="228" name="Oval 227">
            <a:extLst>
              <a:ext uri="{FF2B5EF4-FFF2-40B4-BE49-F238E27FC236}">
                <a16:creationId xmlns:a16="http://schemas.microsoft.com/office/drawing/2014/main" id="{85FEC040-4C83-D44D-9716-06BE72E321B5}"/>
              </a:ext>
            </a:extLst>
          </p:cNvPr>
          <p:cNvSpPr/>
          <p:nvPr/>
        </p:nvSpPr>
        <p:spPr>
          <a:xfrm>
            <a:off x="3132848" y="1635824"/>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229" name="TextBox 228">
            <a:extLst>
              <a:ext uri="{FF2B5EF4-FFF2-40B4-BE49-F238E27FC236}">
                <a16:creationId xmlns:a16="http://schemas.microsoft.com/office/drawing/2014/main" id="{AEDE85DF-FFC7-FE45-A24A-1EFE8ECD59B3}"/>
              </a:ext>
            </a:extLst>
          </p:cNvPr>
          <p:cNvSpPr txBox="1"/>
          <p:nvPr/>
        </p:nvSpPr>
        <p:spPr>
          <a:xfrm>
            <a:off x="1373664" y="2030757"/>
            <a:ext cx="1893971" cy="369332"/>
          </a:xfrm>
          <a:prstGeom prst="rect">
            <a:avLst/>
          </a:prstGeom>
          <a:noFill/>
        </p:spPr>
        <p:txBody>
          <a:bodyPr wrap="square" rtlCol="0">
            <a:spAutoFit/>
          </a:bodyPr>
          <a:lstStyle/>
          <a:p>
            <a:pPr algn="ctr" defTabSz="731491">
              <a:defRPr/>
            </a:pPr>
            <a:r>
              <a:rPr lang="en-US" sz="18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Assess</a:t>
            </a:r>
          </a:p>
        </p:txBody>
      </p:sp>
      <p:sp>
        <p:nvSpPr>
          <p:cNvPr id="231" name="Oval 230">
            <a:extLst>
              <a:ext uri="{FF2B5EF4-FFF2-40B4-BE49-F238E27FC236}">
                <a16:creationId xmlns:a16="http://schemas.microsoft.com/office/drawing/2014/main" id="{CCF8710E-3236-C648-AEAE-1E05203E8261}"/>
              </a:ext>
            </a:extLst>
          </p:cNvPr>
          <p:cNvSpPr/>
          <p:nvPr/>
        </p:nvSpPr>
        <p:spPr>
          <a:xfrm>
            <a:off x="12937400" y="1620568"/>
            <a:ext cx="1260476" cy="1260476"/>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grpSp>
        <p:nvGrpSpPr>
          <p:cNvPr id="232" name="Group 231">
            <a:extLst>
              <a:ext uri="{FF2B5EF4-FFF2-40B4-BE49-F238E27FC236}">
                <a16:creationId xmlns:a16="http://schemas.microsoft.com/office/drawing/2014/main" id="{65ED0E39-B081-A644-9F6D-3C240FC128D9}"/>
              </a:ext>
            </a:extLst>
          </p:cNvPr>
          <p:cNvGrpSpPr/>
          <p:nvPr/>
        </p:nvGrpSpPr>
        <p:grpSpPr>
          <a:xfrm>
            <a:off x="10539947" y="1886073"/>
            <a:ext cx="722164" cy="741402"/>
            <a:chOff x="11775659" y="4756671"/>
            <a:chExt cx="483729" cy="496616"/>
          </a:xfrm>
        </p:grpSpPr>
        <p:grpSp>
          <p:nvGrpSpPr>
            <p:cNvPr id="233" name="Graphic 268">
              <a:extLst>
                <a:ext uri="{FF2B5EF4-FFF2-40B4-BE49-F238E27FC236}">
                  <a16:creationId xmlns:a16="http://schemas.microsoft.com/office/drawing/2014/main" id="{8EC63DC0-9CD5-DF49-A7D1-B9CEB7243DB9}"/>
                </a:ext>
              </a:extLst>
            </p:cNvPr>
            <p:cNvGrpSpPr/>
            <p:nvPr/>
          </p:nvGrpSpPr>
          <p:grpSpPr>
            <a:xfrm>
              <a:off x="11775659" y="4756671"/>
              <a:ext cx="483729" cy="496616"/>
              <a:chOff x="4562059" y="6255271"/>
              <a:chExt cx="483729" cy="496616"/>
            </a:xfrm>
          </p:grpSpPr>
          <p:sp>
            <p:nvSpPr>
              <p:cNvPr id="237" name="Freeform: Shape 486">
                <a:extLst>
                  <a:ext uri="{FF2B5EF4-FFF2-40B4-BE49-F238E27FC236}">
                    <a16:creationId xmlns:a16="http://schemas.microsoft.com/office/drawing/2014/main" id="{B2B92A64-9F01-3D44-8557-BEE6CA349072}"/>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38" name="Freeform: Shape 487">
                <a:extLst>
                  <a:ext uri="{FF2B5EF4-FFF2-40B4-BE49-F238E27FC236}">
                    <a16:creationId xmlns:a16="http://schemas.microsoft.com/office/drawing/2014/main" id="{8E9B9F9D-3456-3E43-9A4D-85B4460A18C2}"/>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39" name="Freeform: Shape 488">
                <a:extLst>
                  <a:ext uri="{FF2B5EF4-FFF2-40B4-BE49-F238E27FC236}">
                    <a16:creationId xmlns:a16="http://schemas.microsoft.com/office/drawing/2014/main" id="{C29E8F08-0851-0C4B-AEAC-746EB97C14EC}"/>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40" name="Freeform: Shape 489">
                <a:extLst>
                  <a:ext uri="{FF2B5EF4-FFF2-40B4-BE49-F238E27FC236}">
                    <a16:creationId xmlns:a16="http://schemas.microsoft.com/office/drawing/2014/main" id="{E239870F-D608-A54C-8B59-C622BA7EE1B0}"/>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sp>
            <p:nvSpPr>
              <p:cNvPr id="241" name="Freeform: Shape 490">
                <a:extLst>
                  <a:ext uri="{FF2B5EF4-FFF2-40B4-BE49-F238E27FC236}">
                    <a16:creationId xmlns:a16="http://schemas.microsoft.com/office/drawing/2014/main" id="{8CD0E108-C1E2-844D-83B9-C3B399BE8233}"/>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42" name="Freeform: Shape 491">
                <a:extLst>
                  <a:ext uri="{FF2B5EF4-FFF2-40B4-BE49-F238E27FC236}">
                    <a16:creationId xmlns:a16="http://schemas.microsoft.com/office/drawing/2014/main" id="{0C308D6B-2DAC-0140-B08D-D9B026701C88}"/>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43" name="Freeform: Shape 492">
                <a:extLst>
                  <a:ext uri="{FF2B5EF4-FFF2-40B4-BE49-F238E27FC236}">
                    <a16:creationId xmlns:a16="http://schemas.microsoft.com/office/drawing/2014/main" id="{8084D239-7DC2-7B4F-B935-EAC2181F684D}"/>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44" name="Freeform: Shape 493">
                <a:extLst>
                  <a:ext uri="{FF2B5EF4-FFF2-40B4-BE49-F238E27FC236}">
                    <a16:creationId xmlns:a16="http://schemas.microsoft.com/office/drawing/2014/main" id="{0167D534-3C2E-E543-97CC-3C7783B40119}"/>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grpSp>
        <p:grpSp>
          <p:nvGrpSpPr>
            <p:cNvPr id="234" name="Graphic 244">
              <a:extLst>
                <a:ext uri="{FF2B5EF4-FFF2-40B4-BE49-F238E27FC236}">
                  <a16:creationId xmlns:a16="http://schemas.microsoft.com/office/drawing/2014/main" id="{4D3CD794-C1EE-354F-B28E-0738A51B3E0A}"/>
                </a:ext>
              </a:extLst>
            </p:cNvPr>
            <p:cNvGrpSpPr/>
            <p:nvPr/>
          </p:nvGrpSpPr>
          <p:grpSpPr>
            <a:xfrm>
              <a:off x="11885192" y="4863122"/>
              <a:ext cx="274189" cy="274189"/>
              <a:chOff x="7761796" y="567771"/>
              <a:chExt cx="164141" cy="164141"/>
            </a:xfrm>
          </p:grpSpPr>
          <p:sp>
            <p:nvSpPr>
              <p:cNvPr id="235" name="Freeform: Shape 484">
                <a:extLst>
                  <a:ext uri="{FF2B5EF4-FFF2-40B4-BE49-F238E27FC236}">
                    <a16:creationId xmlns:a16="http://schemas.microsoft.com/office/drawing/2014/main" id="{45D9A204-7EC8-6C43-9931-0E413706D8FD}"/>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236" name="Freeform: Shape 485">
                <a:extLst>
                  <a:ext uri="{FF2B5EF4-FFF2-40B4-BE49-F238E27FC236}">
                    <a16:creationId xmlns:a16="http://schemas.microsoft.com/office/drawing/2014/main" id="{33BE7B68-B5E1-5D45-B8E6-854A72F8CA55}"/>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731504">
                  <a:defRPr/>
                </a:pPr>
                <a:endParaRPr lang="en-US" sz="1800">
                  <a:solidFill>
                    <a:srgbClr val="FFFFFF"/>
                  </a:solidFill>
                </a:endParaRPr>
              </a:p>
            </p:txBody>
          </p:sp>
        </p:grpSp>
      </p:grpSp>
      <p:grpSp>
        <p:nvGrpSpPr>
          <p:cNvPr id="245" name="Group 244">
            <a:extLst>
              <a:ext uri="{FF2B5EF4-FFF2-40B4-BE49-F238E27FC236}">
                <a16:creationId xmlns:a16="http://schemas.microsoft.com/office/drawing/2014/main" id="{9D230A9E-4D7F-494B-9635-955B256D61C8}"/>
              </a:ext>
            </a:extLst>
          </p:cNvPr>
          <p:cNvGrpSpPr>
            <a:grpSpLocks noChangeAspect="1"/>
          </p:cNvGrpSpPr>
          <p:nvPr/>
        </p:nvGrpSpPr>
        <p:grpSpPr>
          <a:xfrm>
            <a:off x="13113773" y="1847849"/>
            <a:ext cx="1011510" cy="755933"/>
            <a:chOff x="16128616" y="3322519"/>
            <a:chExt cx="562056" cy="420042"/>
          </a:xfrm>
        </p:grpSpPr>
        <p:sp>
          <p:nvSpPr>
            <p:cNvPr id="246" name="Freeform: Shape 642">
              <a:extLst>
                <a:ext uri="{FF2B5EF4-FFF2-40B4-BE49-F238E27FC236}">
                  <a16:creationId xmlns:a16="http://schemas.microsoft.com/office/drawing/2014/main" id="{0644B202-2FDF-DF4C-8CD1-F25791E33167}"/>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endParaRPr lang="en-US" sz="3400"/>
            </a:p>
          </p:txBody>
        </p:sp>
        <p:sp>
          <p:nvSpPr>
            <p:cNvPr id="247" name="Freeform: Shape 643">
              <a:extLst>
                <a:ext uri="{FF2B5EF4-FFF2-40B4-BE49-F238E27FC236}">
                  <a16:creationId xmlns:a16="http://schemas.microsoft.com/office/drawing/2014/main" id="{FBD00325-FFCD-FC4F-946C-D08DB0E25038}"/>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endParaRPr lang="en-US" sz="3400" dirty="0"/>
            </a:p>
          </p:txBody>
        </p:sp>
        <p:sp>
          <p:nvSpPr>
            <p:cNvPr id="248" name="Freeform: Shape 644">
              <a:extLst>
                <a:ext uri="{FF2B5EF4-FFF2-40B4-BE49-F238E27FC236}">
                  <a16:creationId xmlns:a16="http://schemas.microsoft.com/office/drawing/2014/main" id="{8BCF7C9B-3C0D-8341-96DD-39C9DF3700BF}"/>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endParaRPr lang="en-US" sz="3400"/>
            </a:p>
          </p:txBody>
        </p:sp>
        <p:sp>
          <p:nvSpPr>
            <p:cNvPr id="249" name="Freeform: Shape 645">
              <a:extLst>
                <a:ext uri="{FF2B5EF4-FFF2-40B4-BE49-F238E27FC236}">
                  <a16:creationId xmlns:a16="http://schemas.microsoft.com/office/drawing/2014/main" id="{51D67A66-05F1-134C-AD55-53AFEEB609B6}"/>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endParaRPr lang="en-US" sz="3400"/>
            </a:p>
          </p:txBody>
        </p:sp>
        <p:sp>
          <p:nvSpPr>
            <p:cNvPr id="250" name="Freeform: Shape 646">
              <a:extLst>
                <a:ext uri="{FF2B5EF4-FFF2-40B4-BE49-F238E27FC236}">
                  <a16:creationId xmlns:a16="http://schemas.microsoft.com/office/drawing/2014/main" id="{7C7382F7-D602-B543-873A-2B14C3CD203B}"/>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endParaRPr lang="en-US" sz="3400"/>
            </a:p>
          </p:txBody>
        </p:sp>
        <p:sp>
          <p:nvSpPr>
            <p:cNvPr id="251" name="Freeform: Shape 647">
              <a:extLst>
                <a:ext uri="{FF2B5EF4-FFF2-40B4-BE49-F238E27FC236}">
                  <a16:creationId xmlns:a16="http://schemas.microsoft.com/office/drawing/2014/main" id="{AA89F9AD-5F42-834E-B3AF-A63B9DB6842F}"/>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252" name="Freeform: Shape 648">
              <a:extLst>
                <a:ext uri="{FF2B5EF4-FFF2-40B4-BE49-F238E27FC236}">
                  <a16:creationId xmlns:a16="http://schemas.microsoft.com/office/drawing/2014/main" id="{5E28F31D-2122-9A45-8890-A848423C7506}"/>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253" name="Freeform: Shape 649">
              <a:extLst>
                <a:ext uri="{FF2B5EF4-FFF2-40B4-BE49-F238E27FC236}">
                  <a16:creationId xmlns:a16="http://schemas.microsoft.com/office/drawing/2014/main" id="{EB70E1BC-68E9-B74E-9531-B9EC149009D2}"/>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254" name="Freeform: Shape 650">
              <a:extLst>
                <a:ext uri="{FF2B5EF4-FFF2-40B4-BE49-F238E27FC236}">
                  <a16:creationId xmlns:a16="http://schemas.microsoft.com/office/drawing/2014/main" id="{B17981EE-525E-FC43-B7F7-4C46EA4BBB11}"/>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255" name="Freeform: Shape 651">
              <a:extLst>
                <a:ext uri="{FF2B5EF4-FFF2-40B4-BE49-F238E27FC236}">
                  <a16:creationId xmlns:a16="http://schemas.microsoft.com/office/drawing/2014/main" id="{5BB472DD-36BD-3A45-BA92-E9963633E62B}"/>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256" name="Freeform: Shape 652">
              <a:extLst>
                <a:ext uri="{FF2B5EF4-FFF2-40B4-BE49-F238E27FC236}">
                  <a16:creationId xmlns:a16="http://schemas.microsoft.com/office/drawing/2014/main" id="{05B1C7AE-49F8-024F-AC1E-27F5DC0884A4}"/>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257" name="Freeform: Shape 653">
              <a:extLst>
                <a:ext uri="{FF2B5EF4-FFF2-40B4-BE49-F238E27FC236}">
                  <a16:creationId xmlns:a16="http://schemas.microsoft.com/office/drawing/2014/main" id="{4BF33C50-A53D-E944-BF3E-44C832DE690F}"/>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258" name="Freeform: Shape 654">
              <a:extLst>
                <a:ext uri="{FF2B5EF4-FFF2-40B4-BE49-F238E27FC236}">
                  <a16:creationId xmlns:a16="http://schemas.microsoft.com/office/drawing/2014/main" id="{4A53450B-7862-CE42-B46A-F57AEE6BBB7B}"/>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259" name="Freeform: Shape 655">
              <a:extLst>
                <a:ext uri="{FF2B5EF4-FFF2-40B4-BE49-F238E27FC236}">
                  <a16:creationId xmlns:a16="http://schemas.microsoft.com/office/drawing/2014/main" id="{60CA4462-E27E-9C48-AD31-4D5C51FFA7A2}"/>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260" name="Freeform: Shape 656">
              <a:extLst>
                <a:ext uri="{FF2B5EF4-FFF2-40B4-BE49-F238E27FC236}">
                  <a16:creationId xmlns:a16="http://schemas.microsoft.com/office/drawing/2014/main" id="{D5C7A431-42C4-AF4C-907F-A7DD04AD7749}"/>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261" name="Freeform: Shape 657">
              <a:extLst>
                <a:ext uri="{FF2B5EF4-FFF2-40B4-BE49-F238E27FC236}">
                  <a16:creationId xmlns:a16="http://schemas.microsoft.com/office/drawing/2014/main" id="{71B71516-0DC3-D144-AB29-E08870C6A9D3}"/>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endParaRPr lang="en-US" sz="3400"/>
            </a:p>
          </p:txBody>
        </p:sp>
        <p:sp>
          <p:nvSpPr>
            <p:cNvPr id="262" name="Freeform: Shape 658">
              <a:extLst>
                <a:ext uri="{FF2B5EF4-FFF2-40B4-BE49-F238E27FC236}">
                  <a16:creationId xmlns:a16="http://schemas.microsoft.com/office/drawing/2014/main" id="{812173DB-665A-D449-A46C-CBA9FD92A03F}"/>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263" name="Freeform: Shape 659">
              <a:extLst>
                <a:ext uri="{FF2B5EF4-FFF2-40B4-BE49-F238E27FC236}">
                  <a16:creationId xmlns:a16="http://schemas.microsoft.com/office/drawing/2014/main" id="{AACC04BE-F736-2D48-98AD-75483FF1866C}"/>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endParaRPr lang="en-US" sz="3400"/>
            </a:p>
          </p:txBody>
        </p:sp>
        <p:sp>
          <p:nvSpPr>
            <p:cNvPr id="264" name="Freeform: Shape 660">
              <a:extLst>
                <a:ext uri="{FF2B5EF4-FFF2-40B4-BE49-F238E27FC236}">
                  <a16:creationId xmlns:a16="http://schemas.microsoft.com/office/drawing/2014/main" id="{CB882456-5925-4C4A-BB32-FE9A711B00E9}"/>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265" name="Freeform: Shape 661">
              <a:extLst>
                <a:ext uri="{FF2B5EF4-FFF2-40B4-BE49-F238E27FC236}">
                  <a16:creationId xmlns:a16="http://schemas.microsoft.com/office/drawing/2014/main" id="{47DDDFE2-2CDF-4C42-AFE2-63890F851F6C}"/>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266" name="Freeform: Shape 662">
              <a:extLst>
                <a:ext uri="{FF2B5EF4-FFF2-40B4-BE49-F238E27FC236}">
                  <a16:creationId xmlns:a16="http://schemas.microsoft.com/office/drawing/2014/main" id="{E8C6E80C-4976-994A-B9CA-7428D2FA89A3}"/>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endParaRPr lang="en-US" sz="3400"/>
            </a:p>
          </p:txBody>
        </p:sp>
        <p:sp>
          <p:nvSpPr>
            <p:cNvPr id="267" name="Freeform: Shape 663">
              <a:extLst>
                <a:ext uri="{FF2B5EF4-FFF2-40B4-BE49-F238E27FC236}">
                  <a16:creationId xmlns:a16="http://schemas.microsoft.com/office/drawing/2014/main" id="{3EB0F944-A0AD-1344-9547-1E79C166039A}"/>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268" name="Freeform: Shape 664">
              <a:extLst>
                <a:ext uri="{FF2B5EF4-FFF2-40B4-BE49-F238E27FC236}">
                  <a16:creationId xmlns:a16="http://schemas.microsoft.com/office/drawing/2014/main" id="{80690325-4CAF-D94E-810F-0CDA0CF04376}"/>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269" name="Freeform: Shape 665">
              <a:extLst>
                <a:ext uri="{FF2B5EF4-FFF2-40B4-BE49-F238E27FC236}">
                  <a16:creationId xmlns:a16="http://schemas.microsoft.com/office/drawing/2014/main" id="{94C4189B-A798-7E46-94E9-A6BC8F05B345}"/>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270" name="Freeform: Shape 666">
              <a:extLst>
                <a:ext uri="{FF2B5EF4-FFF2-40B4-BE49-F238E27FC236}">
                  <a16:creationId xmlns:a16="http://schemas.microsoft.com/office/drawing/2014/main" id="{A14CF5C5-F65B-E443-9A4E-E3B16BB3C340}"/>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271" name="Freeform: Shape 667">
              <a:extLst>
                <a:ext uri="{FF2B5EF4-FFF2-40B4-BE49-F238E27FC236}">
                  <a16:creationId xmlns:a16="http://schemas.microsoft.com/office/drawing/2014/main" id="{72B7BD89-FAE7-B54C-AD04-B5F6518E98D1}"/>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endParaRPr lang="en-US" sz="3400"/>
            </a:p>
          </p:txBody>
        </p:sp>
        <p:sp>
          <p:nvSpPr>
            <p:cNvPr id="272" name="Freeform: Shape 668">
              <a:extLst>
                <a:ext uri="{FF2B5EF4-FFF2-40B4-BE49-F238E27FC236}">
                  <a16:creationId xmlns:a16="http://schemas.microsoft.com/office/drawing/2014/main" id="{5978D0CE-AC48-D942-B761-A60AC4A23DE9}"/>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273" name="Freeform: Shape 669">
              <a:extLst>
                <a:ext uri="{FF2B5EF4-FFF2-40B4-BE49-F238E27FC236}">
                  <a16:creationId xmlns:a16="http://schemas.microsoft.com/office/drawing/2014/main" id="{C13E0E80-13A6-7B4D-B02B-D55FBBB94BDF}"/>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274" name="Freeform: Shape 670">
              <a:extLst>
                <a:ext uri="{FF2B5EF4-FFF2-40B4-BE49-F238E27FC236}">
                  <a16:creationId xmlns:a16="http://schemas.microsoft.com/office/drawing/2014/main" id="{5E13BFA8-1920-6543-B0F8-DC65B6288EDC}"/>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275" name="Freeform: Shape 671">
              <a:extLst>
                <a:ext uri="{FF2B5EF4-FFF2-40B4-BE49-F238E27FC236}">
                  <a16:creationId xmlns:a16="http://schemas.microsoft.com/office/drawing/2014/main" id="{840415D7-FC27-6A4D-9AD6-21A9B9025D70}"/>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276" name="Freeform: Shape 672">
              <a:extLst>
                <a:ext uri="{FF2B5EF4-FFF2-40B4-BE49-F238E27FC236}">
                  <a16:creationId xmlns:a16="http://schemas.microsoft.com/office/drawing/2014/main" id="{7C817D80-1AEF-3F44-AA50-ED81CFBB8090}"/>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277" name="Freeform: Shape 673">
              <a:extLst>
                <a:ext uri="{FF2B5EF4-FFF2-40B4-BE49-F238E27FC236}">
                  <a16:creationId xmlns:a16="http://schemas.microsoft.com/office/drawing/2014/main" id="{4202CF2A-9C5E-B745-858D-8DC2F5030F1E}"/>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278" name="Freeform: Shape 674">
              <a:extLst>
                <a:ext uri="{FF2B5EF4-FFF2-40B4-BE49-F238E27FC236}">
                  <a16:creationId xmlns:a16="http://schemas.microsoft.com/office/drawing/2014/main" id="{97C47B4E-EC21-1C42-88CE-4A58F744D6DB}"/>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grpSp>
      <p:sp>
        <p:nvSpPr>
          <p:cNvPr id="279" name="Rectangle: Rounded Corners 25">
            <a:extLst>
              <a:ext uri="{FF2B5EF4-FFF2-40B4-BE49-F238E27FC236}">
                <a16:creationId xmlns:a16="http://schemas.microsoft.com/office/drawing/2014/main" id="{B82F5988-ADA4-2946-855D-3C635E0725F0}"/>
              </a:ext>
            </a:extLst>
          </p:cNvPr>
          <p:cNvSpPr/>
          <p:nvPr/>
        </p:nvSpPr>
        <p:spPr>
          <a:xfrm>
            <a:off x="5133988" y="1422824"/>
            <a:ext cx="4396080" cy="1666481"/>
          </a:xfrm>
          <a:prstGeom prst="roundRect">
            <a:avLst>
              <a:gd name="adj" fmla="val 50000"/>
            </a:avLst>
          </a:prstGeom>
          <a:noFill/>
          <a:ln w="25400">
            <a:solidFill>
              <a:schemeClr val="bg2">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280" name="Rectangle: Rounded Corners 25">
            <a:extLst>
              <a:ext uri="{FF2B5EF4-FFF2-40B4-BE49-F238E27FC236}">
                <a16:creationId xmlns:a16="http://schemas.microsoft.com/office/drawing/2014/main" id="{5D316B9D-DD0C-2649-90B9-48B45AC5AEA6}"/>
              </a:ext>
            </a:extLst>
          </p:cNvPr>
          <p:cNvSpPr/>
          <p:nvPr/>
        </p:nvSpPr>
        <p:spPr>
          <a:xfrm>
            <a:off x="9998696" y="1444144"/>
            <a:ext cx="4396080" cy="1666481"/>
          </a:xfrm>
          <a:prstGeom prst="roundRect">
            <a:avLst>
              <a:gd name="adj" fmla="val 50000"/>
            </a:avLst>
          </a:prstGeom>
          <a:noFill/>
          <a:ln w="25400">
            <a:solidFill>
              <a:schemeClr val="bg2">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491">
              <a:defRPr/>
            </a:pPr>
            <a:endParaRPr lang="en-US" dirty="0">
              <a:solidFill>
                <a:srgbClr val="FFFFFF"/>
              </a:solidFill>
              <a:latin typeface="Amazon Ember"/>
            </a:endParaRPr>
          </a:p>
        </p:txBody>
      </p:sp>
      <p:sp>
        <p:nvSpPr>
          <p:cNvPr id="281" name="TextBox 280">
            <a:extLst>
              <a:ext uri="{FF2B5EF4-FFF2-40B4-BE49-F238E27FC236}">
                <a16:creationId xmlns:a16="http://schemas.microsoft.com/office/drawing/2014/main" id="{1AA7C8EE-B3C1-D541-BE7B-DDF04F4F1707}"/>
              </a:ext>
            </a:extLst>
          </p:cNvPr>
          <p:cNvSpPr txBox="1"/>
          <p:nvPr/>
        </p:nvSpPr>
        <p:spPr>
          <a:xfrm>
            <a:off x="11428089" y="1860998"/>
            <a:ext cx="1590499" cy="830997"/>
          </a:xfrm>
          <a:prstGeom prst="rect">
            <a:avLst/>
          </a:prstGeom>
          <a:noFill/>
        </p:spPr>
        <p:txBody>
          <a:bodyPr wrap="none" rtlCol="0">
            <a:spAutoFit/>
          </a:bodyPr>
          <a:lstStyle/>
          <a:p>
            <a:pPr algn="ctr" defTabSz="731491">
              <a:defRPr/>
            </a:pPr>
            <a:r>
              <a:rPr 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Migration </a:t>
            </a:r>
          </a:p>
          <a:p>
            <a:pPr algn="ctr" defTabSz="731491">
              <a:defRPr/>
            </a:pPr>
            <a:r>
              <a:rPr 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a:t>
            </a:r>
          </a:p>
          <a:p>
            <a:pPr algn="ctr" defTabSz="731491">
              <a:defRPr/>
            </a:pPr>
            <a:r>
              <a:rPr lang="en-US" sz="160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Modernization</a:t>
            </a:r>
          </a:p>
        </p:txBody>
      </p:sp>
      <p:cxnSp>
        <p:nvCxnSpPr>
          <p:cNvPr id="282" name="Straight Arrow Connector 281">
            <a:extLst>
              <a:ext uri="{FF2B5EF4-FFF2-40B4-BE49-F238E27FC236}">
                <a16:creationId xmlns:a16="http://schemas.microsoft.com/office/drawing/2014/main" id="{976F8734-6F9D-AA4A-916B-AB37EAA87677}"/>
              </a:ext>
            </a:extLst>
          </p:cNvPr>
          <p:cNvCxnSpPr>
            <a:cxnSpLocks/>
          </p:cNvCxnSpPr>
          <p:nvPr/>
        </p:nvCxnSpPr>
        <p:spPr>
          <a:xfrm>
            <a:off x="9591492" y="2241641"/>
            <a:ext cx="346530" cy="2375"/>
          </a:xfrm>
          <a:prstGeom prst="straightConnector1">
            <a:avLst/>
          </a:prstGeom>
          <a:ln w="19050">
            <a:solidFill>
              <a:schemeClr val="tx1"/>
            </a:solidFill>
            <a:tailEnd type="triangle"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283" name="Straight Connector 282">
            <a:extLst>
              <a:ext uri="{FF2B5EF4-FFF2-40B4-BE49-F238E27FC236}">
                <a16:creationId xmlns:a16="http://schemas.microsoft.com/office/drawing/2014/main" id="{682C59D1-0C02-B348-B42C-63DCBF33265E}"/>
              </a:ext>
            </a:extLst>
          </p:cNvPr>
          <p:cNvCxnSpPr>
            <a:cxnSpLocks/>
          </p:cNvCxnSpPr>
          <p:nvPr/>
        </p:nvCxnSpPr>
        <p:spPr>
          <a:xfrm flipV="1">
            <a:off x="639914" y="3568615"/>
            <a:ext cx="3863847" cy="19188"/>
          </a:xfrm>
          <a:prstGeom prst="line">
            <a:avLst/>
          </a:prstGeom>
          <a:ln>
            <a:solidFill>
              <a:srgbClr val="E56CE2"/>
            </a:solidFill>
          </a:ln>
        </p:spPr>
        <p:style>
          <a:lnRef idx="2">
            <a:schemeClr val="accent1"/>
          </a:lnRef>
          <a:fillRef idx="0">
            <a:schemeClr val="accent1"/>
          </a:fillRef>
          <a:effectRef idx="1">
            <a:schemeClr val="accent1"/>
          </a:effectRef>
          <a:fontRef idx="minor">
            <a:schemeClr val="tx1"/>
          </a:fontRef>
        </p:style>
      </p:cxnSp>
      <p:grpSp>
        <p:nvGrpSpPr>
          <p:cNvPr id="291" name="Group 290">
            <a:extLst>
              <a:ext uri="{FF2B5EF4-FFF2-40B4-BE49-F238E27FC236}">
                <a16:creationId xmlns:a16="http://schemas.microsoft.com/office/drawing/2014/main" id="{55D68E23-9BFB-7549-9A7F-9ABCB1191DE6}"/>
              </a:ext>
            </a:extLst>
          </p:cNvPr>
          <p:cNvGrpSpPr/>
          <p:nvPr/>
        </p:nvGrpSpPr>
        <p:grpSpPr>
          <a:xfrm rot="16200000">
            <a:off x="279424" y="3346586"/>
            <a:ext cx="241217" cy="241217"/>
            <a:chOff x="2286025" y="2846413"/>
            <a:chExt cx="745284" cy="745284"/>
          </a:xfrm>
        </p:grpSpPr>
        <p:sp>
          <p:nvSpPr>
            <p:cNvPr id="292" name="Oval 291">
              <a:extLst>
                <a:ext uri="{FF2B5EF4-FFF2-40B4-BE49-F238E27FC236}">
                  <a16:creationId xmlns:a16="http://schemas.microsoft.com/office/drawing/2014/main" id="{EE7D6449-70F9-6345-843B-6BA51FB8784F}"/>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293" name="Group 292">
              <a:extLst>
                <a:ext uri="{FF2B5EF4-FFF2-40B4-BE49-F238E27FC236}">
                  <a16:creationId xmlns:a16="http://schemas.microsoft.com/office/drawing/2014/main" id="{4379109F-E3FA-AF43-B4B8-B13D2954E0F2}"/>
                </a:ext>
              </a:extLst>
            </p:cNvPr>
            <p:cNvGrpSpPr/>
            <p:nvPr/>
          </p:nvGrpSpPr>
          <p:grpSpPr>
            <a:xfrm>
              <a:off x="2533463" y="3048376"/>
              <a:ext cx="250408" cy="325097"/>
              <a:chOff x="2534444" y="3048376"/>
              <a:chExt cx="250408" cy="325097"/>
            </a:xfrm>
          </p:grpSpPr>
          <p:cxnSp>
            <p:nvCxnSpPr>
              <p:cNvPr id="294" name="Straight Connector 293">
                <a:extLst>
                  <a:ext uri="{FF2B5EF4-FFF2-40B4-BE49-F238E27FC236}">
                    <a16:creationId xmlns:a16="http://schemas.microsoft.com/office/drawing/2014/main" id="{77A85082-252F-6140-B29E-F94FFB333D76}"/>
                  </a:ext>
                </a:extLst>
              </p:cNvPr>
              <p:cNvCxnSpPr>
                <a:cxnSpLocks/>
              </p:cNvCxnSpPr>
              <p:nvPr/>
            </p:nvCxnSpPr>
            <p:spPr>
              <a:xfrm rot="5400000">
                <a:off x="2498479" y="3210925"/>
                <a:ext cx="325097" cy="0"/>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2BD08D06-1EF0-E24F-834D-CAEAADFAB33F}"/>
                  </a:ext>
                </a:extLst>
              </p:cNvPr>
              <p:cNvCxnSpPr>
                <a:cxnSpLocks/>
              </p:cNvCxnSpPr>
              <p:nvPr/>
            </p:nvCxnSpPr>
            <p:spPr>
              <a:xfrm>
                <a:off x="2534444" y="3249858"/>
                <a:ext cx="123201"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296" name="Straight Connector 295">
                <a:extLst>
                  <a:ext uri="{FF2B5EF4-FFF2-40B4-BE49-F238E27FC236}">
                    <a16:creationId xmlns:a16="http://schemas.microsoft.com/office/drawing/2014/main" id="{D87E3A62-14BE-914F-80B0-ECCD5D2F7141}"/>
                  </a:ext>
                </a:extLst>
              </p:cNvPr>
              <p:cNvCxnSpPr>
                <a:cxnSpLocks/>
              </p:cNvCxnSpPr>
              <p:nvPr/>
            </p:nvCxnSpPr>
            <p:spPr>
              <a:xfrm rot="5400000">
                <a:off x="2663031" y="3249860"/>
                <a:ext cx="123202"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cxnSp>
        <p:nvCxnSpPr>
          <p:cNvPr id="168" name="Straight Connector 167">
            <a:extLst>
              <a:ext uri="{FF2B5EF4-FFF2-40B4-BE49-F238E27FC236}">
                <a16:creationId xmlns:a16="http://schemas.microsoft.com/office/drawing/2014/main" id="{16685689-59F0-1040-97E0-036C929F964A}"/>
              </a:ext>
            </a:extLst>
          </p:cNvPr>
          <p:cNvCxnSpPr>
            <a:cxnSpLocks/>
          </p:cNvCxnSpPr>
          <p:nvPr/>
        </p:nvCxnSpPr>
        <p:spPr>
          <a:xfrm flipV="1">
            <a:off x="5519242" y="3574815"/>
            <a:ext cx="3863847" cy="19188"/>
          </a:xfrm>
          <a:prstGeom prst="line">
            <a:avLst/>
          </a:prstGeom>
          <a:ln>
            <a:solidFill>
              <a:srgbClr val="E56CE2"/>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1AD3AD03-3FE1-5248-BF5D-165170276744}"/>
              </a:ext>
            </a:extLst>
          </p:cNvPr>
          <p:cNvCxnSpPr>
            <a:cxnSpLocks/>
          </p:cNvCxnSpPr>
          <p:nvPr/>
        </p:nvCxnSpPr>
        <p:spPr>
          <a:xfrm flipV="1">
            <a:off x="10420563" y="3560337"/>
            <a:ext cx="3863847" cy="19188"/>
          </a:xfrm>
          <a:prstGeom prst="line">
            <a:avLst/>
          </a:prstGeom>
          <a:ln>
            <a:solidFill>
              <a:srgbClr val="E56CE2"/>
            </a:solidFill>
          </a:ln>
        </p:spPr>
        <p:style>
          <a:lnRef idx="2">
            <a:schemeClr val="accent1"/>
          </a:lnRef>
          <a:fillRef idx="0">
            <a:schemeClr val="accent1"/>
          </a:fillRef>
          <a:effectRef idx="1">
            <a:schemeClr val="accent1"/>
          </a:effectRef>
          <a:fontRef idx="minor">
            <a:schemeClr val="tx1"/>
          </a:fontRef>
        </p:style>
      </p:cxnSp>
      <p:grpSp>
        <p:nvGrpSpPr>
          <p:cNvPr id="170" name="Group 169">
            <a:extLst>
              <a:ext uri="{FF2B5EF4-FFF2-40B4-BE49-F238E27FC236}">
                <a16:creationId xmlns:a16="http://schemas.microsoft.com/office/drawing/2014/main" id="{9CA6EDD8-DEC9-D548-A288-80651CF4CE28}"/>
              </a:ext>
            </a:extLst>
          </p:cNvPr>
          <p:cNvGrpSpPr/>
          <p:nvPr/>
        </p:nvGrpSpPr>
        <p:grpSpPr>
          <a:xfrm rot="16200000">
            <a:off x="5132466" y="3329544"/>
            <a:ext cx="241217" cy="241217"/>
            <a:chOff x="2286025" y="2846413"/>
            <a:chExt cx="745284" cy="745284"/>
          </a:xfrm>
        </p:grpSpPr>
        <p:sp>
          <p:nvSpPr>
            <p:cNvPr id="171" name="Oval 170">
              <a:extLst>
                <a:ext uri="{FF2B5EF4-FFF2-40B4-BE49-F238E27FC236}">
                  <a16:creationId xmlns:a16="http://schemas.microsoft.com/office/drawing/2014/main" id="{A014BCE7-42A0-6247-8134-9BB8EF7382E1}"/>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172" name="Group 171">
              <a:extLst>
                <a:ext uri="{FF2B5EF4-FFF2-40B4-BE49-F238E27FC236}">
                  <a16:creationId xmlns:a16="http://schemas.microsoft.com/office/drawing/2014/main" id="{BD728765-0AD0-F640-86CD-C1E2BD5A39D5}"/>
                </a:ext>
              </a:extLst>
            </p:cNvPr>
            <p:cNvGrpSpPr/>
            <p:nvPr/>
          </p:nvGrpSpPr>
          <p:grpSpPr>
            <a:xfrm>
              <a:off x="2533463" y="3048376"/>
              <a:ext cx="250408" cy="325097"/>
              <a:chOff x="2534444" y="3048376"/>
              <a:chExt cx="250408" cy="325097"/>
            </a:xfrm>
          </p:grpSpPr>
          <p:cxnSp>
            <p:nvCxnSpPr>
              <p:cNvPr id="173" name="Straight Connector 172">
                <a:extLst>
                  <a:ext uri="{FF2B5EF4-FFF2-40B4-BE49-F238E27FC236}">
                    <a16:creationId xmlns:a16="http://schemas.microsoft.com/office/drawing/2014/main" id="{D79EA601-B984-2744-B87D-8060ED5D1FC3}"/>
                  </a:ext>
                </a:extLst>
              </p:cNvPr>
              <p:cNvCxnSpPr>
                <a:cxnSpLocks/>
              </p:cNvCxnSpPr>
              <p:nvPr/>
            </p:nvCxnSpPr>
            <p:spPr>
              <a:xfrm rot="5400000">
                <a:off x="2498479" y="3210925"/>
                <a:ext cx="325097" cy="0"/>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74" name="Straight Connector 173">
                <a:extLst>
                  <a:ext uri="{FF2B5EF4-FFF2-40B4-BE49-F238E27FC236}">
                    <a16:creationId xmlns:a16="http://schemas.microsoft.com/office/drawing/2014/main" id="{85CE0B06-E9F0-8040-AAE2-7F37198D72B8}"/>
                  </a:ext>
                </a:extLst>
              </p:cNvPr>
              <p:cNvCxnSpPr>
                <a:cxnSpLocks/>
              </p:cNvCxnSpPr>
              <p:nvPr/>
            </p:nvCxnSpPr>
            <p:spPr>
              <a:xfrm>
                <a:off x="2534444" y="3249858"/>
                <a:ext cx="123201"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81" name="Straight Connector 180">
                <a:extLst>
                  <a:ext uri="{FF2B5EF4-FFF2-40B4-BE49-F238E27FC236}">
                    <a16:creationId xmlns:a16="http://schemas.microsoft.com/office/drawing/2014/main" id="{324F1E6D-53DF-484D-952E-6D7DCCBB2327}"/>
                  </a:ext>
                </a:extLst>
              </p:cNvPr>
              <p:cNvCxnSpPr>
                <a:cxnSpLocks/>
              </p:cNvCxnSpPr>
              <p:nvPr/>
            </p:nvCxnSpPr>
            <p:spPr>
              <a:xfrm rot="5400000">
                <a:off x="2663031" y="3249860"/>
                <a:ext cx="123202"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182" name="Group 181">
            <a:extLst>
              <a:ext uri="{FF2B5EF4-FFF2-40B4-BE49-F238E27FC236}">
                <a16:creationId xmlns:a16="http://schemas.microsoft.com/office/drawing/2014/main" id="{AA79D2BF-4CD9-B548-A677-F95CACD939DB}"/>
              </a:ext>
            </a:extLst>
          </p:cNvPr>
          <p:cNvGrpSpPr/>
          <p:nvPr/>
        </p:nvGrpSpPr>
        <p:grpSpPr>
          <a:xfrm rot="16200000">
            <a:off x="10067809" y="3335259"/>
            <a:ext cx="241217" cy="241217"/>
            <a:chOff x="2286025" y="2846413"/>
            <a:chExt cx="745284" cy="745284"/>
          </a:xfrm>
        </p:grpSpPr>
        <p:sp>
          <p:nvSpPr>
            <p:cNvPr id="183" name="Oval 182">
              <a:extLst>
                <a:ext uri="{FF2B5EF4-FFF2-40B4-BE49-F238E27FC236}">
                  <a16:creationId xmlns:a16="http://schemas.microsoft.com/office/drawing/2014/main" id="{EF03EA5A-1436-F347-A14F-365C463168A2}"/>
                </a:ext>
              </a:extLst>
            </p:cNvPr>
            <p:cNvSpPr/>
            <p:nvPr/>
          </p:nvSpPr>
          <p:spPr>
            <a:xfrm>
              <a:off x="2286025" y="2846413"/>
              <a:ext cx="745284" cy="745284"/>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731491">
                <a:defRPr/>
              </a:pPr>
              <a:endParaRPr lang="en-US" dirty="0">
                <a:solidFill>
                  <a:srgbClr val="FFFFFF"/>
                </a:solidFill>
                <a:latin typeface="Amazon Ember"/>
              </a:endParaRPr>
            </a:p>
          </p:txBody>
        </p:sp>
        <p:grpSp>
          <p:nvGrpSpPr>
            <p:cNvPr id="184" name="Group 183">
              <a:extLst>
                <a:ext uri="{FF2B5EF4-FFF2-40B4-BE49-F238E27FC236}">
                  <a16:creationId xmlns:a16="http://schemas.microsoft.com/office/drawing/2014/main" id="{C5DDF8CF-2743-4548-B569-80D911388F8D}"/>
                </a:ext>
              </a:extLst>
            </p:cNvPr>
            <p:cNvGrpSpPr/>
            <p:nvPr/>
          </p:nvGrpSpPr>
          <p:grpSpPr>
            <a:xfrm>
              <a:off x="2533463" y="3048376"/>
              <a:ext cx="250408" cy="325097"/>
              <a:chOff x="2534444" y="3048376"/>
              <a:chExt cx="250408" cy="325097"/>
            </a:xfrm>
          </p:grpSpPr>
          <p:cxnSp>
            <p:nvCxnSpPr>
              <p:cNvPr id="185" name="Straight Connector 184">
                <a:extLst>
                  <a:ext uri="{FF2B5EF4-FFF2-40B4-BE49-F238E27FC236}">
                    <a16:creationId xmlns:a16="http://schemas.microsoft.com/office/drawing/2014/main" id="{D380D324-FCDB-6945-9995-276073C948A7}"/>
                  </a:ext>
                </a:extLst>
              </p:cNvPr>
              <p:cNvCxnSpPr>
                <a:cxnSpLocks/>
              </p:cNvCxnSpPr>
              <p:nvPr/>
            </p:nvCxnSpPr>
            <p:spPr>
              <a:xfrm rot="5400000">
                <a:off x="2498479" y="3210925"/>
                <a:ext cx="325097" cy="0"/>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86" name="Straight Connector 185">
                <a:extLst>
                  <a:ext uri="{FF2B5EF4-FFF2-40B4-BE49-F238E27FC236}">
                    <a16:creationId xmlns:a16="http://schemas.microsoft.com/office/drawing/2014/main" id="{30AEB90D-36EF-6549-B4AE-A2A98DE9F646}"/>
                  </a:ext>
                </a:extLst>
              </p:cNvPr>
              <p:cNvCxnSpPr>
                <a:cxnSpLocks/>
              </p:cNvCxnSpPr>
              <p:nvPr/>
            </p:nvCxnSpPr>
            <p:spPr>
              <a:xfrm>
                <a:off x="2534444" y="3249858"/>
                <a:ext cx="123201"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187" name="Straight Connector 186">
                <a:extLst>
                  <a:ext uri="{FF2B5EF4-FFF2-40B4-BE49-F238E27FC236}">
                    <a16:creationId xmlns:a16="http://schemas.microsoft.com/office/drawing/2014/main" id="{78A9F7E0-64D1-6F4D-99F5-FBC238F43593}"/>
                  </a:ext>
                </a:extLst>
              </p:cNvPr>
              <p:cNvCxnSpPr>
                <a:cxnSpLocks/>
              </p:cNvCxnSpPr>
              <p:nvPr/>
            </p:nvCxnSpPr>
            <p:spPr>
              <a:xfrm rot="5400000">
                <a:off x="2663031" y="3249860"/>
                <a:ext cx="123202" cy="120441"/>
              </a:xfrm>
              <a:prstGeom prst="line">
                <a:avLst/>
              </a:prstGeom>
              <a:noFill/>
              <a:ln w="19050" cap="rnd">
                <a:solidFill>
                  <a:srgbClr val="E56CE2"/>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spTree>
    <p:extLst>
      <p:ext uri="{BB962C8B-B14F-4D97-AF65-F5344CB8AC3E}">
        <p14:creationId xmlns:p14="http://schemas.microsoft.com/office/powerpoint/2010/main" val="169936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DD6A2D1-A27C-3440-95F8-CB9060965489}"/>
              </a:ext>
            </a:extLst>
          </p:cNvPr>
          <p:cNvSpPr>
            <a:spLocks noGrp="1"/>
          </p:cNvSpPr>
          <p:nvPr>
            <p:ph type="title"/>
          </p:nvPr>
        </p:nvSpPr>
        <p:spPr/>
        <p:txBody>
          <a:bodyPr/>
          <a:lstStyle/>
          <a:p>
            <a:r>
              <a:rPr lang="en-US" dirty="0">
                <a:solidFill>
                  <a:srgbClr val="F8F8F8"/>
                </a:solidFill>
              </a:rPr>
              <a:t>Critical Components for Success - Moving to AWS</a:t>
            </a:r>
            <a:endParaRPr lang="en-US" dirty="0">
              <a:solidFill>
                <a:schemeClr val="accent1"/>
              </a:solidFill>
            </a:endParaRPr>
          </a:p>
        </p:txBody>
      </p:sp>
      <p:sp>
        <p:nvSpPr>
          <p:cNvPr id="6" name="Rectangle 5">
            <a:extLst>
              <a:ext uri="{FF2B5EF4-FFF2-40B4-BE49-F238E27FC236}">
                <a16:creationId xmlns:a16="http://schemas.microsoft.com/office/drawing/2014/main" id="{97BC9C72-D7A8-DD45-8D24-8A497572E777}"/>
              </a:ext>
            </a:extLst>
          </p:cNvPr>
          <p:cNvSpPr/>
          <p:nvPr/>
        </p:nvSpPr>
        <p:spPr>
          <a:xfrm>
            <a:off x="2780211" y="1429697"/>
            <a:ext cx="11283261" cy="1508105"/>
          </a:xfrm>
          <a:prstGeom prst="rect">
            <a:avLst/>
          </a:prstGeom>
        </p:spPr>
        <p:txBody>
          <a:bodyPr wrap="square">
            <a:spAutoFit/>
          </a:bodyPr>
          <a:lstStyle/>
          <a:p>
            <a:r>
              <a:rPr lang="en-US" sz="3200" b="1" dirty="0"/>
              <a:t>Senior leadership team conviction and alignment</a:t>
            </a:r>
          </a:p>
          <a:p>
            <a:r>
              <a:rPr lang="en-US" sz="2000" b="1" dirty="0">
                <a:solidFill>
                  <a:schemeClr val="accent1"/>
                </a:solidFill>
                <a:latin typeface="Amazon Ember Thin" panose="020B0303020204020204" pitchFamily="34" charset="0"/>
                <a:ea typeface="Amazon Ember Thin" panose="020B0303020204020204" pitchFamily="34" charset="0"/>
                <a:cs typeface="Amazon Ember Thin" panose="020B0303020204020204" pitchFamily="34" charset="0"/>
              </a:rPr>
              <a:t>Set clear direction and expectations with the organization to get everyone on the same page and working towards the same goal. Enabling cloud culture and change leadership capability is a critical first step to minimizing business disruption and accelerating mindset and behavior shift. </a:t>
            </a:r>
          </a:p>
        </p:txBody>
      </p:sp>
      <p:sp>
        <p:nvSpPr>
          <p:cNvPr id="2" name="Oval 1">
            <a:extLst>
              <a:ext uri="{FF2B5EF4-FFF2-40B4-BE49-F238E27FC236}">
                <a16:creationId xmlns:a16="http://schemas.microsoft.com/office/drawing/2014/main" id="{D89CA3B9-8EF0-6C46-B037-436554253BAB}"/>
              </a:ext>
            </a:extLst>
          </p:cNvPr>
          <p:cNvSpPr>
            <a:spLocks/>
          </p:cNvSpPr>
          <p:nvPr/>
        </p:nvSpPr>
        <p:spPr>
          <a:xfrm>
            <a:off x="1545770" y="1473305"/>
            <a:ext cx="822960" cy="735744"/>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731519"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accent1"/>
                </a:solidFill>
                <a:effectLst/>
                <a:uFillTx/>
                <a:latin typeface="Amazon Ember"/>
                <a:ea typeface="Amazon Ember"/>
                <a:cs typeface="Amazon Ember"/>
                <a:sym typeface="Amazon Ember"/>
              </a:rPr>
              <a:t>1</a:t>
            </a:r>
          </a:p>
        </p:txBody>
      </p:sp>
      <p:sp>
        <p:nvSpPr>
          <p:cNvPr id="9" name="Rectangle 8">
            <a:extLst>
              <a:ext uri="{FF2B5EF4-FFF2-40B4-BE49-F238E27FC236}">
                <a16:creationId xmlns:a16="http://schemas.microsoft.com/office/drawing/2014/main" id="{EE337F2E-CBEF-064B-90B0-BD23C3A3B228}"/>
              </a:ext>
            </a:extLst>
          </p:cNvPr>
          <p:cNvSpPr/>
          <p:nvPr/>
        </p:nvSpPr>
        <p:spPr>
          <a:xfrm>
            <a:off x="2780211" y="3031621"/>
            <a:ext cx="11283261" cy="1200329"/>
          </a:xfrm>
          <a:prstGeom prst="rect">
            <a:avLst/>
          </a:prstGeom>
        </p:spPr>
        <p:txBody>
          <a:bodyPr wrap="square">
            <a:spAutoFit/>
          </a:bodyPr>
          <a:lstStyle/>
          <a:p>
            <a:r>
              <a:rPr lang="en-US" sz="3200" b="1" dirty="0"/>
              <a:t>Set top-down aggressive goals</a:t>
            </a:r>
          </a:p>
          <a:p>
            <a:r>
              <a:rPr lang="en-US" sz="2000" b="1" dirty="0">
                <a:solidFill>
                  <a:schemeClr val="accent1"/>
                </a:solidFill>
                <a:latin typeface="Amazon Ember Thin" panose="020B0303020204020204" pitchFamily="34" charset="0"/>
                <a:ea typeface="Amazon Ember Thin" panose="020B0303020204020204" pitchFamily="34" charset="0"/>
                <a:cs typeface="Amazon Ember Thin" panose="020B0303020204020204" pitchFamily="34" charset="0"/>
              </a:rPr>
              <a:t>Force the organization to move faster than it would have organically to enable adoption to the new ways of working.</a:t>
            </a:r>
          </a:p>
        </p:txBody>
      </p:sp>
      <p:sp>
        <p:nvSpPr>
          <p:cNvPr id="10" name="Oval 9">
            <a:extLst>
              <a:ext uri="{FF2B5EF4-FFF2-40B4-BE49-F238E27FC236}">
                <a16:creationId xmlns:a16="http://schemas.microsoft.com/office/drawing/2014/main" id="{D0D4FCEA-F18E-BC42-9028-CFB6AE0FF351}"/>
              </a:ext>
            </a:extLst>
          </p:cNvPr>
          <p:cNvSpPr>
            <a:spLocks/>
          </p:cNvSpPr>
          <p:nvPr/>
        </p:nvSpPr>
        <p:spPr>
          <a:xfrm>
            <a:off x="1545770" y="3070429"/>
            <a:ext cx="822960" cy="753056"/>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731519" rtl="0" fontAlgn="auto" latinLnBrk="0" hangingPunct="0">
              <a:lnSpc>
                <a:spcPct val="100000"/>
              </a:lnSpc>
              <a:spcBef>
                <a:spcPts val="0"/>
              </a:spcBef>
              <a:spcAft>
                <a:spcPts val="0"/>
              </a:spcAft>
              <a:buClrTx/>
              <a:buSzTx/>
              <a:buFontTx/>
              <a:buNone/>
              <a:tabLst/>
            </a:pPr>
            <a:r>
              <a:rPr lang="en-US" b="1" dirty="0">
                <a:solidFill>
                  <a:schemeClr val="accent1"/>
                </a:solidFill>
              </a:rPr>
              <a:t>2</a:t>
            </a:r>
            <a:endParaRPr kumimoji="0" lang="en-US" sz="2800" b="1" i="0" u="none" strike="noStrike" cap="none" spc="0" normalizeH="0" baseline="0" dirty="0">
              <a:ln>
                <a:noFill/>
              </a:ln>
              <a:solidFill>
                <a:schemeClr val="accent1"/>
              </a:solidFill>
              <a:effectLst/>
              <a:uFillTx/>
              <a:latin typeface="Amazon Ember"/>
              <a:ea typeface="Amazon Ember"/>
              <a:cs typeface="Amazon Ember"/>
              <a:sym typeface="Amazon Ember"/>
            </a:endParaRPr>
          </a:p>
        </p:txBody>
      </p:sp>
      <p:sp>
        <p:nvSpPr>
          <p:cNvPr id="12" name="Rectangle 11">
            <a:extLst>
              <a:ext uri="{FF2B5EF4-FFF2-40B4-BE49-F238E27FC236}">
                <a16:creationId xmlns:a16="http://schemas.microsoft.com/office/drawing/2014/main" id="{707C62D3-6491-7748-9227-84C123C744F5}"/>
              </a:ext>
            </a:extLst>
          </p:cNvPr>
          <p:cNvSpPr/>
          <p:nvPr/>
        </p:nvSpPr>
        <p:spPr>
          <a:xfrm>
            <a:off x="2780210" y="4343798"/>
            <a:ext cx="11283261" cy="1200329"/>
          </a:xfrm>
          <a:prstGeom prst="rect">
            <a:avLst/>
          </a:prstGeom>
        </p:spPr>
        <p:txBody>
          <a:bodyPr wrap="square">
            <a:spAutoFit/>
          </a:bodyPr>
          <a:lstStyle/>
          <a:p>
            <a:r>
              <a:rPr lang="en-US" sz="3200" b="1" dirty="0"/>
              <a:t>Train your builders</a:t>
            </a:r>
          </a:p>
          <a:p>
            <a:r>
              <a:rPr lang="en-US" sz="2000" b="1" dirty="0">
                <a:solidFill>
                  <a:schemeClr val="accent1"/>
                </a:solidFill>
                <a:latin typeface="Amazon Ember Thin" panose="020B0303020204020204" pitchFamily="34" charset="0"/>
                <a:ea typeface="Amazon Ember Thin" panose="020B0303020204020204" pitchFamily="34" charset="0"/>
                <a:cs typeface="Amazon Ember Thin" panose="020B0303020204020204" pitchFamily="34" charset="0"/>
              </a:rPr>
              <a:t>It’s really important that organizations are trained on the cloud and comfortable with the concepts as part of the whole process – we train hundreds-of-thousands of people a year for that purpose.</a:t>
            </a:r>
          </a:p>
        </p:txBody>
      </p:sp>
      <p:sp>
        <p:nvSpPr>
          <p:cNvPr id="13" name="Oval 12">
            <a:extLst>
              <a:ext uri="{FF2B5EF4-FFF2-40B4-BE49-F238E27FC236}">
                <a16:creationId xmlns:a16="http://schemas.microsoft.com/office/drawing/2014/main" id="{5AF0E8AB-B643-A64F-AFEB-A5BC5E1C7DCC}"/>
              </a:ext>
            </a:extLst>
          </p:cNvPr>
          <p:cNvSpPr>
            <a:spLocks/>
          </p:cNvSpPr>
          <p:nvPr/>
        </p:nvSpPr>
        <p:spPr>
          <a:xfrm>
            <a:off x="1545770" y="4378750"/>
            <a:ext cx="822960" cy="753056"/>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731519" rtl="0" fontAlgn="auto" latinLnBrk="0" hangingPunct="0">
              <a:lnSpc>
                <a:spcPct val="100000"/>
              </a:lnSpc>
              <a:spcBef>
                <a:spcPts val="0"/>
              </a:spcBef>
              <a:spcAft>
                <a:spcPts val="0"/>
              </a:spcAft>
              <a:buClrTx/>
              <a:buSzTx/>
              <a:buFontTx/>
              <a:buNone/>
              <a:tabLst/>
            </a:pPr>
            <a:r>
              <a:rPr lang="en-US" b="1" dirty="0">
                <a:solidFill>
                  <a:schemeClr val="accent1"/>
                </a:solidFill>
              </a:rPr>
              <a:t>3</a:t>
            </a:r>
            <a:endParaRPr kumimoji="0" lang="en-US" sz="2800" b="1" i="0" u="none" strike="noStrike" cap="none" spc="0" normalizeH="0" baseline="0" dirty="0">
              <a:ln>
                <a:noFill/>
              </a:ln>
              <a:solidFill>
                <a:schemeClr val="accent1"/>
              </a:solidFill>
              <a:effectLst/>
              <a:uFillTx/>
              <a:latin typeface="Amazon Ember"/>
              <a:ea typeface="Amazon Ember"/>
              <a:cs typeface="Amazon Ember"/>
              <a:sym typeface="Amazon Ember"/>
            </a:endParaRPr>
          </a:p>
        </p:txBody>
      </p:sp>
      <p:sp>
        <p:nvSpPr>
          <p:cNvPr id="15" name="Rectangle 14">
            <a:extLst>
              <a:ext uri="{FF2B5EF4-FFF2-40B4-BE49-F238E27FC236}">
                <a16:creationId xmlns:a16="http://schemas.microsoft.com/office/drawing/2014/main" id="{740195E6-A618-5B4F-BF4E-64B00860C127}"/>
              </a:ext>
            </a:extLst>
          </p:cNvPr>
          <p:cNvSpPr/>
          <p:nvPr/>
        </p:nvSpPr>
        <p:spPr>
          <a:xfrm>
            <a:off x="2780210" y="5652119"/>
            <a:ext cx="11283261" cy="1508105"/>
          </a:xfrm>
          <a:prstGeom prst="rect">
            <a:avLst/>
          </a:prstGeom>
        </p:spPr>
        <p:txBody>
          <a:bodyPr wrap="square">
            <a:spAutoFit/>
          </a:bodyPr>
          <a:lstStyle/>
          <a:p>
            <a:r>
              <a:rPr lang="en-US" sz="3200" b="1" dirty="0"/>
              <a:t>Don’t let paralysis stop you before you start</a:t>
            </a:r>
          </a:p>
          <a:p>
            <a:r>
              <a:rPr lang="en-US" sz="2000" b="1" dirty="0">
                <a:solidFill>
                  <a:schemeClr val="accent1"/>
                </a:solidFill>
                <a:latin typeface="Amazon Ember Thin" panose="020B0303020204020204" pitchFamily="34" charset="0"/>
                <a:ea typeface="Amazon Ember Thin" panose="020B0303020204020204" pitchFamily="34" charset="0"/>
                <a:cs typeface="Amazon Ember Thin" panose="020B0303020204020204" pitchFamily="34" charset="0"/>
              </a:rPr>
              <a:t>Organizations can get paralyzed if they can't figure out how to move every last workload. There is no need to boil the ocean – do a portfolio analysis to assess each application and build a plan for what to move short term, medium term, and last.</a:t>
            </a:r>
          </a:p>
        </p:txBody>
      </p:sp>
      <p:sp>
        <p:nvSpPr>
          <p:cNvPr id="16" name="Oval 15">
            <a:extLst>
              <a:ext uri="{FF2B5EF4-FFF2-40B4-BE49-F238E27FC236}">
                <a16:creationId xmlns:a16="http://schemas.microsoft.com/office/drawing/2014/main" id="{3D68D0BC-41B9-4847-A6E0-CF1D5C5E58EB}"/>
              </a:ext>
            </a:extLst>
          </p:cNvPr>
          <p:cNvSpPr>
            <a:spLocks/>
          </p:cNvSpPr>
          <p:nvPr/>
        </p:nvSpPr>
        <p:spPr>
          <a:xfrm>
            <a:off x="1545770" y="5695727"/>
            <a:ext cx="822960" cy="735744"/>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731519"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chemeClr val="accent1"/>
                </a:solidFill>
                <a:effectLst/>
                <a:uFillTx/>
                <a:latin typeface="Amazon Ember"/>
                <a:ea typeface="Amazon Ember"/>
                <a:cs typeface="Amazon Ember"/>
                <a:sym typeface="Amazon Ember"/>
              </a:rPr>
              <a:t>4</a:t>
            </a:r>
          </a:p>
        </p:txBody>
      </p:sp>
    </p:spTree>
    <p:extLst>
      <p:ext uri="{BB962C8B-B14F-4D97-AF65-F5344CB8AC3E}">
        <p14:creationId xmlns:p14="http://schemas.microsoft.com/office/powerpoint/2010/main" val="16418261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22863E-73FC-48AF-B98D-90E408489217}"/>
              </a:ext>
            </a:extLst>
          </p:cNvPr>
          <p:cNvSpPr/>
          <p:nvPr/>
        </p:nvSpPr>
        <p:spPr>
          <a:xfrm>
            <a:off x="11006972" y="2195050"/>
            <a:ext cx="2399557" cy="5068096"/>
          </a:xfrm>
          <a:prstGeom prst="rect">
            <a:avLst/>
          </a:prstGeom>
          <a:gradFill flip="none" rotWithShape="1">
            <a:gsLst>
              <a:gs pos="100000">
                <a:srgbClr val="CAEEE8"/>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9" name="Rectangle 8">
            <a:extLst>
              <a:ext uri="{FF2B5EF4-FFF2-40B4-BE49-F238E27FC236}">
                <a16:creationId xmlns:a16="http://schemas.microsoft.com/office/drawing/2014/main" id="{D2DCFE0E-63A8-499B-BED5-31233C36374F}"/>
              </a:ext>
            </a:extLst>
          </p:cNvPr>
          <p:cNvSpPr/>
          <p:nvPr/>
        </p:nvSpPr>
        <p:spPr>
          <a:xfrm>
            <a:off x="8609782" y="2195050"/>
            <a:ext cx="2399557" cy="5068096"/>
          </a:xfrm>
          <a:prstGeom prst="rect">
            <a:avLst/>
          </a:prstGeom>
          <a:gradFill flip="none" rotWithShape="1">
            <a:gsLst>
              <a:gs pos="100000">
                <a:schemeClr val="accent5">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10" name="Rectangle 9">
            <a:extLst>
              <a:ext uri="{FF2B5EF4-FFF2-40B4-BE49-F238E27FC236}">
                <a16:creationId xmlns:a16="http://schemas.microsoft.com/office/drawing/2014/main" id="{DC0D66C7-0A6F-456E-8B8E-E1CF1C0D601D}"/>
              </a:ext>
            </a:extLst>
          </p:cNvPr>
          <p:cNvSpPr/>
          <p:nvPr/>
        </p:nvSpPr>
        <p:spPr>
          <a:xfrm>
            <a:off x="6212593" y="2195050"/>
            <a:ext cx="2399557" cy="5068096"/>
          </a:xfrm>
          <a:prstGeom prst="rect">
            <a:avLst/>
          </a:prstGeom>
          <a:gradFill flip="none" rotWithShape="1">
            <a:gsLst>
              <a:gs pos="100000">
                <a:schemeClr val="accent2">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11" name="Rectangle 10">
            <a:extLst>
              <a:ext uri="{FF2B5EF4-FFF2-40B4-BE49-F238E27FC236}">
                <a16:creationId xmlns:a16="http://schemas.microsoft.com/office/drawing/2014/main" id="{866E3535-39C2-4DBA-B35E-99F3B4DBA3D4}"/>
              </a:ext>
            </a:extLst>
          </p:cNvPr>
          <p:cNvSpPr/>
          <p:nvPr/>
        </p:nvSpPr>
        <p:spPr>
          <a:xfrm>
            <a:off x="3815402" y="2195050"/>
            <a:ext cx="2399557" cy="5068096"/>
          </a:xfrm>
          <a:prstGeom prst="rect">
            <a:avLst/>
          </a:prstGeom>
          <a:gradFill flip="none" rotWithShape="1">
            <a:gsLst>
              <a:gs pos="100000">
                <a:schemeClr val="accent4">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12" name="Rectangle 11">
            <a:extLst>
              <a:ext uri="{FF2B5EF4-FFF2-40B4-BE49-F238E27FC236}">
                <a16:creationId xmlns:a16="http://schemas.microsoft.com/office/drawing/2014/main" id="{8E63E26D-D4AF-4AD7-9C27-1223AFE33E2D}"/>
              </a:ext>
            </a:extLst>
          </p:cNvPr>
          <p:cNvSpPr/>
          <p:nvPr/>
        </p:nvSpPr>
        <p:spPr>
          <a:xfrm>
            <a:off x="1418214" y="2195050"/>
            <a:ext cx="2399557" cy="5068096"/>
          </a:xfrm>
          <a:prstGeom prst="rect">
            <a:avLst/>
          </a:prstGeom>
          <a:gradFill flip="none" rotWithShape="1">
            <a:gsLst>
              <a:gs pos="100000">
                <a:schemeClr val="accent1">
                  <a:lumMod val="20000"/>
                  <a:lumOff val="80000"/>
                </a:schemeClr>
              </a:gs>
              <a:gs pos="0">
                <a:schemeClr val="bg1"/>
              </a:gs>
            </a:gsLst>
            <a:lin ang="5400000" scaled="1"/>
            <a:tileRect/>
          </a:gra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14" name="Rectangle: Rounded Corners 13">
            <a:extLst>
              <a:ext uri="{FF2B5EF4-FFF2-40B4-BE49-F238E27FC236}">
                <a16:creationId xmlns:a16="http://schemas.microsoft.com/office/drawing/2014/main" id="{3D12154C-6224-40FC-B81D-BA33290FC8F3}"/>
              </a:ext>
            </a:extLst>
          </p:cNvPr>
          <p:cNvSpPr/>
          <p:nvPr/>
        </p:nvSpPr>
        <p:spPr>
          <a:xfrm>
            <a:off x="11169373" y="1334541"/>
            <a:ext cx="2286000" cy="882877"/>
          </a:xfrm>
          <a:prstGeom prst="roundRect">
            <a:avLst/>
          </a:prstGeom>
          <a:solidFill>
            <a:srgbClr val="5DCAB9"/>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15" name="Rectangle: Rounded Corners 14">
            <a:extLst>
              <a:ext uri="{FF2B5EF4-FFF2-40B4-BE49-F238E27FC236}">
                <a16:creationId xmlns:a16="http://schemas.microsoft.com/office/drawing/2014/main" id="{81DF26E4-999E-48F8-BE2A-8B824CA1C058}"/>
              </a:ext>
            </a:extLst>
          </p:cNvPr>
          <p:cNvSpPr/>
          <p:nvPr/>
        </p:nvSpPr>
        <p:spPr>
          <a:xfrm>
            <a:off x="8764395" y="1334541"/>
            <a:ext cx="2286000" cy="882877"/>
          </a:xfrm>
          <a:prstGeom prst="roundRect">
            <a:avLst/>
          </a:prstGeom>
          <a:solidFill>
            <a:schemeClr val="accent5">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16" name="Rectangle: Rounded Corners 15">
            <a:extLst>
              <a:ext uri="{FF2B5EF4-FFF2-40B4-BE49-F238E27FC236}">
                <a16:creationId xmlns:a16="http://schemas.microsoft.com/office/drawing/2014/main" id="{0458C63B-D386-4DD2-9C97-11D0D777F83D}"/>
              </a:ext>
            </a:extLst>
          </p:cNvPr>
          <p:cNvSpPr/>
          <p:nvPr/>
        </p:nvSpPr>
        <p:spPr>
          <a:xfrm>
            <a:off x="6359421" y="1334541"/>
            <a:ext cx="2286000" cy="882877"/>
          </a:xfrm>
          <a:prstGeom prst="roundRect">
            <a:avLst/>
          </a:prstGeom>
          <a:solidFill>
            <a:schemeClr val="accent2">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17" name="Rectangle: Rounded Corners 16">
            <a:extLst>
              <a:ext uri="{FF2B5EF4-FFF2-40B4-BE49-F238E27FC236}">
                <a16:creationId xmlns:a16="http://schemas.microsoft.com/office/drawing/2014/main" id="{C31A2C0B-FC9B-4DE1-A7E3-FE6E12202503}"/>
              </a:ext>
            </a:extLst>
          </p:cNvPr>
          <p:cNvSpPr/>
          <p:nvPr/>
        </p:nvSpPr>
        <p:spPr>
          <a:xfrm>
            <a:off x="3954445" y="1334541"/>
            <a:ext cx="2286000" cy="882877"/>
          </a:xfrm>
          <a:prstGeom prst="roundRect">
            <a:avLst/>
          </a:prstGeom>
          <a:solidFill>
            <a:schemeClr val="accent4">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18" name="Rectangle: Rounded Corners 17">
            <a:extLst>
              <a:ext uri="{FF2B5EF4-FFF2-40B4-BE49-F238E27FC236}">
                <a16:creationId xmlns:a16="http://schemas.microsoft.com/office/drawing/2014/main" id="{EC3F482B-C010-42BB-AB72-CC67CCF4FF80}"/>
              </a:ext>
            </a:extLst>
          </p:cNvPr>
          <p:cNvSpPr/>
          <p:nvPr/>
        </p:nvSpPr>
        <p:spPr>
          <a:xfrm>
            <a:off x="1549469" y="1334541"/>
            <a:ext cx="2286000" cy="882877"/>
          </a:xfrm>
          <a:prstGeom prst="roundRect">
            <a:avLst/>
          </a:prstGeom>
          <a:solidFill>
            <a:schemeClr val="accent1">
              <a:lumMod val="60000"/>
              <a:lumOff val="4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20" name="Rectangle: Rounded Corners 19">
            <a:extLst>
              <a:ext uri="{FF2B5EF4-FFF2-40B4-BE49-F238E27FC236}">
                <a16:creationId xmlns:a16="http://schemas.microsoft.com/office/drawing/2014/main" id="{0C2A0F05-BC60-4F17-AB5E-D953BFEA08D5}"/>
              </a:ext>
            </a:extLst>
          </p:cNvPr>
          <p:cNvSpPr/>
          <p:nvPr/>
        </p:nvSpPr>
        <p:spPr>
          <a:xfrm>
            <a:off x="3814685" y="1497790"/>
            <a:ext cx="2286000" cy="882877"/>
          </a:xfrm>
          <a:prstGeom prst="roundRect">
            <a:avLst/>
          </a:prstGeom>
          <a:solidFill>
            <a:schemeClr val="accent4"/>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21" name="Rectangle: Rounded Corners 20">
            <a:extLst>
              <a:ext uri="{FF2B5EF4-FFF2-40B4-BE49-F238E27FC236}">
                <a16:creationId xmlns:a16="http://schemas.microsoft.com/office/drawing/2014/main" id="{13A2B6E9-E994-4BBA-A55B-7B60EA313EA4}"/>
              </a:ext>
            </a:extLst>
          </p:cNvPr>
          <p:cNvSpPr/>
          <p:nvPr/>
        </p:nvSpPr>
        <p:spPr>
          <a:xfrm>
            <a:off x="1422686" y="1497790"/>
            <a:ext cx="2286000" cy="882877"/>
          </a:xfrm>
          <a:prstGeom prst="roundRect">
            <a:avLst/>
          </a:prstGeom>
          <a:solidFill>
            <a:schemeClr val="accent1"/>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23" name="Rectangle: Rounded Corners 22">
            <a:extLst>
              <a:ext uri="{FF2B5EF4-FFF2-40B4-BE49-F238E27FC236}">
                <a16:creationId xmlns:a16="http://schemas.microsoft.com/office/drawing/2014/main" id="{E69CF30F-FC17-418D-9F3A-F12452FA2381}"/>
              </a:ext>
            </a:extLst>
          </p:cNvPr>
          <p:cNvSpPr/>
          <p:nvPr/>
        </p:nvSpPr>
        <p:spPr>
          <a:xfrm>
            <a:off x="6206685" y="1497790"/>
            <a:ext cx="2286000" cy="882877"/>
          </a:xfrm>
          <a:prstGeom prst="roundRect">
            <a:avLst/>
          </a:prstGeom>
          <a:solidFill>
            <a:schemeClr val="accent2"/>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24" name="Rectangle: Rounded Corners 23">
            <a:extLst>
              <a:ext uri="{FF2B5EF4-FFF2-40B4-BE49-F238E27FC236}">
                <a16:creationId xmlns:a16="http://schemas.microsoft.com/office/drawing/2014/main" id="{A057B98C-A2E5-4D2A-B39D-B66498DB5C07}"/>
              </a:ext>
            </a:extLst>
          </p:cNvPr>
          <p:cNvSpPr/>
          <p:nvPr/>
        </p:nvSpPr>
        <p:spPr>
          <a:xfrm>
            <a:off x="8598682" y="1497790"/>
            <a:ext cx="2286000" cy="882877"/>
          </a:xfrm>
          <a:prstGeom prst="roundRect">
            <a:avLst/>
          </a:prstGeom>
          <a:solidFill>
            <a:schemeClr val="accent5"/>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25" name="Rectangle: Rounded Corners 24">
            <a:extLst>
              <a:ext uri="{FF2B5EF4-FFF2-40B4-BE49-F238E27FC236}">
                <a16:creationId xmlns:a16="http://schemas.microsoft.com/office/drawing/2014/main" id="{2BAF9D53-60D4-440E-ABA5-8B32FBFD9380}"/>
              </a:ext>
            </a:extLst>
          </p:cNvPr>
          <p:cNvSpPr/>
          <p:nvPr/>
        </p:nvSpPr>
        <p:spPr>
          <a:xfrm>
            <a:off x="10990683" y="1497790"/>
            <a:ext cx="2286000" cy="882877"/>
          </a:xfrm>
          <a:prstGeom prst="roundRect">
            <a:avLst/>
          </a:prstGeom>
          <a:solidFill>
            <a:srgbClr val="00747B"/>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grpSp>
        <p:nvGrpSpPr>
          <p:cNvPr id="33" name="Group 32">
            <a:extLst>
              <a:ext uri="{FF2B5EF4-FFF2-40B4-BE49-F238E27FC236}">
                <a16:creationId xmlns:a16="http://schemas.microsoft.com/office/drawing/2014/main" id="{A949E4C0-88BB-4E95-B88F-5CF0D1437FC8}"/>
              </a:ext>
            </a:extLst>
          </p:cNvPr>
          <p:cNvGrpSpPr/>
          <p:nvPr/>
        </p:nvGrpSpPr>
        <p:grpSpPr>
          <a:xfrm>
            <a:off x="1544057" y="2389144"/>
            <a:ext cx="2449290" cy="1554883"/>
            <a:chOff x="103963" y="3289226"/>
            <a:chExt cx="1550347" cy="1023764"/>
          </a:xfrm>
        </p:grpSpPr>
        <p:sp>
          <p:nvSpPr>
            <p:cNvPr id="34" name="Freeform 105">
              <a:extLst>
                <a:ext uri="{FF2B5EF4-FFF2-40B4-BE49-F238E27FC236}">
                  <a16:creationId xmlns:a16="http://schemas.microsoft.com/office/drawing/2014/main" id="{9422D6D5-26F9-41BA-A112-4D1011CD701B}"/>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sp>
          <p:nvSpPr>
            <p:cNvPr id="35" name="Freeform 106">
              <a:extLst>
                <a:ext uri="{FF2B5EF4-FFF2-40B4-BE49-F238E27FC236}">
                  <a16:creationId xmlns:a16="http://schemas.microsoft.com/office/drawing/2014/main" id="{89B07856-77CC-49D4-9EBF-923F63CC76C1}"/>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11D76DEE-0526-4A8C-A088-38256F52D06E}"/>
              </a:ext>
            </a:extLst>
          </p:cNvPr>
          <p:cNvGrpSpPr/>
          <p:nvPr/>
        </p:nvGrpSpPr>
        <p:grpSpPr>
          <a:xfrm>
            <a:off x="6345645" y="2346832"/>
            <a:ext cx="2449290" cy="1554883"/>
            <a:chOff x="103963" y="3289226"/>
            <a:chExt cx="1550347" cy="1023764"/>
          </a:xfrm>
        </p:grpSpPr>
        <p:sp>
          <p:nvSpPr>
            <p:cNvPr id="40" name="Freeform 120">
              <a:extLst>
                <a:ext uri="{FF2B5EF4-FFF2-40B4-BE49-F238E27FC236}">
                  <a16:creationId xmlns:a16="http://schemas.microsoft.com/office/drawing/2014/main" id="{C9543005-5C8E-47F7-814D-50332D0E7632}"/>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sp>
          <p:nvSpPr>
            <p:cNvPr id="41" name="Freeform 128">
              <a:extLst>
                <a:ext uri="{FF2B5EF4-FFF2-40B4-BE49-F238E27FC236}">
                  <a16:creationId xmlns:a16="http://schemas.microsoft.com/office/drawing/2014/main" id="{62C1A1DA-C513-4297-B27D-6344772CD266}"/>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grpSp>
      <p:grpSp>
        <p:nvGrpSpPr>
          <p:cNvPr id="42" name="Group 41">
            <a:extLst>
              <a:ext uri="{FF2B5EF4-FFF2-40B4-BE49-F238E27FC236}">
                <a16:creationId xmlns:a16="http://schemas.microsoft.com/office/drawing/2014/main" id="{20645228-6CAA-4863-9C0F-521F4BCD181D}"/>
              </a:ext>
            </a:extLst>
          </p:cNvPr>
          <p:cNvGrpSpPr/>
          <p:nvPr/>
        </p:nvGrpSpPr>
        <p:grpSpPr>
          <a:xfrm>
            <a:off x="3946080" y="2370936"/>
            <a:ext cx="2449290" cy="1554883"/>
            <a:chOff x="103963" y="3289226"/>
            <a:chExt cx="1550347" cy="1023764"/>
          </a:xfrm>
        </p:grpSpPr>
        <p:sp>
          <p:nvSpPr>
            <p:cNvPr id="43" name="Freeform 130">
              <a:extLst>
                <a:ext uri="{FF2B5EF4-FFF2-40B4-BE49-F238E27FC236}">
                  <a16:creationId xmlns:a16="http://schemas.microsoft.com/office/drawing/2014/main" id="{6C69581D-E5A6-4E01-B38A-B8E5A1E76BC4}"/>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sp>
          <p:nvSpPr>
            <p:cNvPr id="44" name="Freeform 134">
              <a:extLst>
                <a:ext uri="{FF2B5EF4-FFF2-40B4-BE49-F238E27FC236}">
                  <a16:creationId xmlns:a16="http://schemas.microsoft.com/office/drawing/2014/main" id="{760714B7-6FC4-4E38-ACE9-61787D8E3DB5}"/>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3072FB7F-C48D-4610-98BF-C61E91F30BB3}"/>
              </a:ext>
            </a:extLst>
          </p:cNvPr>
          <p:cNvGrpSpPr/>
          <p:nvPr/>
        </p:nvGrpSpPr>
        <p:grpSpPr>
          <a:xfrm>
            <a:off x="11142725" y="2304659"/>
            <a:ext cx="2449290" cy="1554883"/>
            <a:chOff x="103963" y="3289226"/>
            <a:chExt cx="1550347" cy="1023764"/>
          </a:xfrm>
        </p:grpSpPr>
        <p:sp>
          <p:nvSpPr>
            <p:cNvPr id="46" name="Freeform 136">
              <a:extLst>
                <a:ext uri="{FF2B5EF4-FFF2-40B4-BE49-F238E27FC236}">
                  <a16:creationId xmlns:a16="http://schemas.microsoft.com/office/drawing/2014/main" id="{A6290E77-A6F9-4DCF-B05E-6186DBD6F1C8}"/>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sp>
          <p:nvSpPr>
            <p:cNvPr id="47" name="Freeform 137">
              <a:extLst>
                <a:ext uri="{FF2B5EF4-FFF2-40B4-BE49-F238E27FC236}">
                  <a16:creationId xmlns:a16="http://schemas.microsoft.com/office/drawing/2014/main" id="{91EF2EE9-03E9-4DCE-AE49-40A145E74873}"/>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CCDF835B-5D44-4A66-9B90-224D11426C29}"/>
              </a:ext>
            </a:extLst>
          </p:cNvPr>
          <p:cNvGrpSpPr/>
          <p:nvPr/>
        </p:nvGrpSpPr>
        <p:grpSpPr>
          <a:xfrm>
            <a:off x="8743161" y="2328763"/>
            <a:ext cx="2449290" cy="1554883"/>
            <a:chOff x="103963" y="3289226"/>
            <a:chExt cx="1550347" cy="1023764"/>
          </a:xfrm>
        </p:grpSpPr>
        <p:sp>
          <p:nvSpPr>
            <p:cNvPr id="49" name="Freeform 139">
              <a:extLst>
                <a:ext uri="{FF2B5EF4-FFF2-40B4-BE49-F238E27FC236}">
                  <a16:creationId xmlns:a16="http://schemas.microsoft.com/office/drawing/2014/main" id="{08C0FFEB-46F8-43EB-8B12-44B276400BF0}"/>
                </a:ext>
              </a:extLst>
            </p:cNvPr>
            <p:cNvSpPr/>
            <p:nvPr/>
          </p:nvSpPr>
          <p:spPr>
            <a:xfrm rot="18900000">
              <a:off x="609593" y="3511166"/>
              <a:ext cx="1044717" cy="555206"/>
            </a:xfrm>
            <a:custGeom>
              <a:avLst/>
              <a:gdLst>
                <a:gd name="connsiteX0" fmla="*/ 1044717 w 1044717"/>
                <a:gd name="connsiteY0" fmla="*/ 307547 h 555206"/>
                <a:gd name="connsiteX1" fmla="*/ 791929 w 1044717"/>
                <a:gd name="connsiteY1" fmla="*/ 555206 h 555206"/>
                <a:gd name="connsiteX2" fmla="*/ 7328 w 1044717"/>
                <a:gd name="connsiteY2" fmla="*/ 270677 h 555206"/>
                <a:gd name="connsiteX3" fmla="*/ 0 w 1044717"/>
                <a:gd name="connsiteY3" fmla="*/ 250552 h 555206"/>
                <a:gd name="connsiteX4" fmla="*/ 250552 w 1044717"/>
                <a:gd name="connsiteY4" fmla="*/ 0 h 555206"/>
                <a:gd name="connsiteX5" fmla="*/ 257604 w 1044717"/>
                <a:gd name="connsiteY5" fmla="*/ 19055 h 555206"/>
                <a:gd name="connsiteX6" fmla="*/ 1044717 w 1044717"/>
                <a:gd name="connsiteY6" fmla="*/ 307547 h 55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4717" h="555206">
                  <a:moveTo>
                    <a:pt x="1044717" y="307547"/>
                  </a:moveTo>
                  <a:lnTo>
                    <a:pt x="791929" y="555206"/>
                  </a:lnTo>
                  <a:lnTo>
                    <a:pt x="7328" y="270677"/>
                  </a:lnTo>
                  <a:lnTo>
                    <a:pt x="0" y="250552"/>
                  </a:lnTo>
                  <a:lnTo>
                    <a:pt x="250552" y="0"/>
                  </a:lnTo>
                  <a:lnTo>
                    <a:pt x="257604" y="19055"/>
                  </a:lnTo>
                  <a:lnTo>
                    <a:pt x="1044717" y="307547"/>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sp>
          <p:nvSpPr>
            <p:cNvPr id="50" name="Freeform 140">
              <a:extLst>
                <a:ext uri="{FF2B5EF4-FFF2-40B4-BE49-F238E27FC236}">
                  <a16:creationId xmlns:a16="http://schemas.microsoft.com/office/drawing/2014/main" id="{98982359-FEE7-47D4-93EA-C24FD9E29CD3}"/>
                </a:ext>
              </a:extLst>
            </p:cNvPr>
            <p:cNvSpPr/>
            <p:nvPr/>
          </p:nvSpPr>
          <p:spPr>
            <a:xfrm rot="18900000">
              <a:off x="103963" y="3289226"/>
              <a:ext cx="532724" cy="1023764"/>
            </a:xfrm>
            <a:custGeom>
              <a:avLst/>
              <a:gdLst>
                <a:gd name="connsiteX0" fmla="*/ 246577 w 532724"/>
                <a:gd name="connsiteY0" fmla="*/ 0 h 1023764"/>
                <a:gd name="connsiteX1" fmla="*/ 532724 w 532724"/>
                <a:gd name="connsiteY1" fmla="*/ 773212 h 1023764"/>
                <a:gd name="connsiteX2" fmla="*/ 282172 w 532724"/>
                <a:gd name="connsiteY2" fmla="*/ 1023764 h 1023764"/>
                <a:gd name="connsiteX3" fmla="*/ 0 w 532724"/>
                <a:gd name="connsiteY3" fmla="*/ 248869 h 1023764"/>
                <a:gd name="connsiteX4" fmla="*/ 246577 w 532724"/>
                <a:gd name="connsiteY4" fmla="*/ 0 h 102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724" h="1023764">
                  <a:moveTo>
                    <a:pt x="246577" y="0"/>
                  </a:moveTo>
                  <a:lnTo>
                    <a:pt x="532724" y="773212"/>
                  </a:lnTo>
                  <a:lnTo>
                    <a:pt x="282172" y="1023764"/>
                  </a:lnTo>
                  <a:lnTo>
                    <a:pt x="0" y="248869"/>
                  </a:lnTo>
                  <a:lnTo>
                    <a:pt x="246577"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456" dirty="0">
                <a:latin typeface="Arial" panose="020B0604020202020204" pitchFamily="34" charset="0"/>
                <a:cs typeface="Arial" panose="020B0604020202020204" pitchFamily="34" charset="0"/>
              </a:endParaRPr>
            </a:p>
          </p:txBody>
        </p:sp>
      </p:grpSp>
      <p:sp>
        <p:nvSpPr>
          <p:cNvPr id="65" name="Oval 64">
            <a:extLst>
              <a:ext uri="{FF2B5EF4-FFF2-40B4-BE49-F238E27FC236}">
                <a16:creationId xmlns:a16="http://schemas.microsoft.com/office/drawing/2014/main" id="{9C48CB6D-79C2-4F85-AC98-504B590E0F61}"/>
              </a:ext>
            </a:extLst>
          </p:cNvPr>
          <p:cNvSpPr/>
          <p:nvPr/>
        </p:nvSpPr>
        <p:spPr>
          <a:xfrm>
            <a:off x="12025103" y="2412064"/>
            <a:ext cx="217160" cy="219456"/>
          </a:xfrm>
          <a:prstGeom prst="ellipse">
            <a:avLst/>
          </a:prstGeom>
          <a:solidFill>
            <a:srgbClr val="003B3E"/>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66" name="Oval 65">
            <a:extLst>
              <a:ext uri="{FF2B5EF4-FFF2-40B4-BE49-F238E27FC236}">
                <a16:creationId xmlns:a16="http://schemas.microsoft.com/office/drawing/2014/main" id="{B7FC8433-E31B-4230-93B5-538FE037D489}"/>
              </a:ext>
            </a:extLst>
          </p:cNvPr>
          <p:cNvSpPr/>
          <p:nvPr/>
        </p:nvSpPr>
        <p:spPr>
          <a:xfrm>
            <a:off x="9628542" y="2412064"/>
            <a:ext cx="217160" cy="219456"/>
          </a:xfrm>
          <a:prstGeom prst="ellipse">
            <a:avLst/>
          </a:prstGeom>
          <a:solidFill>
            <a:schemeClr val="accent5">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67" name="Oval 66">
            <a:extLst>
              <a:ext uri="{FF2B5EF4-FFF2-40B4-BE49-F238E27FC236}">
                <a16:creationId xmlns:a16="http://schemas.microsoft.com/office/drawing/2014/main" id="{56FED773-F096-42F1-8473-CFEF541FE8D1}"/>
              </a:ext>
            </a:extLst>
          </p:cNvPr>
          <p:cNvSpPr/>
          <p:nvPr/>
        </p:nvSpPr>
        <p:spPr>
          <a:xfrm>
            <a:off x="7231982" y="2412064"/>
            <a:ext cx="217160" cy="219456"/>
          </a:xfrm>
          <a:prstGeom prst="ellipse">
            <a:avLst/>
          </a:prstGeom>
          <a:solidFill>
            <a:schemeClr val="accent2">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68" name="Oval 67">
            <a:extLst>
              <a:ext uri="{FF2B5EF4-FFF2-40B4-BE49-F238E27FC236}">
                <a16:creationId xmlns:a16="http://schemas.microsoft.com/office/drawing/2014/main" id="{86DB5645-14B0-43D3-B90A-F63B6E34CB3A}"/>
              </a:ext>
            </a:extLst>
          </p:cNvPr>
          <p:cNvSpPr/>
          <p:nvPr/>
        </p:nvSpPr>
        <p:spPr>
          <a:xfrm>
            <a:off x="4835423" y="2412064"/>
            <a:ext cx="217160" cy="219456"/>
          </a:xfrm>
          <a:prstGeom prst="ellipse">
            <a:avLst/>
          </a:prstGeom>
          <a:solidFill>
            <a:schemeClr val="accent4">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69" name="Oval 68">
            <a:extLst>
              <a:ext uri="{FF2B5EF4-FFF2-40B4-BE49-F238E27FC236}">
                <a16:creationId xmlns:a16="http://schemas.microsoft.com/office/drawing/2014/main" id="{CE312543-0761-4ADC-8D18-C34328735742}"/>
              </a:ext>
            </a:extLst>
          </p:cNvPr>
          <p:cNvSpPr/>
          <p:nvPr/>
        </p:nvSpPr>
        <p:spPr>
          <a:xfrm>
            <a:off x="2438863" y="2412064"/>
            <a:ext cx="217160" cy="219456"/>
          </a:xfrm>
          <a:prstGeom prst="ellipse">
            <a:avLst/>
          </a:prstGeom>
          <a:solidFill>
            <a:schemeClr val="accent1">
              <a:lumMod val="50000"/>
            </a:schemeClr>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cxnSp>
        <p:nvCxnSpPr>
          <p:cNvPr id="85" name="Straight Connector 84">
            <a:extLst>
              <a:ext uri="{FF2B5EF4-FFF2-40B4-BE49-F238E27FC236}">
                <a16:creationId xmlns:a16="http://schemas.microsoft.com/office/drawing/2014/main" id="{722A3941-EA8E-451E-96D2-DF149489EA4A}"/>
              </a:ext>
            </a:extLst>
          </p:cNvPr>
          <p:cNvCxnSpPr/>
          <p:nvPr/>
        </p:nvCxnSpPr>
        <p:spPr>
          <a:xfrm>
            <a:off x="69076" y="7418128"/>
            <a:ext cx="14375838" cy="0"/>
          </a:xfrm>
          <a:prstGeom prst="line">
            <a:avLst/>
          </a:prstGeom>
          <a:ln w="38100">
            <a:solidFill>
              <a:srgbClr val="00747B"/>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EA41329-DA77-4241-B18F-9415C6802169}"/>
              </a:ext>
            </a:extLst>
          </p:cNvPr>
          <p:cNvSpPr>
            <a:spLocks noGrp="1"/>
          </p:cNvSpPr>
          <p:nvPr>
            <p:ph type="title"/>
          </p:nvPr>
        </p:nvSpPr>
        <p:spPr>
          <a:xfrm>
            <a:off x="200133" y="199611"/>
            <a:ext cx="13514832" cy="1371600"/>
          </a:xfrm>
        </p:spPr>
        <p:txBody>
          <a:bodyPr/>
          <a:lstStyle/>
          <a:p>
            <a:r>
              <a:rPr lang="en-US" dirty="0"/>
              <a:t>Chime House Keeping Items</a:t>
            </a:r>
          </a:p>
        </p:txBody>
      </p:sp>
      <p:sp>
        <p:nvSpPr>
          <p:cNvPr id="4" name="TextBox 3">
            <a:extLst>
              <a:ext uri="{FF2B5EF4-FFF2-40B4-BE49-F238E27FC236}">
                <a16:creationId xmlns:a16="http://schemas.microsoft.com/office/drawing/2014/main" id="{87CC1F29-5AB8-466F-91A5-A030042404F6}"/>
              </a:ext>
            </a:extLst>
          </p:cNvPr>
          <p:cNvSpPr txBox="1"/>
          <p:nvPr/>
        </p:nvSpPr>
        <p:spPr>
          <a:xfrm>
            <a:off x="8660560" y="4210591"/>
            <a:ext cx="2351322" cy="517065"/>
          </a:xfrm>
          <a:prstGeom prst="rect">
            <a:avLst/>
          </a:prstGeom>
          <a:noFill/>
        </p:spPr>
        <p:txBody>
          <a:bodyPr wrap="square" lIns="0" tIns="0" rIns="0" bIns="0" rtlCol="0">
            <a:spAutoFit/>
          </a:bodyPr>
          <a:lstStyle/>
          <a:p>
            <a:pPr algn="ctr"/>
            <a:r>
              <a:rPr lang="en-US" sz="1680" b="1" dirty="0">
                <a:solidFill>
                  <a:schemeClr val="accent4">
                    <a:lumMod val="50000"/>
                  </a:schemeClr>
                </a:solidFill>
                <a:cs typeface="Arial" panose="020B0604020202020204" pitchFamily="34" charset="0"/>
              </a:rPr>
              <a:t>Bring a good cup of coffee!</a:t>
            </a:r>
            <a:endParaRPr lang="en-US" sz="1680" b="1" dirty="0">
              <a:solidFill>
                <a:schemeClr val="accent5">
                  <a:lumMod val="50000"/>
                </a:schemeClr>
              </a:solidFill>
              <a:cs typeface="Arial" panose="020B0604020202020204" pitchFamily="34" charset="0"/>
            </a:endParaRPr>
          </a:p>
        </p:txBody>
      </p:sp>
      <p:sp>
        <p:nvSpPr>
          <p:cNvPr id="87" name="Rectangle 86">
            <a:extLst>
              <a:ext uri="{FF2B5EF4-FFF2-40B4-BE49-F238E27FC236}">
                <a16:creationId xmlns:a16="http://schemas.microsoft.com/office/drawing/2014/main" id="{EC7974DA-DD1F-4938-B032-A56D104E464C}"/>
              </a:ext>
            </a:extLst>
          </p:cNvPr>
          <p:cNvSpPr/>
          <p:nvPr/>
        </p:nvSpPr>
        <p:spPr>
          <a:xfrm>
            <a:off x="1397243" y="4210590"/>
            <a:ext cx="2420525" cy="1126462"/>
          </a:xfrm>
          <a:prstGeom prst="rect">
            <a:avLst/>
          </a:prstGeom>
        </p:spPr>
        <p:txBody>
          <a:bodyPr wrap="square">
            <a:spAutoFit/>
          </a:bodyPr>
          <a:lstStyle/>
          <a:p>
            <a:pPr algn="ctr"/>
            <a:r>
              <a:rPr lang="en-US" sz="1680" b="1" dirty="0">
                <a:solidFill>
                  <a:schemeClr val="accent1">
                    <a:lumMod val="50000"/>
                  </a:schemeClr>
                </a:solidFill>
                <a:cs typeface="Arial" panose="020B0604020202020204" pitchFamily="34" charset="0"/>
              </a:rPr>
              <a:t>If you are not speaking please mute your line to decrease background noise!</a:t>
            </a:r>
          </a:p>
        </p:txBody>
      </p:sp>
      <p:sp>
        <p:nvSpPr>
          <p:cNvPr id="88" name="Rectangle 87">
            <a:extLst>
              <a:ext uri="{FF2B5EF4-FFF2-40B4-BE49-F238E27FC236}">
                <a16:creationId xmlns:a16="http://schemas.microsoft.com/office/drawing/2014/main" id="{D213B6F5-CB8D-4044-AEA8-12F224C56AD8}"/>
              </a:ext>
            </a:extLst>
          </p:cNvPr>
          <p:cNvSpPr/>
          <p:nvPr/>
        </p:nvSpPr>
        <p:spPr>
          <a:xfrm>
            <a:off x="3817770" y="4210590"/>
            <a:ext cx="2367606" cy="1126462"/>
          </a:xfrm>
          <a:prstGeom prst="rect">
            <a:avLst/>
          </a:prstGeom>
        </p:spPr>
        <p:txBody>
          <a:bodyPr wrap="square">
            <a:spAutoFit/>
          </a:bodyPr>
          <a:lstStyle/>
          <a:p>
            <a:pPr algn="ctr"/>
            <a:r>
              <a:rPr lang="en-US" sz="1680" b="1" dirty="0">
                <a:solidFill>
                  <a:schemeClr val="accent5">
                    <a:lumMod val="50000"/>
                  </a:schemeClr>
                </a:solidFill>
                <a:cs typeface="Arial" panose="020B0604020202020204" pitchFamily="34" charset="0"/>
              </a:rPr>
              <a:t>We value inclusion and diversity. Everyone has a voice. </a:t>
            </a:r>
          </a:p>
          <a:p>
            <a:pPr algn="ctr"/>
            <a:endParaRPr lang="en-US" sz="1680" b="1" dirty="0">
              <a:solidFill>
                <a:schemeClr val="accent4">
                  <a:lumMod val="50000"/>
                </a:schemeClr>
              </a:solidFill>
              <a:cs typeface="Arial" panose="020B0604020202020204" pitchFamily="34" charset="0"/>
            </a:endParaRPr>
          </a:p>
        </p:txBody>
      </p:sp>
      <p:sp>
        <p:nvSpPr>
          <p:cNvPr id="89" name="Rectangle 88">
            <a:extLst>
              <a:ext uri="{FF2B5EF4-FFF2-40B4-BE49-F238E27FC236}">
                <a16:creationId xmlns:a16="http://schemas.microsoft.com/office/drawing/2014/main" id="{BAA7AAEB-D5B5-4543-8FBC-5DA53962E259}"/>
              </a:ext>
            </a:extLst>
          </p:cNvPr>
          <p:cNvSpPr/>
          <p:nvPr/>
        </p:nvSpPr>
        <p:spPr>
          <a:xfrm>
            <a:off x="6288040" y="4210590"/>
            <a:ext cx="2351322" cy="867930"/>
          </a:xfrm>
          <a:prstGeom prst="rect">
            <a:avLst/>
          </a:prstGeom>
        </p:spPr>
        <p:txBody>
          <a:bodyPr wrap="square">
            <a:spAutoFit/>
          </a:bodyPr>
          <a:lstStyle/>
          <a:p>
            <a:pPr algn="ctr"/>
            <a:r>
              <a:rPr lang="en-US" sz="1680" b="1" dirty="0">
                <a:solidFill>
                  <a:schemeClr val="accent2">
                    <a:lumMod val="50000"/>
                  </a:schemeClr>
                </a:solidFill>
                <a:cs typeface="Arial" panose="020B0604020202020204" pitchFamily="34" charset="0"/>
              </a:rPr>
              <a:t>Let’s embrace this virtual meeting – turn on your video!</a:t>
            </a:r>
          </a:p>
        </p:txBody>
      </p:sp>
      <p:sp>
        <p:nvSpPr>
          <p:cNvPr id="90" name="Rectangle 89">
            <a:extLst>
              <a:ext uri="{FF2B5EF4-FFF2-40B4-BE49-F238E27FC236}">
                <a16:creationId xmlns:a16="http://schemas.microsoft.com/office/drawing/2014/main" id="{38BF67E3-5A94-4798-8979-3E4511BB29C8}"/>
              </a:ext>
            </a:extLst>
          </p:cNvPr>
          <p:cNvSpPr/>
          <p:nvPr/>
        </p:nvSpPr>
        <p:spPr>
          <a:xfrm>
            <a:off x="11030535" y="4210590"/>
            <a:ext cx="2373624" cy="1126462"/>
          </a:xfrm>
          <a:prstGeom prst="rect">
            <a:avLst/>
          </a:prstGeom>
        </p:spPr>
        <p:txBody>
          <a:bodyPr wrap="square">
            <a:spAutoFit/>
          </a:bodyPr>
          <a:lstStyle/>
          <a:p>
            <a:pPr algn="ctr"/>
            <a:r>
              <a:rPr lang="en-US" sz="1680" b="1" dirty="0">
                <a:solidFill>
                  <a:srgbClr val="003336"/>
                </a:solidFill>
                <a:cs typeface="Arial" panose="020B0604020202020204" pitchFamily="34" charset="0"/>
              </a:rPr>
              <a:t>Please be patient with any connectivity issues we may experience!</a:t>
            </a:r>
          </a:p>
        </p:txBody>
      </p:sp>
      <p:pic>
        <p:nvPicPr>
          <p:cNvPr id="94" name="Picture 93">
            <a:extLst>
              <a:ext uri="{FF2B5EF4-FFF2-40B4-BE49-F238E27FC236}">
                <a16:creationId xmlns:a16="http://schemas.microsoft.com/office/drawing/2014/main" id="{2DC9CD07-1303-4AF5-9A4F-A42E47F09620}"/>
              </a:ext>
            </a:extLst>
          </p:cNvPr>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158545" y="1552697"/>
            <a:ext cx="768827" cy="768827"/>
          </a:xfrm>
          <a:prstGeom prst="rect">
            <a:avLst/>
          </a:prstGeom>
        </p:spPr>
      </p:pic>
      <p:pic>
        <p:nvPicPr>
          <p:cNvPr id="96" name="Picture 95">
            <a:extLst>
              <a:ext uri="{FF2B5EF4-FFF2-40B4-BE49-F238E27FC236}">
                <a16:creationId xmlns:a16="http://schemas.microsoft.com/office/drawing/2014/main" id="{2C87078E-D72B-4261-B2C5-109986D1DF1D}"/>
              </a:ext>
            </a:extLst>
          </p:cNvPr>
          <p:cNvPicPr>
            <a:picLocks noChangeAspect="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4556273" y="1571640"/>
            <a:ext cx="730938" cy="730938"/>
          </a:xfrm>
          <a:prstGeom prst="rect">
            <a:avLst/>
          </a:prstGeom>
        </p:spPr>
      </p:pic>
      <p:pic>
        <p:nvPicPr>
          <p:cNvPr id="98" name="Picture 97">
            <a:extLst>
              <a:ext uri="{FF2B5EF4-FFF2-40B4-BE49-F238E27FC236}">
                <a16:creationId xmlns:a16="http://schemas.microsoft.com/office/drawing/2014/main" id="{122FF68E-5FE7-460F-A387-9F9F67EBD5ED}"/>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6954797" y="1587338"/>
            <a:ext cx="699542" cy="699542"/>
          </a:xfrm>
          <a:prstGeom prst="rect">
            <a:avLst/>
          </a:prstGeom>
        </p:spPr>
      </p:pic>
      <p:pic>
        <p:nvPicPr>
          <p:cNvPr id="100" name="Picture 99">
            <a:extLst>
              <a:ext uri="{FF2B5EF4-FFF2-40B4-BE49-F238E27FC236}">
                <a16:creationId xmlns:a16="http://schemas.microsoft.com/office/drawing/2014/main" id="{2B87B9EA-501A-41D9-9FBC-05DD7A59507E}"/>
              </a:ext>
            </a:extLst>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9385260" y="1573780"/>
            <a:ext cx="726658" cy="726658"/>
          </a:xfrm>
          <a:prstGeom prst="rect">
            <a:avLst/>
          </a:prstGeom>
        </p:spPr>
      </p:pic>
      <p:pic>
        <p:nvPicPr>
          <p:cNvPr id="102" name="Picture 101">
            <a:extLst>
              <a:ext uri="{FF2B5EF4-FFF2-40B4-BE49-F238E27FC236}">
                <a16:creationId xmlns:a16="http://schemas.microsoft.com/office/drawing/2014/main" id="{CC07A982-3D0B-4692-A535-E0AA1F06AEDC}"/>
              </a:ext>
            </a:extLst>
          </p:cNvPr>
          <p:cNvPicPr>
            <a:picLocks noChangeAspect="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11763215" y="1563434"/>
            <a:ext cx="747352" cy="747352"/>
          </a:xfrm>
          <a:prstGeom prst="rect">
            <a:avLst/>
          </a:prstGeom>
        </p:spPr>
      </p:pic>
    </p:spTree>
    <p:extLst>
      <p:ext uri="{BB962C8B-B14F-4D97-AF65-F5344CB8AC3E}">
        <p14:creationId xmlns:p14="http://schemas.microsoft.com/office/powerpoint/2010/main" val="2804847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68958" y="1474602"/>
            <a:ext cx="12274194" cy="646331"/>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AVERAGE CUSTOMER ENVIRONMENT, BY MIGRATION PATTERN</a:t>
            </a:r>
            <a:br>
              <a:rPr kumimoji="0" lang="en-US" sz="2000" b="1" i="0"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1"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on AWS experience)</a:t>
            </a:r>
          </a:p>
        </p:txBody>
      </p:sp>
      <p:sp>
        <p:nvSpPr>
          <p:cNvPr id="70" name="Rectangle 69"/>
          <p:cNvSpPr/>
          <p:nvPr/>
        </p:nvSpPr>
        <p:spPr>
          <a:xfrm>
            <a:off x="0" y="6283882"/>
            <a:ext cx="14630400" cy="879800"/>
          </a:xfrm>
          <a:prstGeom prst="rect">
            <a:avLst/>
          </a:prstGeom>
          <a:solidFill>
            <a:schemeClr val="bg1">
              <a:lumMod val="25000"/>
              <a:lumOff val="75000"/>
            </a:schemeClr>
          </a:solidFill>
        </p:spPr>
        <p:txBody>
          <a:bodyPr wrap="square" anchor="ctr">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002D43">
                    <a:lumMod val="95000"/>
                  </a:srgbClr>
                </a:solidFill>
                <a:effectLst/>
                <a:uLnTx/>
                <a:uFillTx/>
                <a:latin typeface="Amazon Ember"/>
                <a:ea typeface="+mn-ea"/>
                <a:cs typeface="Arial" panose="020B0604020202020204" pitchFamily="34" charset="0"/>
              </a:rPr>
              <a:t>Full spectrum of patterns is important for transformation</a:t>
            </a:r>
            <a:r>
              <a:rPr kumimoji="0" lang="en-US" sz="2000" b="1" i="0" u="none" strike="noStrike" kern="1200" cap="none" spc="0" normalizeH="0" baseline="0" noProof="0" dirty="0">
                <a:ln>
                  <a:noFill/>
                </a:ln>
                <a:solidFill>
                  <a:srgbClr val="002D43">
                    <a:lumMod val="95000"/>
                  </a:srgbClr>
                </a:solidFill>
                <a:effectLst/>
                <a:uLnTx/>
                <a:uFillTx/>
                <a:latin typeface="Amazon Ember"/>
                <a:ea typeface="+mn-ea"/>
                <a:cs typeface="Arial" panose="020B0604020202020204" pitchFamily="34" charset="0"/>
              </a:rPr>
              <a:t> </a:t>
            </a:r>
            <a:r>
              <a:rPr kumimoji="0" lang="en-US" sz="2000" b="1" i="0" u="none" strike="noStrike" kern="1200" cap="none" spc="0" normalizeH="0" baseline="0" noProof="0" dirty="0" smtClean="0">
                <a:ln>
                  <a:noFill/>
                </a:ln>
                <a:solidFill>
                  <a:srgbClr val="002D43">
                    <a:lumMod val="95000"/>
                  </a:srgbClr>
                </a:solidFill>
                <a:effectLst/>
                <a:uLnTx/>
                <a:uFillTx/>
                <a:latin typeface="Amazon Ember"/>
                <a:ea typeface="+mn-ea"/>
                <a:cs typeface="Arial" panose="020B0604020202020204" pitchFamily="34" charset="0"/>
              </a:rPr>
              <a:t>– but up to ~50% of typical environment</a:t>
            </a:r>
            <a:br>
              <a:rPr kumimoji="0" lang="en-US" sz="2000" b="1" i="0" u="none" strike="noStrike" kern="1200" cap="none" spc="0" normalizeH="0" baseline="0" noProof="0" dirty="0" smtClean="0">
                <a:ln>
                  <a:noFill/>
                </a:ln>
                <a:solidFill>
                  <a:srgbClr val="002D43">
                    <a:lumMod val="95000"/>
                  </a:srgbClr>
                </a:solidFill>
                <a:effectLst/>
                <a:uLnTx/>
                <a:uFillTx/>
                <a:latin typeface="Amazon Ember"/>
                <a:ea typeface="+mn-ea"/>
                <a:cs typeface="Arial" panose="020B0604020202020204" pitchFamily="34" charset="0"/>
              </a:rPr>
            </a:br>
            <a:r>
              <a:rPr kumimoji="0" lang="en-US" sz="2000" b="1" i="0" u="none" strike="noStrike" kern="1200" cap="none" spc="0" normalizeH="0" baseline="0" noProof="0" dirty="0" smtClean="0">
                <a:ln>
                  <a:noFill/>
                </a:ln>
                <a:solidFill>
                  <a:srgbClr val="002D43">
                    <a:lumMod val="95000"/>
                  </a:srgbClr>
                </a:solidFill>
                <a:effectLst/>
                <a:uLnTx/>
                <a:uFillTx/>
                <a:latin typeface="Amazon Ember"/>
                <a:ea typeface="+mn-ea"/>
                <a:cs typeface="Arial" panose="020B0604020202020204" pitchFamily="34" charset="0"/>
              </a:rPr>
              <a:t>can be </a:t>
            </a:r>
            <a:r>
              <a:rPr kumimoji="0" lang="en-US" sz="2000" b="1" i="0" u="sng" strike="noStrike" kern="1200" cap="none" spc="0" normalizeH="0" baseline="0" noProof="0" dirty="0" smtClean="0">
                <a:ln>
                  <a:noFill/>
                </a:ln>
                <a:solidFill>
                  <a:srgbClr val="002D43">
                    <a:lumMod val="95000"/>
                  </a:srgbClr>
                </a:solidFill>
                <a:effectLst/>
                <a:uLnTx/>
                <a:uFillTx/>
                <a:latin typeface="Amazon Ember"/>
                <a:ea typeface="+mn-ea"/>
                <a:cs typeface="Arial" panose="020B0604020202020204" pitchFamily="34" charset="0"/>
              </a:rPr>
              <a:t>rapidly migrated</a:t>
            </a:r>
            <a:r>
              <a:rPr kumimoji="0" lang="en-US" sz="2000" b="1" i="0" u="sng" strike="noStrike" kern="1200" cap="none" spc="0" normalizeH="0" baseline="0" noProof="0" dirty="0">
                <a:ln>
                  <a:noFill/>
                </a:ln>
                <a:solidFill>
                  <a:srgbClr val="002D43">
                    <a:lumMod val="95000"/>
                  </a:srgbClr>
                </a:solidFill>
                <a:effectLst/>
                <a:uLnTx/>
                <a:uFillTx/>
                <a:latin typeface="Amazon Ember"/>
                <a:ea typeface="+mn-ea"/>
                <a:cs typeface="Arial" panose="020B0604020202020204" pitchFamily="34" charset="0"/>
              </a:rPr>
              <a:t> </a:t>
            </a:r>
            <a:r>
              <a:rPr kumimoji="0" lang="en-US" sz="2000" b="1" i="0" u="sng" strike="noStrike" kern="1200" cap="none" spc="0" normalizeH="0" baseline="0" noProof="0" dirty="0" smtClean="0">
                <a:ln>
                  <a:noFill/>
                </a:ln>
                <a:solidFill>
                  <a:srgbClr val="002D43">
                    <a:lumMod val="95000"/>
                  </a:srgbClr>
                </a:solidFill>
                <a:effectLst/>
                <a:uLnTx/>
                <a:uFillTx/>
                <a:latin typeface="Amazon Ember"/>
                <a:ea typeface="+mn-ea"/>
                <a:cs typeface="Arial" panose="020B0604020202020204" pitchFamily="34" charset="0"/>
              </a:rPr>
              <a:t>at a predictable price</a:t>
            </a:r>
            <a:r>
              <a:rPr kumimoji="0" lang="en-US" sz="2000" b="1" i="0" u="none" strike="noStrike" kern="1200" cap="none" spc="0" normalizeH="0" baseline="0" noProof="0" dirty="0" smtClean="0">
                <a:ln>
                  <a:noFill/>
                </a:ln>
                <a:solidFill>
                  <a:srgbClr val="002D43">
                    <a:lumMod val="95000"/>
                  </a:srgbClr>
                </a:solidFill>
                <a:effectLst/>
                <a:uLnTx/>
                <a:uFillTx/>
                <a:latin typeface="Amazon Ember"/>
                <a:ea typeface="+mn-ea"/>
                <a:cs typeface="Arial" panose="020B0604020202020204" pitchFamily="34" charset="0"/>
              </a:rPr>
              <a:t>, freeing time &amp; budget to focus on modernization</a:t>
            </a:r>
            <a:endParaRPr kumimoji="0" lang="en-US" sz="2000" b="1" i="0" u="none" strike="noStrike" kern="1200" cap="none" spc="0" normalizeH="0" baseline="0" noProof="0" dirty="0">
              <a:ln>
                <a:noFill/>
              </a:ln>
              <a:solidFill>
                <a:srgbClr val="002D43">
                  <a:lumMod val="95000"/>
                </a:srgbClr>
              </a:solidFill>
              <a:effectLst/>
              <a:uLnTx/>
              <a:uFillTx/>
              <a:latin typeface="Amazon Ember"/>
              <a:ea typeface="+mn-ea"/>
              <a:cs typeface="Arial" panose="020B0604020202020204" pitchFamily="34" charset="0"/>
            </a:endParaRPr>
          </a:p>
        </p:txBody>
      </p:sp>
      <p:grpSp>
        <p:nvGrpSpPr>
          <p:cNvPr id="2" name="Group 1"/>
          <p:cNvGrpSpPr/>
          <p:nvPr/>
        </p:nvGrpSpPr>
        <p:grpSpPr>
          <a:xfrm>
            <a:off x="548639" y="2729210"/>
            <a:ext cx="13643515" cy="2946395"/>
            <a:chOff x="545420" y="2505529"/>
            <a:chExt cx="13643515" cy="2946395"/>
          </a:xfrm>
        </p:grpSpPr>
        <p:sp>
          <p:nvSpPr>
            <p:cNvPr id="36" name="Rectangle 35"/>
            <p:cNvSpPr/>
            <p:nvPr/>
          </p:nvSpPr>
          <p:spPr>
            <a:xfrm>
              <a:off x="11072947" y="4440567"/>
              <a:ext cx="1573325" cy="98503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82880" tIns="292608" rIns="292608" bIns="292608"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lumMod val="85000"/>
                    </a:srgbClr>
                  </a:solidFill>
                  <a:effectLst/>
                  <a:uLnTx/>
                  <a:uFillTx/>
                  <a:latin typeface="Amazon Ember"/>
                  <a:ea typeface="+mn-ea"/>
                  <a:cs typeface="+mn-cs"/>
                </a:rPr>
                <a:t>RETAIN</a:t>
              </a:r>
              <a:r>
                <a:rPr kumimoji="0" lang="en-US" sz="1600" b="0" i="0" u="none" strike="noStrike" kern="1200" cap="none" spc="0" normalizeH="0" baseline="0" noProof="0" dirty="0" smtClean="0">
                  <a:ln>
                    <a:noFill/>
                  </a:ln>
                  <a:solidFill>
                    <a:srgbClr val="FFFFFF"/>
                  </a:solidFill>
                  <a:effectLst/>
                  <a:uLnTx/>
                  <a:uFillTx/>
                  <a:latin typeface="Amazon Ember"/>
                  <a:ea typeface="+mn-ea"/>
                  <a:cs typeface="+mn-cs"/>
                </a:rPr>
                <a:t/>
              </a:r>
              <a:br>
                <a:rPr kumimoji="0" lang="en-US" sz="1600" b="0" i="0" u="none" strike="noStrike" kern="1200" cap="none" spc="0" normalizeH="0" baseline="0" noProof="0" dirty="0" smtClean="0">
                  <a:ln>
                    <a:noFill/>
                  </a:ln>
                  <a:solidFill>
                    <a:srgbClr val="FFFFFF"/>
                  </a:solidFill>
                  <a:effectLst/>
                  <a:uLnTx/>
                  <a:uFillTx/>
                  <a:latin typeface="Amazon Ember"/>
                  <a:ea typeface="+mn-ea"/>
                  <a:cs typeface="+mn-cs"/>
                </a:rPr>
              </a:br>
              <a:r>
                <a:rPr kumimoji="0" lang="en-US" sz="1400" b="0" i="0" u="none" strike="noStrike" kern="1200" cap="none" spc="0" normalizeH="0" baseline="0" noProof="0" dirty="0">
                  <a:ln>
                    <a:noFill/>
                  </a:ln>
                  <a:solidFill>
                    <a:srgbClr val="FFFFFF"/>
                  </a:solidFill>
                  <a:effectLst/>
                  <a:uLnTx/>
                  <a:uFillTx/>
                  <a:latin typeface="Amazon Ember"/>
                  <a:ea typeface="+mn-ea"/>
                  <a:cs typeface="+mn-cs"/>
                </a:rPr>
                <a:t>Not prioritized </a:t>
              </a:r>
              <a:r>
                <a:rPr kumimoji="0" lang="en-US" sz="1400" b="0" i="0" u="none" strike="noStrike" kern="1200" cap="none" spc="0" normalizeH="0" baseline="0" noProof="0" dirty="0" smtClean="0">
                  <a:ln>
                    <a:noFill/>
                  </a:ln>
                  <a:solidFill>
                    <a:srgbClr val="FFFFFF"/>
                  </a:solidFill>
                  <a:effectLst/>
                  <a:uLnTx/>
                  <a:uFillTx/>
                  <a:latin typeface="Amazon Ember"/>
                  <a:ea typeface="+mn-ea"/>
                  <a:cs typeface="+mn-cs"/>
                </a:rPr>
                <a:t>for migration</a:t>
              </a:r>
              <a:endParaRPr kumimoji="0" lang="en-US" sz="1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Rectangle 25"/>
            <p:cNvSpPr/>
            <p:nvPr/>
          </p:nvSpPr>
          <p:spPr>
            <a:xfrm>
              <a:off x="4457815" y="2506483"/>
              <a:ext cx="1840787" cy="72904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1097280" rtl="0" eaLnBrk="1" fontAlgn="auto" latinLnBrk="0" hangingPunct="1">
                <a:lnSpc>
                  <a:spcPct val="100000"/>
                </a:lnSpc>
                <a:spcBef>
                  <a:spcPts val="0"/>
                </a:spcBef>
                <a:spcAft>
                  <a:spcPts val="640"/>
                </a:spcAft>
                <a:buClrTx/>
                <a:buSzTx/>
                <a:buFontTx/>
                <a:buNone/>
                <a:tabLst/>
                <a:defRPr/>
              </a:pPr>
              <a:r>
                <a:rPr kumimoji="0" lang="en-US" sz="1600" b="1" i="0" u="none" strike="noStrike" kern="1200" cap="none" spc="0" normalizeH="0" baseline="0" noProof="0" dirty="0" smtClean="0">
                  <a:ln>
                    <a:noFill/>
                  </a:ln>
                  <a:solidFill>
                    <a:srgbClr val="FF9900"/>
                  </a:solidFill>
                  <a:effectLst/>
                  <a:uLnTx/>
                  <a:uFillTx/>
                  <a:latin typeface="Amazon Ember"/>
                  <a:ea typeface="+mn-ea"/>
                  <a:cs typeface="Arial" panose="020B0604020202020204" pitchFamily="34" charset="0"/>
                </a:rPr>
                <a:t>RELOCATE</a:t>
              </a:r>
              <a:r>
                <a:rPr kumimoji="0" lang="en-US" sz="1600" b="0" i="0" u="none" strike="noStrike" kern="1200" cap="none" spc="0" normalizeH="0" baseline="0" noProof="0" dirty="0" smtClean="0">
                  <a:ln>
                    <a:noFill/>
                  </a:ln>
                  <a:solidFill>
                    <a:srgbClr val="FF9900"/>
                  </a:solidFill>
                  <a:effectLst/>
                  <a:uLnTx/>
                  <a:uFillTx/>
                  <a:latin typeface="Amazon Ember"/>
                  <a:ea typeface="+mn-ea"/>
                  <a:cs typeface="Arial" panose="020B0604020202020204" pitchFamily="34" charset="0"/>
                </a:rPr>
                <a:t/>
              </a:r>
              <a:br>
                <a:rPr kumimoji="0" lang="en-US" sz="1600" b="0" i="0" u="none" strike="noStrike" kern="1200" cap="none" spc="0" normalizeH="0" baseline="0" noProof="0" dirty="0" smtClean="0">
                  <a:ln>
                    <a:noFill/>
                  </a:ln>
                  <a:solidFill>
                    <a:srgbClr val="FF9900"/>
                  </a:solidFill>
                  <a:effectLst/>
                  <a:uLnTx/>
                  <a:uFillTx/>
                  <a:latin typeface="Amazon Ember"/>
                  <a:ea typeface="+mn-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Move VMWare-based </a:t>
              </a:r>
              <a:r>
                <a:rPr kumimoji="0" lang="en-US" sz="1400" b="0" i="0" u="none" strike="noStrike" kern="1200" cap="none" spc="0" normalizeH="0" baseline="0" noProof="0" dirty="0" smtClean="0">
                  <a:ln>
                    <a:noFill/>
                  </a:ln>
                  <a:solidFill>
                    <a:srgbClr val="FFFFFF"/>
                  </a:solidFill>
                  <a:effectLst/>
                  <a:uLnTx/>
                  <a:uFillTx/>
                  <a:latin typeface="Amazon Ember"/>
                  <a:ea typeface="+mn-ea"/>
                  <a:cs typeface="Arial" panose="020B0604020202020204" pitchFamily="34" charset="0"/>
                </a:rPr>
                <a:t>apps to VMWare Cloud on AWS (VMC)</a:t>
              </a:r>
              <a:endParaRPr kumimoji="0" lang="en-US" sz="1400"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endParaRPr>
            </a:p>
            <a:p>
              <a:pPr marL="0" marR="0" lvl="0" indent="0" algn="l" defTabSz="1097280" rtl="0" eaLnBrk="1" fontAlgn="auto" latinLnBrk="0" hangingPunct="1">
                <a:lnSpc>
                  <a:spcPct val="100000"/>
                </a:lnSpc>
                <a:spcBef>
                  <a:spcPts val="0"/>
                </a:spcBef>
                <a:spcAft>
                  <a:spcPts val="640"/>
                </a:spcAft>
                <a:buClrTx/>
                <a:buSzTx/>
                <a:buFontTx/>
                <a:buNone/>
                <a:tabLst/>
                <a:defRPr/>
              </a:pPr>
              <a:endParaRPr kumimoji="0" lang="en-US" sz="1600" b="0" i="0" u="none" strike="noStrike" kern="1200" cap="none" spc="0" normalizeH="0" baseline="0" noProof="0" dirty="0">
                <a:ln>
                  <a:noFill/>
                </a:ln>
                <a:solidFill>
                  <a:srgbClr val="FF9900"/>
                </a:solidFill>
                <a:effectLst/>
                <a:uLnTx/>
                <a:uFillTx/>
                <a:latin typeface="Amazon Ember"/>
                <a:ea typeface="+mn-ea"/>
                <a:cs typeface="Arial" panose="020B0604020202020204" pitchFamily="34" charset="0"/>
              </a:endParaRPr>
            </a:p>
          </p:txBody>
        </p:sp>
        <p:sp>
          <p:nvSpPr>
            <p:cNvPr id="28" name="Rectangle 27"/>
            <p:cNvSpPr/>
            <p:nvPr/>
          </p:nvSpPr>
          <p:spPr>
            <a:xfrm>
              <a:off x="831028" y="2505529"/>
              <a:ext cx="3068403" cy="121139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1097280" rtl="0" eaLnBrk="1" fontAlgn="auto" latinLnBrk="0" hangingPunct="1">
                <a:lnSpc>
                  <a:spcPct val="100000"/>
                </a:lnSpc>
                <a:spcBef>
                  <a:spcPts val="0"/>
                </a:spcBef>
                <a:spcAft>
                  <a:spcPts val="640"/>
                </a:spcAft>
                <a:buClrTx/>
                <a:buSzTx/>
                <a:buFontTx/>
                <a:buNone/>
                <a:tabLst/>
                <a:defRPr/>
              </a:pPr>
              <a:r>
                <a:rPr kumimoji="0" lang="en-US" sz="1600" b="1" i="0" u="none" strike="noStrike" kern="1200" cap="none" spc="0" normalizeH="0" baseline="0" noProof="0" dirty="0" smtClean="0">
                  <a:ln>
                    <a:noFill/>
                  </a:ln>
                  <a:solidFill>
                    <a:srgbClr val="FF9900"/>
                  </a:solidFill>
                  <a:effectLst/>
                  <a:uLnTx/>
                  <a:uFillTx/>
                  <a:latin typeface="Amazon Ember"/>
                  <a:ea typeface="+mn-ea"/>
                  <a:cs typeface="Arial" panose="020B0604020202020204" pitchFamily="34" charset="0"/>
                </a:rPr>
                <a:t>REHOST</a:t>
              </a:r>
              <a:r>
                <a:rPr kumimoji="0" lang="en-US" sz="1600" b="0" i="0" u="none" strike="noStrike" kern="1200" cap="none" spc="0" normalizeH="0" baseline="0" noProof="0" dirty="0" smtClean="0">
                  <a:ln>
                    <a:noFill/>
                  </a:ln>
                  <a:solidFill>
                    <a:srgbClr val="FF9900"/>
                  </a:solidFill>
                  <a:effectLst/>
                  <a:uLnTx/>
                  <a:uFillTx/>
                  <a:latin typeface="Amazon Ember"/>
                  <a:ea typeface="+mn-ea"/>
                  <a:cs typeface="Arial" panose="020B0604020202020204" pitchFamily="34" charset="0"/>
                </a:rPr>
                <a:t/>
              </a:r>
              <a:br>
                <a:rPr kumimoji="0" lang="en-US" sz="1600" b="0" i="0" u="none" strike="noStrike" kern="1200" cap="none" spc="0" normalizeH="0" baseline="0" noProof="0" dirty="0" smtClean="0">
                  <a:ln>
                    <a:noFill/>
                  </a:ln>
                  <a:solidFill>
                    <a:srgbClr val="FF9900"/>
                  </a:solidFill>
                  <a:effectLst/>
                  <a:uLnTx/>
                  <a:uFillTx/>
                  <a:latin typeface="Amazon Ember"/>
                  <a:ea typeface="+mn-ea"/>
                  <a:cs typeface="Arial" panose="020B0604020202020204" pitchFamily="34" charset="0"/>
                </a:rPr>
              </a:br>
              <a:r>
                <a:rPr kumimoji="0" lang="en-US" sz="1400" b="0" i="0" u="none" strike="noStrike" kern="1200" cap="none" spc="0" normalizeH="0" baseline="0" noProof="0" dirty="0" smtClean="0">
                  <a:ln>
                    <a:noFill/>
                  </a:ln>
                  <a:solidFill>
                    <a:srgbClr val="FFFFFF"/>
                  </a:solidFill>
                  <a:effectLst/>
                  <a:uLnTx/>
                  <a:uFillTx/>
                  <a:latin typeface="Amazon Ember"/>
                  <a:ea typeface="+mn-ea"/>
                  <a:cs typeface="Arial" panose="020B0604020202020204" pitchFamily="34" charset="0"/>
                </a:rPr>
                <a:t>Lift-and-shift to quickly capture business benefits; transform once migrated for additional value</a:t>
              </a:r>
              <a:endParaRPr kumimoji="0" lang="en-US" sz="1600" b="0" i="0" u="none" strike="noStrike" kern="1200" cap="none" spc="0" normalizeH="0" baseline="0" noProof="0" dirty="0">
                <a:ln>
                  <a:noFill/>
                </a:ln>
                <a:solidFill>
                  <a:srgbClr val="FF9900"/>
                </a:solidFill>
                <a:effectLst/>
                <a:uLnTx/>
                <a:uFillTx/>
                <a:latin typeface="Amazon Ember"/>
                <a:ea typeface="+mn-ea"/>
                <a:cs typeface="Arial" panose="020B0604020202020204" pitchFamily="34" charset="0"/>
              </a:endParaRPr>
            </a:p>
          </p:txBody>
        </p:sp>
        <p:sp>
          <p:nvSpPr>
            <p:cNvPr id="25" name="Rectangle 24"/>
            <p:cNvSpPr/>
            <p:nvPr/>
          </p:nvSpPr>
          <p:spPr>
            <a:xfrm>
              <a:off x="6496339" y="2510137"/>
              <a:ext cx="2503849" cy="91561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1097280" rtl="0" eaLnBrk="1" fontAlgn="auto" latinLnBrk="0" hangingPunct="1">
                <a:lnSpc>
                  <a:spcPct val="100000"/>
                </a:lnSpc>
                <a:spcBef>
                  <a:spcPts val="0"/>
                </a:spcBef>
                <a:spcAft>
                  <a:spcPts val="640"/>
                </a:spcAft>
                <a:buClrTx/>
                <a:buSzTx/>
                <a:buFontTx/>
                <a:buNone/>
                <a:tabLst/>
                <a:defRPr/>
              </a:pPr>
              <a:r>
                <a:rPr kumimoji="0" lang="en-US" sz="1600" b="1" i="0" u="none" strike="noStrike" kern="1200" cap="none" spc="0" normalizeH="0" baseline="0" noProof="0" dirty="0" smtClean="0">
                  <a:ln>
                    <a:noFill/>
                  </a:ln>
                  <a:solidFill>
                    <a:srgbClr val="00A0C8"/>
                  </a:solidFill>
                  <a:effectLst/>
                  <a:uLnTx/>
                  <a:uFillTx/>
                  <a:latin typeface="Amazon Ember"/>
                  <a:ea typeface="+mn-ea"/>
                  <a:cs typeface="Arial" panose="020B0604020202020204" pitchFamily="34" charset="0"/>
                </a:rPr>
                <a:t>REPLATFORM</a:t>
              </a:r>
              <a:r>
                <a:rPr kumimoji="0" lang="en-US" sz="1600" b="0" i="0" u="none" strike="noStrike" kern="1200" cap="none" spc="0" normalizeH="0" baseline="0" noProof="0" dirty="0" smtClean="0">
                  <a:ln>
                    <a:noFill/>
                  </a:ln>
                  <a:solidFill>
                    <a:srgbClr val="00A0C8"/>
                  </a:solidFill>
                  <a:effectLst/>
                  <a:uLnTx/>
                  <a:uFillTx/>
                  <a:latin typeface="Amazon Ember"/>
                  <a:ea typeface="+mn-ea"/>
                  <a:cs typeface="Arial" panose="020B0604020202020204" pitchFamily="34" charset="0"/>
                </a:rPr>
                <a:t/>
              </a:r>
              <a:br>
                <a:rPr kumimoji="0" lang="en-US" sz="1600" b="0" i="0" u="none" strike="noStrike" kern="1200" cap="none" spc="0" normalizeH="0" baseline="0" noProof="0" dirty="0" smtClean="0">
                  <a:ln>
                    <a:noFill/>
                  </a:ln>
                  <a:solidFill>
                    <a:srgbClr val="00A0C8"/>
                  </a:solidFill>
                  <a:effectLst/>
                  <a:uLnTx/>
                  <a:uFillTx/>
                  <a:latin typeface="Amazon Ember"/>
                  <a:ea typeface="+mn-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Small optimizations (e.g. to reduce OS/DB licensing costs)</a:t>
              </a:r>
            </a:p>
          </p:txBody>
        </p:sp>
        <p:sp>
          <p:nvSpPr>
            <p:cNvPr id="37" name="Rectangle 36"/>
            <p:cNvSpPr/>
            <p:nvPr/>
          </p:nvSpPr>
          <p:spPr>
            <a:xfrm>
              <a:off x="10607430" y="2720135"/>
              <a:ext cx="1776748" cy="2300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82880" tIns="292608" rIns="292608" bIns="292608"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00A0C8"/>
                  </a:solidFill>
                  <a:effectLst/>
                  <a:uLnTx/>
                  <a:uFillTx/>
                  <a:latin typeface="Amazon Ember"/>
                  <a:ea typeface="+mn-ea"/>
                  <a:cs typeface="+mn-cs"/>
                </a:rPr>
                <a:t>REPURCHASE</a:t>
              </a:r>
            </a:p>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mazon Ember"/>
                  <a:ea typeface="+mn-ea"/>
                  <a:cs typeface="+mn-cs"/>
                </a:rPr>
                <a:t>M</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ove to  </a:t>
              </a:r>
              <a:r>
                <a:rPr kumimoji="0" lang="en-US" sz="1400" b="0" i="0" u="none" strike="noStrike" kern="1200" cap="none" spc="0" normalizeH="0" baseline="0" noProof="0" dirty="0" smtClean="0">
                  <a:ln>
                    <a:noFill/>
                  </a:ln>
                  <a:solidFill>
                    <a:srgbClr val="FFFFFF"/>
                  </a:solidFill>
                  <a:effectLst/>
                  <a:uLnTx/>
                  <a:uFillTx/>
                  <a:latin typeface="Amazon Ember"/>
                  <a:ea typeface="+mn-ea"/>
                  <a:cs typeface="+mn-cs"/>
                </a:rPr>
                <a:t>SaaS</a:t>
              </a:r>
              <a:endParaRPr kumimoji="0" lang="en-US" sz="1400"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endParaRPr>
            </a:p>
          </p:txBody>
        </p:sp>
        <p:sp>
          <p:nvSpPr>
            <p:cNvPr id="38" name="Rectangle 37"/>
            <p:cNvSpPr/>
            <p:nvPr/>
          </p:nvSpPr>
          <p:spPr>
            <a:xfrm>
              <a:off x="9197925" y="2510137"/>
              <a:ext cx="1591684" cy="108166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marR="0" lvl="0" indent="0" algn="l" defTabSz="1097280" rtl="0" eaLnBrk="1" fontAlgn="auto" latinLnBrk="0" hangingPunct="1">
                <a:lnSpc>
                  <a:spcPct val="100000"/>
                </a:lnSpc>
                <a:spcBef>
                  <a:spcPts val="0"/>
                </a:spcBef>
                <a:spcAft>
                  <a:spcPts val="640"/>
                </a:spcAft>
                <a:buClrTx/>
                <a:buSzTx/>
                <a:buFontTx/>
                <a:buNone/>
                <a:tabLst/>
                <a:defRPr/>
              </a:pPr>
              <a:r>
                <a:rPr kumimoji="0" lang="en-US" sz="1600" b="1" i="0" u="none" strike="noStrike" kern="1200" cap="none" spc="0" normalizeH="0" baseline="0" noProof="0" dirty="0" smtClean="0">
                  <a:ln>
                    <a:noFill/>
                  </a:ln>
                  <a:solidFill>
                    <a:srgbClr val="00A0C8"/>
                  </a:solidFill>
                  <a:effectLst/>
                  <a:uLnTx/>
                  <a:uFillTx/>
                  <a:latin typeface="Amazon Ember"/>
                  <a:ea typeface="+mn-ea"/>
                  <a:cs typeface="Arial" panose="020B0604020202020204" pitchFamily="34" charset="0"/>
                </a:rPr>
                <a:t>REFACTOR</a:t>
              </a:r>
              <a:r>
                <a:rPr kumimoji="0" lang="en-US" sz="1600" b="0" i="0" u="none" strike="noStrike" kern="1200" cap="none" spc="0" normalizeH="0" baseline="0" noProof="0" dirty="0" smtClean="0">
                  <a:ln>
                    <a:noFill/>
                  </a:ln>
                  <a:solidFill>
                    <a:srgbClr val="00A0C8"/>
                  </a:solidFill>
                  <a:effectLst/>
                  <a:uLnTx/>
                  <a:uFillTx/>
                  <a:latin typeface="Amazon Ember"/>
                  <a:ea typeface="+mn-ea"/>
                  <a:cs typeface="Arial" panose="020B0604020202020204" pitchFamily="34" charset="0"/>
                </a:rPr>
                <a:t/>
              </a:r>
              <a:br>
                <a:rPr kumimoji="0" lang="en-US" sz="1600" b="0" i="0" u="none" strike="noStrike" kern="1200" cap="none" spc="0" normalizeH="0" baseline="0" noProof="0" dirty="0" smtClean="0">
                  <a:ln>
                    <a:noFill/>
                  </a:ln>
                  <a:solidFill>
                    <a:srgbClr val="00A0C8"/>
                  </a:solidFill>
                  <a:effectLst/>
                  <a:uLnTx/>
                  <a:uFillTx/>
                  <a:latin typeface="Amazon Ember"/>
                  <a:ea typeface="+mn-ea"/>
                  <a:cs typeface="Arial" panose="020B0604020202020204" pitchFamily="34" charset="0"/>
                </a:rPr>
              </a:br>
              <a:r>
                <a:rPr kumimoji="0" lang="en-US" sz="1400"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rPr>
                <a:t>Reimagine app </a:t>
              </a:r>
              <a:r>
                <a:rPr kumimoji="0" lang="en-US" sz="1400" b="0" i="0" u="none" strike="noStrike" kern="1200" cap="none" spc="0" normalizeH="0" baseline="0" noProof="0" dirty="0" smtClean="0">
                  <a:ln>
                    <a:noFill/>
                  </a:ln>
                  <a:solidFill>
                    <a:srgbClr val="FFFFFF"/>
                  </a:solidFill>
                  <a:effectLst/>
                  <a:uLnTx/>
                  <a:uFillTx/>
                  <a:latin typeface="Amazon Ember"/>
                  <a:ea typeface="+mn-ea"/>
                  <a:cs typeface="Arial" panose="020B0604020202020204" pitchFamily="34" charset="0"/>
                </a:rPr>
                <a:t>architecture &amp; development</a:t>
              </a:r>
              <a:endParaRPr kumimoji="0" lang="en-US" sz="1400"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endParaRPr>
            </a:p>
            <a:p>
              <a:pPr marL="0" marR="0" lvl="0" indent="0" algn="l" defTabSz="1097280" rtl="0" eaLnBrk="1" fontAlgn="auto" latinLnBrk="0" hangingPunct="1">
                <a:lnSpc>
                  <a:spcPct val="100000"/>
                </a:lnSpc>
                <a:spcBef>
                  <a:spcPts val="0"/>
                </a:spcBef>
                <a:spcAft>
                  <a:spcPts val="640"/>
                </a:spcAft>
                <a:buClrTx/>
                <a:buSzTx/>
                <a:buFontTx/>
                <a:buNone/>
                <a:tabLst/>
                <a:defRPr/>
              </a:pPr>
              <a:endParaRPr kumimoji="0" lang="en-US" sz="1600" b="0" i="0" u="none" strike="noStrike" kern="1200" cap="none" spc="0" normalizeH="0" baseline="0" noProof="0" dirty="0">
                <a:ln>
                  <a:noFill/>
                </a:ln>
                <a:solidFill>
                  <a:srgbClr val="00A0C8"/>
                </a:solidFill>
                <a:effectLst/>
                <a:uLnTx/>
                <a:uFillTx/>
                <a:latin typeface="Amazon Ember"/>
                <a:ea typeface="+mn-ea"/>
                <a:cs typeface="Arial" panose="020B0604020202020204" pitchFamily="34" charset="0"/>
              </a:endParaRPr>
            </a:p>
          </p:txBody>
        </p:sp>
        <p:sp>
          <p:nvSpPr>
            <p:cNvPr id="39" name="Rectangle 38"/>
            <p:cNvSpPr/>
            <p:nvPr/>
          </p:nvSpPr>
          <p:spPr>
            <a:xfrm>
              <a:off x="12261546" y="4500201"/>
              <a:ext cx="1573325" cy="7044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82880" tIns="292608" rIns="292608" bIns="292608"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lumMod val="85000"/>
                    </a:srgbClr>
                  </a:solidFill>
                  <a:effectLst/>
                  <a:uLnTx/>
                  <a:uFillTx/>
                  <a:latin typeface="Amazon Ember"/>
                  <a:ea typeface="+mn-ea"/>
                  <a:cs typeface="+mn-cs"/>
                </a:rPr>
                <a:t>RETIRE</a:t>
              </a:r>
              <a:r>
                <a:rPr kumimoji="0" lang="en-US" sz="1600" b="0" i="0" u="none" strike="noStrike" kern="1200" cap="none" spc="0" normalizeH="0" baseline="0" noProof="0" dirty="0" smtClean="0">
                  <a:ln>
                    <a:noFill/>
                  </a:ln>
                  <a:solidFill>
                    <a:srgbClr val="FFFFFF">
                      <a:lumMod val="75000"/>
                    </a:srgbClr>
                  </a:solidFill>
                  <a:effectLst/>
                  <a:uLnTx/>
                  <a:uFillTx/>
                  <a:latin typeface="Amazon Ember"/>
                  <a:ea typeface="+mn-ea"/>
                  <a:cs typeface="+mn-cs"/>
                </a:rPr>
                <a:t/>
              </a:r>
              <a:br>
                <a:rPr kumimoji="0" lang="en-US" sz="1600" b="0" i="0" u="none" strike="noStrike" kern="1200" cap="none" spc="0" normalizeH="0" baseline="0" noProof="0" dirty="0" smtClean="0">
                  <a:ln>
                    <a:noFill/>
                  </a:ln>
                  <a:solidFill>
                    <a:srgbClr val="FFFFFF">
                      <a:lumMod val="75000"/>
                    </a:srgbClr>
                  </a:solidFill>
                  <a:effectLst/>
                  <a:uLnTx/>
                  <a:uFillTx/>
                  <a:latin typeface="Amazon Ember"/>
                  <a:ea typeface="+mn-ea"/>
                  <a:cs typeface="+mn-cs"/>
                </a:rPr>
              </a:br>
              <a:r>
                <a:rPr kumimoji="0" lang="en-US" sz="1400" b="0" i="0" u="none" strike="noStrike" kern="1200" cap="none" spc="0" normalizeH="0" baseline="0" noProof="0" dirty="0" smtClean="0">
                  <a:ln>
                    <a:noFill/>
                  </a:ln>
                  <a:solidFill>
                    <a:srgbClr val="FFFFFF"/>
                  </a:solidFill>
                  <a:effectLst/>
                  <a:uLnTx/>
                  <a:uFillTx/>
                  <a:latin typeface="Amazon Ember"/>
                  <a:ea typeface="+mn-ea"/>
                  <a:cs typeface="+mn-cs"/>
                </a:rPr>
                <a:t>No longer needed</a:t>
              </a:r>
              <a:endParaRPr kumimoji="0" lang="en-US" sz="1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4" name="Rectangle 63"/>
            <p:cNvSpPr/>
            <p:nvPr/>
          </p:nvSpPr>
          <p:spPr>
            <a:xfrm>
              <a:off x="545420" y="4901554"/>
              <a:ext cx="6283380" cy="5503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FF9900"/>
                  </a:solidFill>
                  <a:effectLst/>
                  <a:uLnTx/>
                  <a:uFillTx/>
                  <a:latin typeface="Amazon Ember"/>
                  <a:ea typeface="+mn-ea"/>
                  <a:cs typeface="+mn-cs"/>
                </a:rPr>
                <a:t>FIXED-PRICE OFFER</a:t>
              </a:r>
              <a:endParaRPr kumimoji="0" lang="en-US" sz="2000" b="1" i="1" u="none" strike="noStrike" kern="1200" cap="none" spc="0" normalizeH="0" baseline="0" noProof="0" dirty="0">
                <a:ln>
                  <a:noFill/>
                </a:ln>
                <a:solidFill>
                  <a:srgbClr val="FF9900"/>
                </a:solidFill>
                <a:effectLst/>
                <a:uLnTx/>
                <a:uFillTx/>
                <a:latin typeface="Amazon Ember"/>
                <a:ea typeface="+mn-ea"/>
                <a:cs typeface="+mn-cs"/>
              </a:endParaRPr>
            </a:p>
          </p:txBody>
        </p:sp>
        <p:sp>
          <p:nvSpPr>
            <p:cNvPr id="83" name="TextBox 82"/>
            <p:cNvSpPr txBox="1"/>
            <p:nvPr/>
          </p:nvSpPr>
          <p:spPr>
            <a:xfrm>
              <a:off x="13263090" y="3833100"/>
              <a:ext cx="925845" cy="369332"/>
            </a:xfrm>
            <a:prstGeom prst="rect">
              <a:avLst/>
            </a:prstGeom>
            <a:noFill/>
          </p:spPr>
          <p:txBody>
            <a:bodyPr wrap="squar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100%</a:t>
              </a:r>
            </a:p>
          </p:txBody>
        </p:sp>
        <p:sp>
          <p:nvSpPr>
            <p:cNvPr id="92" name="Left Brace 91"/>
            <p:cNvSpPr/>
            <p:nvPr/>
          </p:nvSpPr>
          <p:spPr>
            <a:xfrm rot="16200000">
              <a:off x="3592193" y="1759322"/>
              <a:ext cx="216619" cy="5650468"/>
            </a:xfrm>
            <a:prstGeom prst="leftBrace">
              <a:avLst/>
            </a:prstGeom>
            <a:ln w="12700"/>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cxnSp>
          <p:nvCxnSpPr>
            <p:cNvPr id="45" name="Straight Connector 44"/>
            <p:cNvCxnSpPr>
              <a:endCxn id="14" idx="3"/>
            </p:cNvCxnSpPr>
            <p:nvPr/>
          </p:nvCxnSpPr>
          <p:spPr>
            <a:xfrm>
              <a:off x="5782489" y="3608339"/>
              <a:ext cx="315390" cy="211634"/>
            </a:xfrm>
            <a:prstGeom prst="line">
              <a:avLst/>
            </a:prstGeom>
            <a:ln w="15875"/>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38" idx="2"/>
              <a:endCxn id="20" idx="3"/>
            </p:cNvCxnSpPr>
            <p:nvPr/>
          </p:nvCxnSpPr>
          <p:spPr>
            <a:xfrm>
              <a:off x="9993767" y="3591801"/>
              <a:ext cx="155976" cy="228173"/>
            </a:xfrm>
            <a:prstGeom prst="line">
              <a:avLst/>
            </a:prstGeom>
            <a:ln w="15875">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endCxn id="19" idx="3"/>
            </p:cNvCxnSpPr>
            <p:nvPr/>
          </p:nvCxnSpPr>
          <p:spPr>
            <a:xfrm flipH="1">
              <a:off x="10863634" y="3425754"/>
              <a:ext cx="256201" cy="394220"/>
            </a:xfrm>
            <a:prstGeom prst="line">
              <a:avLst/>
            </a:prstGeom>
            <a:ln w="15875">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rot="16200000">
              <a:off x="12432220" y="3497367"/>
              <a:ext cx="428104" cy="1073316"/>
            </a:xfrm>
            <a:prstGeom prst="rect">
              <a:avLst/>
            </a:prstGeom>
            <a:solidFill>
              <a:schemeClr val="bg2"/>
            </a:solidFill>
            <a:ln w="127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292608" rIns="292608" bIns="292608" rtlCol="0" anchor="ctr"/>
            <a:lstStyle/>
            <a:p>
              <a:pPr marL="0" marR="0" lvl="0" indent="0" algn="ctr" defTabSz="1097280" rtl="0" eaLnBrk="1" fontAlgn="auto" latinLnBrk="0" hangingPunct="1">
                <a:lnSpc>
                  <a:spcPct val="100000"/>
                </a:lnSpc>
                <a:spcBef>
                  <a:spcPts val="0"/>
                </a:spcBef>
                <a:spcAft>
                  <a:spcPts val="64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mazon Ember"/>
                <a:ea typeface="+mn-ea"/>
                <a:cs typeface="Arial" panose="020B0604020202020204" pitchFamily="34" charset="0"/>
              </a:endParaRPr>
            </a:p>
          </p:txBody>
        </p:sp>
        <p:sp>
          <p:nvSpPr>
            <p:cNvPr id="16" name="Rectangle 15"/>
            <p:cNvSpPr/>
            <p:nvPr/>
          </p:nvSpPr>
          <p:spPr>
            <a:xfrm rot="16200000">
              <a:off x="3045068" y="1623125"/>
              <a:ext cx="428104" cy="4821801"/>
            </a:xfrm>
            <a:prstGeom prst="rect">
              <a:avLst/>
            </a:prstGeom>
            <a:pattFill prst="pct5">
              <a:fgClr>
                <a:schemeClr val="accent1"/>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292608" rIns="292608" bIns="292608" rtlCol="0" anchor="ctr"/>
            <a:lstStyle/>
            <a:p>
              <a:pPr marL="0" marR="0" lvl="0" indent="0" algn="ctr" defTabSz="1097280" rtl="0" eaLnBrk="1" fontAlgn="auto" latinLnBrk="0" hangingPunct="1">
                <a:lnSpc>
                  <a:spcPct val="100000"/>
                </a:lnSpc>
                <a:spcBef>
                  <a:spcPts val="0"/>
                </a:spcBef>
                <a:spcAft>
                  <a:spcPts val="640"/>
                </a:spcAft>
                <a:buClrTx/>
                <a:buSzTx/>
                <a:buFontTx/>
                <a:buNone/>
                <a:tabLst/>
                <a:defRPr/>
              </a:pPr>
              <a:endParaRPr kumimoji="0" lang="en-US" sz="1600" b="0" i="0" u="none" strike="noStrike" kern="1200" cap="none" spc="0" normalizeH="0" baseline="0" noProof="0" dirty="0">
                <a:ln>
                  <a:noFill/>
                </a:ln>
                <a:solidFill>
                  <a:srgbClr val="FF9900"/>
                </a:solidFill>
                <a:effectLst/>
                <a:uLnTx/>
                <a:uFillTx/>
                <a:latin typeface="Amazon Ember"/>
                <a:ea typeface="+mn-ea"/>
                <a:cs typeface="Arial" panose="020B0604020202020204" pitchFamily="34" charset="0"/>
              </a:endParaRPr>
            </a:p>
          </p:txBody>
        </p:sp>
        <p:sp>
          <p:nvSpPr>
            <p:cNvPr id="17" name="Rectangle 16"/>
            <p:cNvSpPr/>
            <p:nvPr/>
          </p:nvSpPr>
          <p:spPr>
            <a:xfrm rot="16200000">
              <a:off x="11400321" y="3551211"/>
              <a:ext cx="428104" cy="965629"/>
            </a:xfrm>
            <a:prstGeom prst="rect">
              <a:avLst/>
            </a:prstGeom>
            <a:solidFill>
              <a:schemeClr val="bg2"/>
            </a:solidFill>
            <a:ln w="127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292608" rIns="292608" bIns="292608"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Rectangle 17"/>
            <p:cNvSpPr/>
            <p:nvPr/>
          </p:nvSpPr>
          <p:spPr>
            <a:xfrm rot="16200000">
              <a:off x="7889133" y="2444955"/>
              <a:ext cx="428103" cy="3178139"/>
            </a:xfrm>
            <a:prstGeom prst="rect">
              <a:avLst/>
            </a:prstGeom>
            <a:solidFill>
              <a:schemeClr val="bg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82880" tIns="292608" rIns="292608" bIns="292608" rtlCol="0" anchor="ctr"/>
            <a:lstStyle/>
            <a:p>
              <a:pPr marL="0" marR="0" lvl="0" indent="0" algn="ctr" defTabSz="1097280" rtl="0" eaLnBrk="1" fontAlgn="auto" latinLnBrk="0" hangingPunct="1">
                <a:lnSpc>
                  <a:spcPct val="100000"/>
                </a:lnSpc>
                <a:spcBef>
                  <a:spcPts val="0"/>
                </a:spcBef>
                <a:spcAft>
                  <a:spcPts val="640"/>
                </a:spcAft>
                <a:buClrTx/>
                <a:buSzTx/>
                <a:buFontTx/>
                <a:buNone/>
                <a:tabLst/>
                <a:defRPr/>
              </a:pPr>
              <a:endParaRPr kumimoji="0" lang="en-US" sz="1600" b="0" i="0" u="none" strike="noStrike" kern="1200" cap="none" spc="0" normalizeH="0" baseline="0" noProof="0" dirty="0">
                <a:ln>
                  <a:noFill/>
                </a:ln>
                <a:solidFill>
                  <a:srgbClr val="00A0C8"/>
                </a:solidFill>
                <a:effectLst/>
                <a:uLnTx/>
                <a:uFillTx/>
                <a:latin typeface="Amazon Ember"/>
                <a:ea typeface="+mn-ea"/>
                <a:cs typeface="Arial" panose="020B0604020202020204" pitchFamily="34" charset="0"/>
              </a:endParaRPr>
            </a:p>
          </p:txBody>
        </p:sp>
        <p:sp>
          <p:nvSpPr>
            <p:cNvPr id="19" name="Rectangle 18"/>
            <p:cNvSpPr/>
            <p:nvPr/>
          </p:nvSpPr>
          <p:spPr>
            <a:xfrm rot="16200000">
              <a:off x="10649581" y="3777824"/>
              <a:ext cx="428104" cy="512403"/>
            </a:xfrm>
            <a:prstGeom prst="rect">
              <a:avLst/>
            </a:prstGeom>
            <a:solidFill>
              <a:schemeClr val="bg2"/>
            </a:solidFill>
            <a:ln w="12700">
              <a:solidFill>
                <a:srgbClr val="00A0C8"/>
              </a:solidFill>
            </a:ln>
          </p:spPr>
          <p:style>
            <a:lnRef idx="2">
              <a:schemeClr val="accent1">
                <a:shade val="50000"/>
              </a:schemeClr>
            </a:lnRef>
            <a:fillRef idx="1">
              <a:schemeClr val="accent1"/>
            </a:fillRef>
            <a:effectRef idx="0">
              <a:schemeClr val="accent1"/>
            </a:effectRef>
            <a:fontRef idx="minor">
              <a:schemeClr val="lt1"/>
            </a:fontRef>
          </p:style>
          <p:txBody>
            <a:bodyPr lIns="182880" tIns="292608" rIns="292608" bIns="292608"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A0C8"/>
                </a:solidFill>
                <a:effectLst/>
                <a:uLnTx/>
                <a:uFillTx/>
                <a:latin typeface="Amazon Ember"/>
                <a:ea typeface="+mn-ea"/>
                <a:cs typeface="Arial" panose="020B0604020202020204" pitchFamily="34" charset="0"/>
              </a:endParaRPr>
            </a:p>
          </p:txBody>
        </p:sp>
        <p:sp>
          <p:nvSpPr>
            <p:cNvPr id="20" name="Rectangle 19"/>
            <p:cNvSpPr/>
            <p:nvPr/>
          </p:nvSpPr>
          <p:spPr>
            <a:xfrm rot="16200000">
              <a:off x="9935691" y="3588062"/>
              <a:ext cx="428104" cy="891928"/>
            </a:xfrm>
            <a:prstGeom prst="rect">
              <a:avLst/>
            </a:prstGeom>
            <a:solidFill>
              <a:schemeClr val="bg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 lIns="292608" tIns="91440" rIns="292608" bIns="91440" rtlCol="0" anchor="ctr"/>
            <a:lstStyle/>
            <a:p>
              <a:pPr marL="0" marR="0" lvl="0" indent="0" algn="ctr" defTabSz="1097280" rtl="0" eaLnBrk="1" fontAlgn="auto" latinLnBrk="0" hangingPunct="1">
                <a:lnSpc>
                  <a:spcPct val="100000"/>
                </a:lnSpc>
                <a:spcBef>
                  <a:spcPts val="0"/>
                </a:spcBef>
                <a:spcAft>
                  <a:spcPts val="640"/>
                </a:spcAft>
                <a:buClrTx/>
                <a:buSzTx/>
                <a:buFontTx/>
                <a:buNone/>
                <a:tabLst/>
                <a:defRPr/>
              </a:pPr>
              <a:endParaRPr kumimoji="0" lang="en-US" sz="1200" b="0" i="0" u="none" strike="noStrike" kern="1200" cap="none" spc="0" normalizeH="0" baseline="0" noProof="0" dirty="0">
                <a:ln>
                  <a:noFill/>
                </a:ln>
                <a:solidFill>
                  <a:srgbClr val="00A0C8"/>
                </a:solidFill>
                <a:effectLst/>
                <a:uLnTx/>
                <a:uFillTx/>
                <a:latin typeface="Amazon Ember"/>
                <a:ea typeface="+mn-ea"/>
                <a:cs typeface="Arial" panose="020B0604020202020204" pitchFamily="34" charset="0"/>
              </a:endParaRPr>
            </a:p>
          </p:txBody>
        </p:sp>
        <p:sp>
          <p:nvSpPr>
            <p:cNvPr id="14" name="Rectangle 13"/>
            <p:cNvSpPr/>
            <p:nvPr/>
          </p:nvSpPr>
          <p:spPr>
            <a:xfrm rot="16200000">
              <a:off x="5883827" y="3606170"/>
              <a:ext cx="428104" cy="855710"/>
            </a:xfrm>
            <a:prstGeom prst="rect">
              <a:avLst/>
            </a:prstGeom>
            <a:pattFill prst="pct5">
              <a:fgClr>
                <a:schemeClr val="accent1"/>
              </a:fgClr>
              <a:bgClr>
                <a:schemeClr val="bg1"/>
              </a:bgClr>
            </a:patt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292608" rIns="292608" bIns="292608" rtlCol="0" anchor="ctr"/>
            <a:lstStyle/>
            <a:p>
              <a:pPr marL="0" marR="0" lvl="0" indent="0" algn="ctr" defTabSz="1097280" rtl="0" eaLnBrk="1" fontAlgn="auto" latinLnBrk="0" hangingPunct="1">
                <a:lnSpc>
                  <a:spcPct val="100000"/>
                </a:lnSpc>
                <a:spcBef>
                  <a:spcPts val="0"/>
                </a:spcBef>
                <a:spcAft>
                  <a:spcPts val="640"/>
                </a:spcAft>
                <a:buClrTx/>
                <a:buSzTx/>
                <a:buFontTx/>
                <a:buNone/>
                <a:tabLst/>
                <a:defRPr/>
              </a:pPr>
              <a:endParaRPr kumimoji="0" lang="en-US" sz="1600" b="0" i="0" u="none" strike="noStrike" kern="1200" cap="none" spc="0" normalizeH="0" baseline="0" noProof="0" dirty="0">
                <a:ln>
                  <a:noFill/>
                </a:ln>
                <a:solidFill>
                  <a:srgbClr val="FF9900"/>
                </a:solidFill>
                <a:effectLst/>
                <a:uLnTx/>
                <a:uFillTx/>
                <a:latin typeface="Amazon Ember"/>
                <a:ea typeface="+mn-ea"/>
                <a:cs typeface="Arial" panose="020B0604020202020204" pitchFamily="34" charset="0"/>
              </a:endParaRPr>
            </a:p>
          </p:txBody>
        </p:sp>
        <p:sp>
          <p:nvSpPr>
            <p:cNvPr id="95" name="TextBox 94"/>
            <p:cNvSpPr txBox="1"/>
            <p:nvPr/>
          </p:nvSpPr>
          <p:spPr>
            <a:xfrm>
              <a:off x="831028" y="3889570"/>
              <a:ext cx="4838993" cy="231238"/>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~40%</a:t>
              </a:r>
            </a:p>
          </p:txBody>
        </p:sp>
        <p:sp>
          <p:nvSpPr>
            <p:cNvPr id="96" name="TextBox 95"/>
            <p:cNvSpPr txBox="1"/>
            <p:nvPr/>
          </p:nvSpPr>
          <p:spPr>
            <a:xfrm>
              <a:off x="5672857" y="3889570"/>
              <a:ext cx="870335" cy="231238"/>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~5-10%</a:t>
              </a:r>
            </a:p>
          </p:txBody>
        </p:sp>
        <p:sp>
          <p:nvSpPr>
            <p:cNvPr id="97" name="TextBox 96"/>
            <p:cNvSpPr txBox="1"/>
            <p:nvPr/>
          </p:nvSpPr>
          <p:spPr>
            <a:xfrm>
              <a:off x="12200657" y="3889570"/>
              <a:ext cx="870335" cy="231238"/>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~5-10%</a:t>
              </a:r>
            </a:p>
          </p:txBody>
        </p:sp>
        <p:sp>
          <p:nvSpPr>
            <p:cNvPr id="98" name="TextBox 97"/>
            <p:cNvSpPr txBox="1"/>
            <p:nvPr/>
          </p:nvSpPr>
          <p:spPr>
            <a:xfrm>
              <a:off x="11184657" y="3889570"/>
              <a:ext cx="870335" cy="231238"/>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~5-10%</a:t>
              </a:r>
            </a:p>
          </p:txBody>
        </p:sp>
        <p:sp>
          <p:nvSpPr>
            <p:cNvPr id="100" name="TextBox 99"/>
            <p:cNvSpPr txBox="1"/>
            <p:nvPr/>
          </p:nvSpPr>
          <p:spPr>
            <a:xfrm>
              <a:off x="7679457" y="3889570"/>
              <a:ext cx="870335" cy="231238"/>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~25%</a:t>
              </a:r>
            </a:p>
          </p:txBody>
        </p:sp>
        <p:sp>
          <p:nvSpPr>
            <p:cNvPr id="101" name="TextBox 100"/>
            <p:cNvSpPr txBox="1"/>
            <p:nvPr/>
          </p:nvSpPr>
          <p:spPr>
            <a:xfrm>
              <a:off x="10536685" y="3889570"/>
              <a:ext cx="653895" cy="231238"/>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~5%</a:t>
              </a:r>
            </a:p>
          </p:txBody>
        </p:sp>
        <p:sp>
          <p:nvSpPr>
            <p:cNvPr id="102" name="TextBox 101"/>
            <p:cNvSpPr txBox="1"/>
            <p:nvPr/>
          </p:nvSpPr>
          <p:spPr>
            <a:xfrm>
              <a:off x="9711457" y="3889570"/>
              <a:ext cx="870335" cy="231238"/>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~5-10%</a:t>
              </a:r>
            </a:p>
          </p:txBody>
        </p:sp>
        <p:sp>
          <p:nvSpPr>
            <p:cNvPr id="34" name="Rectangle 33"/>
            <p:cNvSpPr/>
            <p:nvPr/>
          </p:nvSpPr>
          <p:spPr>
            <a:xfrm>
              <a:off x="5704017" y="4901554"/>
              <a:ext cx="6283380" cy="5503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A0C8"/>
                  </a:solidFill>
                  <a:effectLst/>
                  <a:uLnTx/>
                  <a:uFillTx/>
                  <a:latin typeface="Amazon Ember"/>
                  <a:ea typeface="+mn-ea"/>
                  <a:cs typeface="+mn-cs"/>
                </a:rPr>
                <a:t>CUSTOM OFFER</a:t>
              </a:r>
              <a:endParaRPr kumimoji="0" lang="en-US" sz="1600" b="0" i="1" u="none" strike="noStrike" kern="1200" cap="none" spc="0" normalizeH="0" baseline="0" noProof="0" dirty="0">
                <a:ln>
                  <a:noFill/>
                </a:ln>
                <a:solidFill>
                  <a:srgbClr val="00A0C8"/>
                </a:solidFill>
                <a:effectLst/>
                <a:uLnTx/>
                <a:uFillTx/>
                <a:latin typeface="Amazon Ember"/>
                <a:ea typeface="+mn-ea"/>
                <a:cs typeface="+mn-cs"/>
              </a:endParaRPr>
            </a:p>
          </p:txBody>
        </p:sp>
        <p:sp>
          <p:nvSpPr>
            <p:cNvPr id="35" name="Left Brace 34"/>
            <p:cNvSpPr/>
            <p:nvPr/>
          </p:nvSpPr>
          <p:spPr>
            <a:xfrm rot="16200000">
              <a:off x="8693468" y="2325971"/>
              <a:ext cx="276093" cy="4576643"/>
            </a:xfrm>
            <a:prstGeom prst="leftBrac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00A0C8"/>
                </a:solidFill>
                <a:effectLst/>
                <a:uLnTx/>
                <a:uFillTx/>
                <a:latin typeface="Amazon Ember"/>
                <a:ea typeface="+mn-ea"/>
                <a:cs typeface="+mn-cs"/>
              </a:endParaRPr>
            </a:p>
          </p:txBody>
        </p:sp>
      </p:grpSp>
      <p:sp>
        <p:nvSpPr>
          <p:cNvPr id="40" name="Rectangle 39"/>
          <p:cNvSpPr/>
          <p:nvPr/>
        </p:nvSpPr>
        <p:spPr>
          <a:xfrm>
            <a:off x="12357100" y="0"/>
            <a:ext cx="2273300" cy="3664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FFFF"/>
                </a:solidFill>
                <a:effectLst/>
                <a:uLnTx/>
                <a:uFillTx/>
                <a:latin typeface="Amazon Ember"/>
                <a:ea typeface="+mn-ea"/>
                <a:cs typeface="+mn-cs"/>
              </a:rPr>
              <a:t>CUSTOMER READY</a:t>
            </a:r>
            <a:endParaRPr kumimoji="0" lang="en-US" sz="16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1" name="Title 1"/>
          <p:cNvSpPr>
            <a:spLocks noGrp="1"/>
          </p:cNvSpPr>
          <p:nvPr>
            <p:ph type="title"/>
          </p:nvPr>
        </p:nvSpPr>
        <p:spPr>
          <a:xfrm>
            <a:off x="548639" y="183898"/>
            <a:ext cx="13514832" cy="904122"/>
          </a:xfrm>
        </p:spPr>
        <p:txBody>
          <a:bodyPr>
            <a:noAutofit/>
          </a:bodyPr>
          <a:lstStyle/>
          <a:p>
            <a:r>
              <a:rPr lang="en-US" sz="4000" b="0" dirty="0" smtClean="0">
                <a:solidFill>
                  <a:schemeClr val="tx1"/>
                </a:solidFill>
                <a:latin typeface="+mj-lt"/>
              </a:rPr>
              <a:t>Rapid Migration Offer accelerates your transformation</a:t>
            </a:r>
            <a:endParaRPr lang="en-US" sz="4000" b="0" dirty="0">
              <a:solidFill>
                <a:schemeClr val="tx1"/>
              </a:solidFill>
              <a:latin typeface="+mj-lt"/>
            </a:endParaRPr>
          </a:p>
        </p:txBody>
      </p:sp>
    </p:spTree>
    <p:extLst>
      <p:ext uri="{BB962C8B-B14F-4D97-AF65-F5344CB8AC3E}">
        <p14:creationId xmlns:p14="http://schemas.microsoft.com/office/powerpoint/2010/main" val="27334286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65" y="143781"/>
            <a:ext cx="12618720" cy="1051979"/>
          </a:xfrm>
          <a:ln>
            <a:noFill/>
          </a:ln>
        </p:spPr>
        <p:txBody>
          <a:bodyPr>
            <a:normAutofit/>
          </a:bodyPr>
          <a:lstStyle/>
          <a:p>
            <a:r>
              <a:rPr lang="en-US" sz="4000" b="0" dirty="0">
                <a:cs typeface="Arial" panose="020B0604020202020204" pitchFamily="34" charset="0"/>
              </a:rPr>
              <a:t>Operating </a:t>
            </a:r>
            <a:r>
              <a:rPr lang="en-US" sz="4000" b="0" dirty="0"/>
              <a:t>your cloud</a:t>
            </a:r>
            <a:endParaRPr lang="en-US" sz="4000" b="0" dirty="0">
              <a:cs typeface="Arial" panose="020B0604020202020204" pitchFamily="34" charset="0"/>
            </a:endParaRPr>
          </a:p>
        </p:txBody>
      </p:sp>
      <p:grpSp>
        <p:nvGrpSpPr>
          <p:cNvPr id="3" name="Group 2">
            <a:extLst>
              <a:ext uri="{FF2B5EF4-FFF2-40B4-BE49-F238E27FC236}">
                <a16:creationId xmlns:a16="http://schemas.microsoft.com/office/drawing/2014/main" id="{0CCC906D-A593-9B47-9B86-09A03879E50E}"/>
              </a:ext>
            </a:extLst>
          </p:cNvPr>
          <p:cNvGrpSpPr/>
          <p:nvPr/>
        </p:nvGrpSpPr>
        <p:grpSpPr>
          <a:xfrm>
            <a:off x="5883539" y="1195759"/>
            <a:ext cx="8396134" cy="2312693"/>
            <a:chOff x="3544150" y="3156250"/>
            <a:chExt cx="5049723" cy="1445433"/>
          </a:xfrm>
          <a:solidFill>
            <a:schemeClr val="bg2"/>
          </a:solidFill>
        </p:grpSpPr>
        <p:sp>
          <p:nvSpPr>
            <p:cNvPr id="19" name="Rectangle 18"/>
            <p:cNvSpPr/>
            <p:nvPr/>
          </p:nvSpPr>
          <p:spPr>
            <a:xfrm>
              <a:off x="4401054" y="3156251"/>
              <a:ext cx="4192819" cy="1445432"/>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lIns="292608" tIns="292608" rIns="292608" bIns="292608" rtlCol="0" anchor="ctr"/>
            <a:lstStyle/>
            <a:p>
              <a:pPr defTabSz="1097236">
                <a:spcAft>
                  <a:spcPts val="640"/>
                </a:spcAft>
                <a:defRPr/>
              </a:pPr>
              <a:r>
                <a:rPr lang="en-US" sz="1680" b="1" dirty="0">
                  <a:solidFill>
                    <a:srgbClr val="FFFFFF"/>
                  </a:solidFill>
                  <a:latin typeface="Arial" panose="020B0604020202020204" pitchFamily="34" charset="0"/>
                  <a:cs typeface="Arial" panose="020B0604020202020204" pitchFamily="34" charset="0"/>
                </a:rPr>
                <a:t>Full control simplified with AWS tools</a:t>
              </a:r>
            </a:p>
            <a:p>
              <a:pPr marL="139061" indent="-139061" defTabSz="1097236">
                <a:spcAft>
                  <a:spcPts val="640"/>
                </a:spcAft>
                <a:buFont typeface="Arial" panose="020B0604020202020204" pitchFamily="34" charset="0"/>
                <a:buChar char="•"/>
                <a:defRPr/>
              </a:pPr>
              <a:r>
                <a:rPr lang="en-US" sz="1600" dirty="0">
                  <a:solidFill>
                    <a:srgbClr val="FFFFFF"/>
                  </a:solidFill>
                  <a:latin typeface="Arial" panose="020B0604020202020204" pitchFamily="34" charset="0"/>
                  <a:cs typeface="Arial" panose="020B0604020202020204" pitchFamily="34" charset="0"/>
                </a:rPr>
                <a:t>AWS Service Catalog</a:t>
              </a:r>
            </a:p>
            <a:p>
              <a:pPr marL="139061" indent="-139061" defTabSz="1097236">
                <a:spcAft>
                  <a:spcPts val="640"/>
                </a:spcAft>
                <a:buFont typeface="Arial" panose="020B0604020202020204" pitchFamily="34" charset="0"/>
                <a:buChar char="•"/>
                <a:defRPr/>
              </a:pPr>
              <a:r>
                <a:rPr lang="en-US" sz="1600" dirty="0">
                  <a:solidFill>
                    <a:srgbClr val="FFFFFF"/>
                  </a:solidFill>
                  <a:latin typeface="Arial" panose="020B0604020202020204" pitchFamily="34" charset="0"/>
                  <a:cs typeface="Arial" panose="020B0604020202020204" pitchFamily="34" charset="0"/>
                </a:rPr>
                <a:t>AWS Systems Manager</a:t>
              </a:r>
            </a:p>
            <a:p>
              <a:pPr marL="139061" indent="-139061" defTabSz="1097236">
                <a:spcAft>
                  <a:spcPts val="640"/>
                </a:spcAft>
                <a:buFont typeface="Arial" panose="020B0604020202020204" pitchFamily="34" charset="0"/>
                <a:buChar char="•"/>
                <a:defRPr/>
              </a:pPr>
              <a:r>
                <a:rPr lang="en-US" sz="1600" dirty="0">
                  <a:solidFill>
                    <a:srgbClr val="FFFFFF"/>
                  </a:solidFill>
                  <a:latin typeface="Arial" panose="020B0604020202020204" pitchFamily="34" charset="0"/>
                  <a:cs typeface="Arial" panose="020B0604020202020204" pitchFamily="34" charset="0"/>
                </a:rPr>
                <a:t>AWS Management Tools &amp; Services</a:t>
              </a:r>
            </a:p>
            <a:p>
              <a:pPr marL="645134" lvl="1" indent="-274309" defTabSz="1097236">
                <a:spcAft>
                  <a:spcPts val="640"/>
                </a:spcAft>
                <a:buFont typeface="Courier New" panose="02070309020205020404" pitchFamily="49" charset="0"/>
                <a:buChar char="o"/>
                <a:defRPr/>
              </a:pPr>
              <a:r>
                <a:rPr lang="en-US" sz="1600" dirty="0">
                  <a:solidFill>
                    <a:srgbClr val="FFFFFF"/>
                  </a:solidFill>
                  <a:latin typeface="Arial" panose="020B0604020202020204" pitchFamily="34" charset="0"/>
                  <a:cs typeface="Arial" panose="020B0604020202020204" pitchFamily="34" charset="0"/>
                </a:rPr>
                <a:t>Modeling and Provisioning; Automation and Operations; Monitoring and Logging</a:t>
              </a:r>
            </a:p>
            <a:p>
              <a:pPr defTabSz="1097236">
                <a:spcAft>
                  <a:spcPts val="640"/>
                </a:spcAft>
                <a:buFont typeface="Arial" panose="020B0604020202020204" pitchFamily="34" charset="0"/>
                <a:buChar char="•"/>
                <a:defRPr/>
              </a:pPr>
              <a:r>
                <a:rPr lang="en-US" sz="1600" dirty="0">
                  <a:solidFill>
                    <a:srgbClr val="FFFFFF"/>
                  </a:solidFill>
                  <a:latin typeface="Arial" panose="020B0604020202020204" pitchFamily="34" charset="0"/>
                  <a:cs typeface="Arial" panose="020B0604020202020204" pitchFamily="34" charset="0"/>
                </a:rPr>
                <a:t> 3</a:t>
              </a:r>
              <a:r>
                <a:rPr lang="en-US" sz="1600" baseline="30000" dirty="0">
                  <a:solidFill>
                    <a:srgbClr val="FFFFFF"/>
                  </a:solidFill>
                  <a:latin typeface="Arial" panose="020B0604020202020204" pitchFamily="34" charset="0"/>
                  <a:cs typeface="Arial" panose="020B0604020202020204" pitchFamily="34" charset="0"/>
                </a:rPr>
                <a:t>rd</a:t>
              </a:r>
              <a:r>
                <a:rPr lang="en-US" sz="1600" dirty="0">
                  <a:solidFill>
                    <a:srgbClr val="FFFFFF"/>
                  </a:solidFill>
                  <a:latin typeface="Arial" panose="020B0604020202020204" pitchFamily="34" charset="0"/>
                  <a:cs typeface="Arial" panose="020B0604020202020204" pitchFamily="34" charset="0"/>
                </a:rPr>
                <a:t> Party Tools</a:t>
              </a:r>
            </a:p>
          </p:txBody>
        </p:sp>
        <p:sp>
          <p:nvSpPr>
            <p:cNvPr id="20" name="Rectangle 19"/>
            <p:cNvSpPr/>
            <p:nvPr/>
          </p:nvSpPr>
          <p:spPr>
            <a:xfrm>
              <a:off x="3544150" y="3156250"/>
              <a:ext cx="852501" cy="1445433"/>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491">
                <a:defRPr/>
              </a:pPr>
              <a:r>
                <a:rPr lang="en-US" sz="1920" b="1" dirty="0">
                  <a:solidFill>
                    <a:srgbClr val="FFFFFF"/>
                  </a:solidFill>
                  <a:latin typeface="Arial" panose="020B0604020202020204" pitchFamily="34" charset="0"/>
                  <a:cs typeface="Arial" panose="020B0604020202020204" pitchFamily="34" charset="0"/>
                </a:rPr>
                <a:t>Self-Managed</a:t>
              </a:r>
              <a:endParaRPr lang="en-US" sz="1920" dirty="0">
                <a:solidFill>
                  <a:srgbClr val="FFFFFF"/>
                </a:solidFill>
                <a:latin typeface="Arial" panose="020B060402020202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82553581-F298-2A4A-A358-0D51ACC230EA}"/>
              </a:ext>
            </a:extLst>
          </p:cNvPr>
          <p:cNvGrpSpPr/>
          <p:nvPr/>
        </p:nvGrpSpPr>
        <p:grpSpPr>
          <a:xfrm>
            <a:off x="113025" y="2629784"/>
            <a:ext cx="4925149" cy="3744749"/>
            <a:chOff x="8087709" y="2154413"/>
            <a:chExt cx="4104291" cy="3120623"/>
          </a:xfrm>
        </p:grpSpPr>
        <p:grpSp>
          <p:nvGrpSpPr>
            <p:cNvPr id="65" name="Group 64">
              <a:extLst>
                <a:ext uri="{FF2B5EF4-FFF2-40B4-BE49-F238E27FC236}">
                  <a16:creationId xmlns:a16="http://schemas.microsoft.com/office/drawing/2014/main" id="{C3619F06-E5D5-6044-9D1A-E7204107A941}"/>
                </a:ext>
              </a:extLst>
            </p:cNvPr>
            <p:cNvGrpSpPr/>
            <p:nvPr/>
          </p:nvGrpSpPr>
          <p:grpSpPr>
            <a:xfrm>
              <a:off x="8093305" y="2154413"/>
              <a:ext cx="1816949" cy="982413"/>
              <a:chOff x="8093305" y="2162938"/>
              <a:chExt cx="1816949" cy="982413"/>
            </a:xfrm>
          </p:grpSpPr>
          <p:pic>
            <p:nvPicPr>
              <p:cNvPr id="90" name="Picture 89">
                <a:extLst>
                  <a:ext uri="{FF2B5EF4-FFF2-40B4-BE49-F238E27FC236}">
                    <a16:creationId xmlns:a16="http://schemas.microsoft.com/office/drawing/2014/main" id="{F7005859-FF63-C04B-A8F3-8237C2AB8A09}"/>
                  </a:ext>
                </a:extLst>
              </p:cNvPr>
              <p:cNvPicPr>
                <a:picLocks noChangeAspect="1"/>
              </p:cNvPicPr>
              <p:nvPr/>
            </p:nvPicPr>
            <p:blipFill>
              <a:blip r:embed="rId3"/>
              <a:stretch>
                <a:fillRect/>
              </a:stretch>
            </p:blipFill>
            <p:spPr>
              <a:xfrm>
                <a:off x="8684280" y="2162938"/>
                <a:ext cx="635000" cy="635000"/>
              </a:xfrm>
              <a:prstGeom prst="rect">
                <a:avLst/>
              </a:prstGeom>
            </p:spPr>
          </p:pic>
          <p:sp>
            <p:nvSpPr>
              <p:cNvPr id="91" name="TextBox 90">
                <a:extLst>
                  <a:ext uri="{FF2B5EF4-FFF2-40B4-BE49-F238E27FC236}">
                    <a16:creationId xmlns:a16="http://schemas.microsoft.com/office/drawing/2014/main" id="{E71F92FC-8731-5040-8E36-313CDC2E63AF}"/>
                  </a:ext>
                </a:extLst>
              </p:cNvPr>
              <p:cNvSpPr txBox="1"/>
              <p:nvPr/>
            </p:nvSpPr>
            <p:spPr>
              <a:xfrm>
                <a:off x="8093305" y="2729853"/>
                <a:ext cx="1816949" cy="415498"/>
              </a:xfrm>
              <a:prstGeom prst="rect">
                <a:avLst/>
              </a:prstGeom>
              <a:noFill/>
            </p:spPr>
            <p:txBody>
              <a:bodyPr wrap="square" rtlCol="0">
                <a:spAutoFit/>
              </a:bodyPr>
              <a:lstStyle/>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Change</a:t>
                </a:r>
              </a:p>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66" name="Group 65">
              <a:extLst>
                <a:ext uri="{FF2B5EF4-FFF2-40B4-BE49-F238E27FC236}">
                  <a16:creationId xmlns:a16="http://schemas.microsoft.com/office/drawing/2014/main" id="{1030BE45-76A5-6546-9027-A415C2593564}"/>
                </a:ext>
              </a:extLst>
            </p:cNvPr>
            <p:cNvGrpSpPr/>
            <p:nvPr/>
          </p:nvGrpSpPr>
          <p:grpSpPr>
            <a:xfrm>
              <a:off x="8087709" y="3258970"/>
              <a:ext cx="1816949" cy="979005"/>
              <a:chOff x="8087709" y="3164148"/>
              <a:chExt cx="1816949" cy="979005"/>
            </a:xfrm>
          </p:grpSpPr>
          <p:pic>
            <p:nvPicPr>
              <p:cNvPr id="88" name="Picture 87">
                <a:extLst>
                  <a:ext uri="{FF2B5EF4-FFF2-40B4-BE49-F238E27FC236}">
                    <a16:creationId xmlns:a16="http://schemas.microsoft.com/office/drawing/2014/main" id="{1E742C1D-7749-1946-9C95-6C932BCDA832}"/>
                  </a:ext>
                </a:extLst>
              </p:cNvPr>
              <p:cNvPicPr>
                <a:picLocks noChangeAspect="1"/>
              </p:cNvPicPr>
              <p:nvPr/>
            </p:nvPicPr>
            <p:blipFill>
              <a:blip r:embed="rId4"/>
              <a:stretch>
                <a:fillRect/>
              </a:stretch>
            </p:blipFill>
            <p:spPr>
              <a:xfrm>
                <a:off x="8684280" y="3164148"/>
                <a:ext cx="635000" cy="635000"/>
              </a:xfrm>
              <a:prstGeom prst="rect">
                <a:avLst/>
              </a:prstGeom>
            </p:spPr>
          </p:pic>
          <p:sp>
            <p:nvSpPr>
              <p:cNvPr id="89" name="TextBox 88">
                <a:extLst>
                  <a:ext uri="{FF2B5EF4-FFF2-40B4-BE49-F238E27FC236}">
                    <a16:creationId xmlns:a16="http://schemas.microsoft.com/office/drawing/2014/main" id="{ABE4C5B4-BAA7-3749-917E-D050A9778650}"/>
                  </a:ext>
                </a:extLst>
              </p:cNvPr>
              <p:cNvSpPr txBox="1"/>
              <p:nvPr/>
            </p:nvSpPr>
            <p:spPr>
              <a:xfrm>
                <a:off x="8087709" y="3727655"/>
                <a:ext cx="1816949" cy="415498"/>
              </a:xfrm>
              <a:prstGeom prst="rect">
                <a:avLst/>
              </a:prstGeom>
              <a:noFill/>
            </p:spPr>
            <p:txBody>
              <a:bodyPr wrap="square" rtlCol="0">
                <a:spAutoFit/>
              </a:bodyPr>
              <a:lstStyle/>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Incident</a:t>
                </a:r>
              </a:p>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67" name="Group 66">
              <a:extLst>
                <a:ext uri="{FF2B5EF4-FFF2-40B4-BE49-F238E27FC236}">
                  <a16:creationId xmlns:a16="http://schemas.microsoft.com/office/drawing/2014/main" id="{1A44F74D-1338-8B44-9FC6-F86DEDDB28FF}"/>
                </a:ext>
              </a:extLst>
            </p:cNvPr>
            <p:cNvGrpSpPr/>
            <p:nvPr/>
          </p:nvGrpSpPr>
          <p:grpSpPr>
            <a:xfrm>
              <a:off x="8087709" y="4283054"/>
              <a:ext cx="1816949" cy="985821"/>
              <a:chOff x="8087709" y="4165358"/>
              <a:chExt cx="1816949" cy="985821"/>
            </a:xfrm>
          </p:grpSpPr>
          <p:pic>
            <p:nvPicPr>
              <p:cNvPr id="86" name="Picture 85">
                <a:extLst>
                  <a:ext uri="{FF2B5EF4-FFF2-40B4-BE49-F238E27FC236}">
                    <a16:creationId xmlns:a16="http://schemas.microsoft.com/office/drawing/2014/main" id="{AD6A2103-53A8-2040-88F8-E3D27D50DFD0}"/>
                  </a:ext>
                </a:extLst>
              </p:cNvPr>
              <p:cNvPicPr>
                <a:picLocks noChangeAspect="1"/>
              </p:cNvPicPr>
              <p:nvPr/>
            </p:nvPicPr>
            <p:blipFill>
              <a:blip r:embed="rId5"/>
              <a:stretch>
                <a:fillRect/>
              </a:stretch>
            </p:blipFill>
            <p:spPr>
              <a:xfrm>
                <a:off x="8684280" y="4165358"/>
                <a:ext cx="635000" cy="635000"/>
              </a:xfrm>
              <a:prstGeom prst="rect">
                <a:avLst/>
              </a:prstGeom>
            </p:spPr>
          </p:pic>
          <p:sp>
            <p:nvSpPr>
              <p:cNvPr id="87" name="TextBox 86">
                <a:extLst>
                  <a:ext uri="{FF2B5EF4-FFF2-40B4-BE49-F238E27FC236}">
                    <a16:creationId xmlns:a16="http://schemas.microsoft.com/office/drawing/2014/main" id="{6B78BADA-4558-C348-8116-2FB4444C3006}"/>
                  </a:ext>
                </a:extLst>
              </p:cNvPr>
              <p:cNvSpPr txBox="1"/>
              <p:nvPr/>
            </p:nvSpPr>
            <p:spPr>
              <a:xfrm>
                <a:off x="8087709" y="4735681"/>
                <a:ext cx="1816949" cy="415498"/>
              </a:xfrm>
              <a:prstGeom prst="rect">
                <a:avLst/>
              </a:prstGeom>
              <a:noFill/>
            </p:spPr>
            <p:txBody>
              <a:bodyPr wrap="square" rtlCol="0">
                <a:spAutoFit/>
              </a:bodyPr>
              <a:lstStyle/>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Provisioning</a:t>
                </a:r>
              </a:p>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68" name="Group 67">
              <a:extLst>
                <a:ext uri="{FF2B5EF4-FFF2-40B4-BE49-F238E27FC236}">
                  <a16:creationId xmlns:a16="http://schemas.microsoft.com/office/drawing/2014/main" id="{A5F3D8DC-7DE5-4B42-A645-354E159D36AB}"/>
                </a:ext>
              </a:extLst>
            </p:cNvPr>
            <p:cNvGrpSpPr/>
            <p:nvPr/>
          </p:nvGrpSpPr>
          <p:grpSpPr>
            <a:xfrm>
              <a:off x="9192226" y="3255996"/>
              <a:ext cx="1816949" cy="981979"/>
              <a:chOff x="8063539" y="5166568"/>
              <a:chExt cx="1816949" cy="981979"/>
            </a:xfrm>
          </p:grpSpPr>
          <p:pic>
            <p:nvPicPr>
              <p:cNvPr id="84" name="Picture 83">
                <a:extLst>
                  <a:ext uri="{FF2B5EF4-FFF2-40B4-BE49-F238E27FC236}">
                    <a16:creationId xmlns:a16="http://schemas.microsoft.com/office/drawing/2014/main" id="{4CC94232-F2BE-4942-89F1-2E43E469674C}"/>
                  </a:ext>
                </a:extLst>
              </p:cNvPr>
              <p:cNvPicPr>
                <a:picLocks noChangeAspect="1"/>
              </p:cNvPicPr>
              <p:nvPr/>
            </p:nvPicPr>
            <p:blipFill>
              <a:blip r:embed="rId6"/>
              <a:stretch>
                <a:fillRect/>
              </a:stretch>
            </p:blipFill>
            <p:spPr>
              <a:xfrm>
                <a:off x="8684280" y="5166568"/>
                <a:ext cx="635000" cy="635000"/>
              </a:xfrm>
              <a:prstGeom prst="rect">
                <a:avLst/>
              </a:prstGeom>
            </p:spPr>
          </p:pic>
          <p:sp>
            <p:nvSpPr>
              <p:cNvPr id="85" name="TextBox 84">
                <a:extLst>
                  <a:ext uri="{FF2B5EF4-FFF2-40B4-BE49-F238E27FC236}">
                    <a16:creationId xmlns:a16="http://schemas.microsoft.com/office/drawing/2014/main" id="{9D14A105-CB39-6841-82C3-3791DC561442}"/>
                  </a:ext>
                </a:extLst>
              </p:cNvPr>
              <p:cNvSpPr txBox="1"/>
              <p:nvPr/>
            </p:nvSpPr>
            <p:spPr>
              <a:xfrm>
                <a:off x="8063539" y="5733049"/>
                <a:ext cx="1816949" cy="415498"/>
              </a:xfrm>
              <a:prstGeom prst="rect">
                <a:avLst/>
              </a:prstGeom>
              <a:noFill/>
            </p:spPr>
            <p:txBody>
              <a:bodyPr wrap="square" rtlCol="0">
                <a:spAutoFit/>
              </a:bodyPr>
              <a:lstStyle/>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Patch</a:t>
                </a:r>
              </a:p>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69" name="Group 68">
              <a:extLst>
                <a:ext uri="{FF2B5EF4-FFF2-40B4-BE49-F238E27FC236}">
                  <a16:creationId xmlns:a16="http://schemas.microsoft.com/office/drawing/2014/main" id="{1E28235D-8B76-7049-BF97-20C9B89797F4}"/>
                </a:ext>
              </a:extLst>
            </p:cNvPr>
            <p:cNvGrpSpPr/>
            <p:nvPr/>
          </p:nvGrpSpPr>
          <p:grpSpPr>
            <a:xfrm>
              <a:off x="9257938" y="2154413"/>
              <a:ext cx="1816949" cy="982413"/>
              <a:chOff x="9675941" y="2162938"/>
              <a:chExt cx="1816949" cy="982413"/>
            </a:xfrm>
          </p:grpSpPr>
          <p:pic>
            <p:nvPicPr>
              <p:cNvPr id="82" name="Picture 81">
                <a:extLst>
                  <a:ext uri="{FF2B5EF4-FFF2-40B4-BE49-F238E27FC236}">
                    <a16:creationId xmlns:a16="http://schemas.microsoft.com/office/drawing/2014/main" id="{6BC3926C-A40E-A449-90EB-F6866C50685B}"/>
                  </a:ext>
                </a:extLst>
              </p:cNvPr>
              <p:cNvPicPr>
                <a:picLocks noChangeAspect="1"/>
              </p:cNvPicPr>
              <p:nvPr/>
            </p:nvPicPr>
            <p:blipFill>
              <a:blip r:embed="rId7"/>
              <a:stretch>
                <a:fillRect/>
              </a:stretch>
            </p:blipFill>
            <p:spPr>
              <a:xfrm>
                <a:off x="10266915" y="2162938"/>
                <a:ext cx="635000" cy="635000"/>
              </a:xfrm>
              <a:prstGeom prst="rect">
                <a:avLst/>
              </a:prstGeom>
            </p:spPr>
          </p:pic>
          <p:sp>
            <p:nvSpPr>
              <p:cNvPr id="83" name="TextBox 82">
                <a:extLst>
                  <a:ext uri="{FF2B5EF4-FFF2-40B4-BE49-F238E27FC236}">
                    <a16:creationId xmlns:a16="http://schemas.microsoft.com/office/drawing/2014/main" id="{A2931317-B7B9-1B44-A3C3-BE51FD07B871}"/>
                  </a:ext>
                </a:extLst>
              </p:cNvPr>
              <p:cNvSpPr txBox="1"/>
              <p:nvPr/>
            </p:nvSpPr>
            <p:spPr>
              <a:xfrm>
                <a:off x="9675941" y="2729853"/>
                <a:ext cx="1816949" cy="415498"/>
              </a:xfrm>
              <a:prstGeom prst="rect">
                <a:avLst/>
              </a:prstGeom>
              <a:noFill/>
            </p:spPr>
            <p:txBody>
              <a:bodyPr wrap="square" rtlCol="0">
                <a:spAutoFit/>
              </a:bodyPr>
              <a:lstStyle/>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Access</a:t>
                </a:r>
              </a:p>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70" name="Group 69">
              <a:extLst>
                <a:ext uri="{FF2B5EF4-FFF2-40B4-BE49-F238E27FC236}">
                  <a16:creationId xmlns:a16="http://schemas.microsoft.com/office/drawing/2014/main" id="{1FC2F566-B500-BD43-8289-20147264AFC8}"/>
                </a:ext>
              </a:extLst>
            </p:cNvPr>
            <p:cNvGrpSpPr/>
            <p:nvPr/>
          </p:nvGrpSpPr>
          <p:grpSpPr>
            <a:xfrm>
              <a:off x="10325776" y="2154413"/>
              <a:ext cx="1816949" cy="982413"/>
              <a:chOff x="9675941" y="3160740"/>
              <a:chExt cx="1816949" cy="982413"/>
            </a:xfrm>
          </p:grpSpPr>
          <p:pic>
            <p:nvPicPr>
              <p:cNvPr id="80" name="Picture 79">
                <a:extLst>
                  <a:ext uri="{FF2B5EF4-FFF2-40B4-BE49-F238E27FC236}">
                    <a16:creationId xmlns:a16="http://schemas.microsoft.com/office/drawing/2014/main" id="{6CE7D6E9-B543-7C46-9E80-59A2FD8AC590}"/>
                  </a:ext>
                </a:extLst>
              </p:cNvPr>
              <p:cNvPicPr>
                <a:picLocks noChangeAspect="1"/>
              </p:cNvPicPr>
              <p:nvPr/>
            </p:nvPicPr>
            <p:blipFill>
              <a:blip r:embed="rId8"/>
              <a:stretch>
                <a:fillRect/>
              </a:stretch>
            </p:blipFill>
            <p:spPr>
              <a:xfrm>
                <a:off x="10266915" y="3160740"/>
                <a:ext cx="635000" cy="635000"/>
              </a:xfrm>
              <a:prstGeom prst="rect">
                <a:avLst/>
              </a:prstGeom>
            </p:spPr>
          </p:pic>
          <p:sp>
            <p:nvSpPr>
              <p:cNvPr id="81" name="TextBox 80">
                <a:extLst>
                  <a:ext uri="{FF2B5EF4-FFF2-40B4-BE49-F238E27FC236}">
                    <a16:creationId xmlns:a16="http://schemas.microsoft.com/office/drawing/2014/main" id="{D3086FA5-D080-8A47-B2C2-C2E762200285}"/>
                  </a:ext>
                </a:extLst>
              </p:cNvPr>
              <p:cNvSpPr txBox="1"/>
              <p:nvPr/>
            </p:nvSpPr>
            <p:spPr>
              <a:xfrm>
                <a:off x="9675941" y="3727655"/>
                <a:ext cx="1816949" cy="415498"/>
              </a:xfrm>
              <a:prstGeom prst="rect">
                <a:avLst/>
              </a:prstGeom>
              <a:noFill/>
            </p:spPr>
            <p:txBody>
              <a:bodyPr wrap="square" rtlCol="0">
                <a:spAutoFit/>
              </a:bodyPr>
              <a:lstStyle/>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Security</a:t>
                </a:r>
              </a:p>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71" name="Group 70">
              <a:extLst>
                <a:ext uri="{FF2B5EF4-FFF2-40B4-BE49-F238E27FC236}">
                  <a16:creationId xmlns:a16="http://schemas.microsoft.com/office/drawing/2014/main" id="{39562A6C-5470-8648-AC82-3FFEF8272918}"/>
                </a:ext>
              </a:extLst>
            </p:cNvPr>
            <p:cNvGrpSpPr/>
            <p:nvPr/>
          </p:nvGrpSpPr>
          <p:grpSpPr>
            <a:xfrm>
              <a:off x="9257938" y="4282399"/>
              <a:ext cx="1816949" cy="992637"/>
              <a:chOff x="9675941" y="4158542"/>
              <a:chExt cx="1816949" cy="992637"/>
            </a:xfrm>
          </p:grpSpPr>
          <p:pic>
            <p:nvPicPr>
              <p:cNvPr id="78" name="Picture 77">
                <a:extLst>
                  <a:ext uri="{FF2B5EF4-FFF2-40B4-BE49-F238E27FC236}">
                    <a16:creationId xmlns:a16="http://schemas.microsoft.com/office/drawing/2014/main" id="{536B4776-7016-F541-9DAF-231DBEED3321}"/>
                  </a:ext>
                </a:extLst>
              </p:cNvPr>
              <p:cNvPicPr>
                <a:picLocks noChangeAspect="1"/>
              </p:cNvPicPr>
              <p:nvPr/>
            </p:nvPicPr>
            <p:blipFill>
              <a:blip r:embed="rId9"/>
              <a:stretch>
                <a:fillRect/>
              </a:stretch>
            </p:blipFill>
            <p:spPr>
              <a:xfrm>
                <a:off x="10266915" y="4158542"/>
                <a:ext cx="635000" cy="635000"/>
              </a:xfrm>
              <a:prstGeom prst="rect">
                <a:avLst/>
              </a:prstGeom>
            </p:spPr>
          </p:pic>
          <p:sp>
            <p:nvSpPr>
              <p:cNvPr id="79" name="TextBox 78">
                <a:extLst>
                  <a:ext uri="{FF2B5EF4-FFF2-40B4-BE49-F238E27FC236}">
                    <a16:creationId xmlns:a16="http://schemas.microsoft.com/office/drawing/2014/main" id="{FACA98C0-9F09-F641-8E4A-31DEDD539C7C}"/>
                  </a:ext>
                </a:extLst>
              </p:cNvPr>
              <p:cNvSpPr txBox="1"/>
              <p:nvPr/>
            </p:nvSpPr>
            <p:spPr>
              <a:xfrm>
                <a:off x="9675941" y="4735681"/>
                <a:ext cx="1816949" cy="415498"/>
              </a:xfrm>
              <a:prstGeom prst="rect">
                <a:avLst/>
              </a:prstGeom>
              <a:noFill/>
            </p:spPr>
            <p:txBody>
              <a:bodyPr wrap="square" rtlCol="0">
                <a:spAutoFit/>
              </a:bodyPr>
              <a:lstStyle/>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Continuity</a:t>
                </a:r>
              </a:p>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Management</a:t>
                </a:r>
              </a:p>
            </p:txBody>
          </p:sp>
        </p:grpSp>
        <p:grpSp>
          <p:nvGrpSpPr>
            <p:cNvPr id="72" name="Group 71">
              <a:extLst>
                <a:ext uri="{FF2B5EF4-FFF2-40B4-BE49-F238E27FC236}">
                  <a16:creationId xmlns:a16="http://schemas.microsoft.com/office/drawing/2014/main" id="{F20F42C9-6F2F-B846-9AE5-B127D2BB235F}"/>
                </a:ext>
              </a:extLst>
            </p:cNvPr>
            <p:cNvGrpSpPr/>
            <p:nvPr/>
          </p:nvGrpSpPr>
          <p:grpSpPr>
            <a:xfrm>
              <a:off x="10375051" y="3245940"/>
              <a:ext cx="1816949" cy="994839"/>
              <a:chOff x="9675941" y="5153708"/>
              <a:chExt cx="1816949" cy="994839"/>
            </a:xfrm>
          </p:grpSpPr>
          <p:pic>
            <p:nvPicPr>
              <p:cNvPr id="76" name="Picture 75">
                <a:extLst>
                  <a:ext uri="{FF2B5EF4-FFF2-40B4-BE49-F238E27FC236}">
                    <a16:creationId xmlns:a16="http://schemas.microsoft.com/office/drawing/2014/main" id="{073F6A18-9C14-594D-B4DB-E86B00C021D2}"/>
                  </a:ext>
                </a:extLst>
              </p:cNvPr>
              <p:cNvPicPr>
                <a:picLocks noChangeAspect="1"/>
              </p:cNvPicPr>
              <p:nvPr/>
            </p:nvPicPr>
            <p:blipFill>
              <a:blip r:embed="rId10"/>
              <a:stretch>
                <a:fillRect/>
              </a:stretch>
            </p:blipFill>
            <p:spPr>
              <a:xfrm>
                <a:off x="10266915" y="5153708"/>
                <a:ext cx="635000" cy="622300"/>
              </a:xfrm>
              <a:prstGeom prst="rect">
                <a:avLst/>
              </a:prstGeom>
            </p:spPr>
          </p:pic>
          <p:sp>
            <p:nvSpPr>
              <p:cNvPr id="77" name="TextBox 76">
                <a:extLst>
                  <a:ext uri="{FF2B5EF4-FFF2-40B4-BE49-F238E27FC236}">
                    <a16:creationId xmlns:a16="http://schemas.microsoft.com/office/drawing/2014/main" id="{B2569B29-F8D5-4442-A1AF-05CBDD12360E}"/>
                  </a:ext>
                </a:extLst>
              </p:cNvPr>
              <p:cNvSpPr txBox="1"/>
              <p:nvPr/>
            </p:nvSpPr>
            <p:spPr>
              <a:xfrm>
                <a:off x="9675941" y="5733049"/>
                <a:ext cx="1816949" cy="415498"/>
              </a:xfrm>
              <a:prstGeom prst="rect">
                <a:avLst/>
              </a:prstGeom>
              <a:noFill/>
            </p:spPr>
            <p:txBody>
              <a:bodyPr wrap="square" rtlCol="0">
                <a:spAutoFit/>
              </a:bodyPr>
              <a:lstStyle/>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ITSM</a:t>
                </a:r>
                <a:br>
                  <a:rPr lang="en-US" sz="1320" b="1" kern="0" dirty="0">
                    <a:solidFill>
                      <a:srgbClr val="FFFFFF"/>
                    </a:solidFill>
                    <a:ea typeface="Amazon Ember" panose="020B0603020204020204" pitchFamily="34" charset="0"/>
                    <a:cs typeface="Amazon Ember" panose="020B0603020204020204" pitchFamily="34" charset="0"/>
                  </a:rPr>
                </a:br>
                <a:r>
                  <a:rPr lang="en-US" sz="1320" b="1" kern="0" dirty="0">
                    <a:solidFill>
                      <a:srgbClr val="FFFFFF"/>
                    </a:solidFill>
                    <a:ea typeface="Amazon Ember" panose="020B0603020204020204" pitchFamily="34" charset="0"/>
                    <a:cs typeface="Amazon Ember" panose="020B0603020204020204" pitchFamily="34" charset="0"/>
                  </a:rPr>
                  <a:t>Integration</a:t>
                </a:r>
              </a:p>
            </p:txBody>
          </p:sp>
        </p:grpSp>
        <p:grpSp>
          <p:nvGrpSpPr>
            <p:cNvPr id="73" name="Group 72">
              <a:extLst>
                <a:ext uri="{FF2B5EF4-FFF2-40B4-BE49-F238E27FC236}">
                  <a16:creationId xmlns:a16="http://schemas.microsoft.com/office/drawing/2014/main" id="{2F10ADA2-AE06-8A42-97F5-06F7B30CB5FD}"/>
                </a:ext>
              </a:extLst>
            </p:cNvPr>
            <p:cNvGrpSpPr/>
            <p:nvPr/>
          </p:nvGrpSpPr>
          <p:grpSpPr>
            <a:xfrm>
              <a:off x="10346561" y="4311748"/>
              <a:ext cx="1816949" cy="810341"/>
              <a:chOff x="10346561" y="4171562"/>
              <a:chExt cx="1816949" cy="810341"/>
            </a:xfrm>
          </p:grpSpPr>
          <p:pic>
            <p:nvPicPr>
              <p:cNvPr id="74" name="Picture 73">
                <a:extLst>
                  <a:ext uri="{FF2B5EF4-FFF2-40B4-BE49-F238E27FC236}">
                    <a16:creationId xmlns:a16="http://schemas.microsoft.com/office/drawing/2014/main" id="{6DBEF0AA-3203-1645-B1CE-10C3A6F3E598}"/>
                  </a:ext>
                </a:extLst>
              </p:cNvPr>
              <p:cNvPicPr>
                <a:picLocks noChangeAspect="1"/>
              </p:cNvPicPr>
              <p:nvPr/>
            </p:nvPicPr>
            <p:blipFill>
              <a:blip r:embed="rId11"/>
              <a:stretch>
                <a:fillRect/>
              </a:stretch>
            </p:blipFill>
            <p:spPr>
              <a:xfrm>
                <a:off x="10954305" y="4171562"/>
                <a:ext cx="635000" cy="635000"/>
              </a:xfrm>
              <a:prstGeom prst="rect">
                <a:avLst/>
              </a:prstGeom>
            </p:spPr>
          </p:pic>
          <p:sp>
            <p:nvSpPr>
              <p:cNvPr id="75" name="TextBox 74">
                <a:extLst>
                  <a:ext uri="{FF2B5EF4-FFF2-40B4-BE49-F238E27FC236}">
                    <a16:creationId xmlns:a16="http://schemas.microsoft.com/office/drawing/2014/main" id="{F3F20AD1-A182-584F-B51E-6BCE0F75C986}"/>
                  </a:ext>
                </a:extLst>
              </p:cNvPr>
              <p:cNvSpPr txBox="1"/>
              <p:nvPr/>
            </p:nvSpPr>
            <p:spPr>
              <a:xfrm>
                <a:off x="10346561" y="4735682"/>
                <a:ext cx="1816949" cy="246221"/>
              </a:xfrm>
              <a:prstGeom prst="rect">
                <a:avLst/>
              </a:prstGeom>
              <a:noFill/>
            </p:spPr>
            <p:txBody>
              <a:bodyPr wrap="square" rtlCol="0">
                <a:spAutoFit/>
              </a:bodyPr>
              <a:lstStyle/>
              <a:p>
                <a:pPr algn="ctr" defTabSz="1097236">
                  <a:defRPr/>
                </a:pPr>
                <a:r>
                  <a:rPr lang="en-US" sz="1320" b="1" kern="0" dirty="0">
                    <a:solidFill>
                      <a:srgbClr val="FFFFFF"/>
                    </a:solidFill>
                    <a:ea typeface="Amazon Ember" panose="020B0603020204020204" pitchFamily="34" charset="0"/>
                    <a:cs typeface="Amazon Ember" panose="020B0603020204020204" pitchFamily="34" charset="0"/>
                  </a:rPr>
                  <a:t>Reporting</a:t>
                </a:r>
              </a:p>
            </p:txBody>
          </p:sp>
        </p:grpSp>
      </p:grpSp>
      <p:sp>
        <p:nvSpPr>
          <p:cNvPr id="64" name="Rectangle 63">
            <a:extLst>
              <a:ext uri="{FF2B5EF4-FFF2-40B4-BE49-F238E27FC236}">
                <a16:creationId xmlns:a16="http://schemas.microsoft.com/office/drawing/2014/main" id="{1D02575F-046F-6B48-8869-28FE419FFFB2}"/>
              </a:ext>
            </a:extLst>
          </p:cNvPr>
          <p:cNvSpPr>
            <a:spLocks noChangeAspect="1"/>
          </p:cNvSpPr>
          <p:nvPr/>
        </p:nvSpPr>
        <p:spPr>
          <a:xfrm>
            <a:off x="480383" y="2421711"/>
            <a:ext cx="4138342" cy="4175026"/>
          </a:xfrm>
          <a:prstGeom prst="rect">
            <a:avLst/>
          </a:prstGeom>
          <a:noFill/>
          <a:ln w="25400" cap="flat" cmpd="sng" algn="ctr">
            <a:solidFill>
              <a:srgbClr val="A166FF"/>
            </a:solidFill>
            <a:prstDash val="solid"/>
          </a:ln>
          <a:effectLst/>
        </p:spPr>
        <p:txBody>
          <a:bodyPr lIns="0" rIns="0" rtlCol="0" anchor="ctr"/>
          <a:lstStyle/>
          <a:p>
            <a:pPr marL="822928" algn="ctr" defTabSz="1097236">
              <a:defRPr/>
            </a:pPr>
            <a:endParaRPr lang="en-US" sz="3456" b="1" kern="0" dirty="0">
              <a:solidFill>
                <a:srgbClr val="FFFFFF"/>
              </a:solidFill>
              <a:ea typeface="Amazon Ember" panose="020B0603020204020204" pitchFamily="34" charset="0"/>
              <a:cs typeface="Amazon Ember" panose="020B0603020204020204" pitchFamily="34" charset="0"/>
            </a:endParaRPr>
          </a:p>
        </p:txBody>
      </p:sp>
      <p:grpSp>
        <p:nvGrpSpPr>
          <p:cNvPr id="5" name="Group 4">
            <a:extLst>
              <a:ext uri="{FF2B5EF4-FFF2-40B4-BE49-F238E27FC236}">
                <a16:creationId xmlns:a16="http://schemas.microsoft.com/office/drawing/2014/main" id="{BDFB180B-BDFC-1947-B46B-241459AFF52D}"/>
              </a:ext>
            </a:extLst>
          </p:cNvPr>
          <p:cNvGrpSpPr/>
          <p:nvPr/>
        </p:nvGrpSpPr>
        <p:grpSpPr>
          <a:xfrm>
            <a:off x="5890583" y="6031173"/>
            <a:ext cx="8389089" cy="1943710"/>
            <a:chOff x="3740906" y="1817314"/>
            <a:chExt cx="5045320" cy="1214819"/>
          </a:xfrm>
          <a:solidFill>
            <a:schemeClr val="bg2"/>
          </a:solidFill>
        </p:grpSpPr>
        <p:sp>
          <p:nvSpPr>
            <p:cNvPr id="48" name="Rectangle 47">
              <a:extLst>
                <a:ext uri="{FF2B5EF4-FFF2-40B4-BE49-F238E27FC236}">
                  <a16:creationId xmlns:a16="http://schemas.microsoft.com/office/drawing/2014/main" id="{9D3166D5-1E20-DF4D-8D8F-049D8D195CC4}"/>
                </a:ext>
              </a:extLst>
            </p:cNvPr>
            <p:cNvSpPr/>
            <p:nvPr/>
          </p:nvSpPr>
          <p:spPr>
            <a:xfrm>
              <a:off x="4593407" y="1817314"/>
              <a:ext cx="4192819" cy="1205209"/>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lIns="292608" tIns="292608" rIns="292608" bIns="292608" rtlCol="0" anchor="ctr"/>
            <a:lstStyle/>
            <a:p>
              <a:pPr defTabSz="1097236">
                <a:spcAft>
                  <a:spcPts val="640"/>
                </a:spcAft>
                <a:defRPr/>
              </a:pPr>
              <a:r>
                <a:rPr lang="en-US" sz="1680" b="1" dirty="0">
                  <a:solidFill>
                    <a:srgbClr val="FFFFFF"/>
                  </a:solidFill>
                  <a:latin typeface="Arial" panose="020B0604020202020204" pitchFamily="34" charset="0"/>
                  <a:cs typeface="Arial" panose="020B0604020202020204" pitchFamily="34" charset="0"/>
                </a:rPr>
                <a:t>Leverage AWS certified Managed Service Partners to help operate your cloud</a:t>
              </a:r>
            </a:p>
            <a:p>
              <a:pPr marL="274309" indent="-274309" defTabSz="731491">
                <a:buFont typeface="Arial" panose="020B0604020202020204" pitchFamily="34" charset="0"/>
                <a:buChar char="•"/>
                <a:defRPr/>
              </a:pPr>
              <a:r>
                <a:rPr lang="en-US" sz="1600" dirty="0">
                  <a:solidFill>
                    <a:srgbClr val="FFFFFF"/>
                  </a:solidFill>
                  <a:latin typeface="Arial" panose="020B0604020202020204" pitchFamily="34" charset="0"/>
                  <a:cs typeface="Arial" panose="020B0604020202020204" pitchFamily="34" charset="0"/>
                </a:rPr>
                <a:t>100+ Managed Service Partners (MSP)</a:t>
              </a:r>
            </a:p>
            <a:p>
              <a:pPr marL="274309" indent="-274309" defTabSz="731491">
                <a:buFont typeface="Arial" panose="020B0604020202020204" pitchFamily="34" charset="0"/>
                <a:buChar char="•"/>
                <a:defRPr/>
              </a:pPr>
              <a:r>
                <a:rPr lang="en-US" sz="1600" dirty="0">
                  <a:solidFill>
                    <a:srgbClr val="FFFFFF"/>
                  </a:solidFill>
                  <a:latin typeface="Arial" panose="020B0604020202020204" pitchFamily="34" charset="0"/>
                  <a:cs typeface="Arial" panose="020B0604020202020204" pitchFamily="34" charset="0"/>
                </a:rPr>
                <a:t>Certification Program </a:t>
              </a:r>
            </a:p>
            <a:p>
              <a:pPr marL="274309" indent="-274309" defTabSz="731491">
                <a:buFont typeface="Arial" panose="020B0604020202020204" pitchFamily="34" charset="0"/>
                <a:buChar char="•"/>
                <a:defRPr/>
              </a:pPr>
              <a:r>
                <a:rPr lang="en-US" sz="1600" dirty="0">
                  <a:solidFill>
                    <a:srgbClr val="FFFFFF"/>
                  </a:solidFill>
                  <a:latin typeface="Arial" panose="020B0604020202020204" pitchFamily="34" charset="0"/>
                  <a:cs typeface="Arial" panose="020B0604020202020204" pitchFamily="34" charset="0"/>
                </a:rPr>
                <a:t>Third-Party Audit</a:t>
              </a:r>
            </a:p>
            <a:p>
              <a:pPr marL="274309" indent="-274309" defTabSz="731491">
                <a:buFont typeface="Arial" panose="020B0604020202020204" pitchFamily="34" charset="0"/>
                <a:buChar char="•"/>
                <a:defRPr/>
              </a:pPr>
              <a:r>
                <a:rPr lang="en-US" sz="1600" dirty="0">
                  <a:solidFill>
                    <a:srgbClr val="FFFFFF"/>
                  </a:solidFill>
                  <a:latin typeface="Arial" panose="020B0604020202020204" pitchFamily="34" charset="0"/>
                  <a:cs typeface="Arial" panose="020B0604020202020204" pitchFamily="34" charset="0"/>
                </a:rPr>
                <a:t>Full Lifecycle Services</a:t>
              </a:r>
            </a:p>
          </p:txBody>
        </p:sp>
        <p:sp>
          <p:nvSpPr>
            <p:cNvPr id="49" name="Rectangle 48">
              <a:extLst>
                <a:ext uri="{FF2B5EF4-FFF2-40B4-BE49-F238E27FC236}">
                  <a16:creationId xmlns:a16="http://schemas.microsoft.com/office/drawing/2014/main" id="{B602ABC4-8943-654E-BA16-587747C8C602}"/>
                </a:ext>
              </a:extLst>
            </p:cNvPr>
            <p:cNvSpPr/>
            <p:nvPr/>
          </p:nvSpPr>
          <p:spPr>
            <a:xfrm>
              <a:off x="3740906" y="1817314"/>
              <a:ext cx="852501" cy="1214819"/>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491">
                <a:defRPr/>
              </a:pPr>
              <a:r>
                <a:rPr lang="en-US" sz="1920" b="1" dirty="0">
                  <a:solidFill>
                    <a:srgbClr val="FFFFFF"/>
                  </a:solidFill>
                  <a:latin typeface="Arial" panose="020B0604020202020204" pitchFamily="34" charset="0"/>
                  <a:cs typeface="Arial" panose="020B0604020202020204" pitchFamily="34" charset="0"/>
                </a:rPr>
                <a:t>Partner Managed</a:t>
              </a:r>
              <a:endParaRPr lang="en-US" sz="1920" dirty="0">
                <a:solidFill>
                  <a:srgbClr val="FFFFFF"/>
                </a:solidFill>
                <a:latin typeface="Arial" panose="020B0604020202020204" pitchFamily="34" charset="0"/>
                <a:cs typeface="Arial" panose="020B0604020202020204" pitchFamily="34" charset="0"/>
              </a:endParaRPr>
            </a:p>
          </p:txBody>
        </p:sp>
        <p:sp>
          <p:nvSpPr>
            <p:cNvPr id="30" name="Rectangle 29"/>
            <p:cNvSpPr/>
            <p:nvPr/>
          </p:nvSpPr>
          <p:spPr>
            <a:xfrm>
              <a:off x="6491800" y="2726428"/>
              <a:ext cx="2082004" cy="184666"/>
            </a:xfrm>
            <a:prstGeom prst="rect">
              <a:avLst/>
            </a:prstGeom>
            <a:grpFill/>
            <a:ln>
              <a:noFill/>
            </a:ln>
          </p:spPr>
          <p:txBody>
            <a:bodyPr wrap="none">
              <a:spAutoFit/>
            </a:bodyPr>
            <a:lstStyle/>
            <a:p>
              <a:pPr defTabSz="1097236">
                <a:defRPr/>
              </a:pPr>
              <a:r>
                <a:rPr lang="en-US" sz="1320" spc="80" dirty="0">
                  <a:solidFill>
                    <a:srgbClr val="FFFFFF"/>
                  </a:solidFill>
                  <a:latin typeface="Arial" panose="020B0604020202020204" pitchFamily="34" charset="0"/>
                  <a:ea typeface="Amazon Ember Light" panose="020B0403020204020204" pitchFamily="34" charset="0"/>
                  <a:cs typeface="Arial" panose="020B0604020202020204" pitchFamily="34" charset="0"/>
                  <a:hlinkClick r:id="rId12">
                    <a:extLst>
                      <a:ext uri="{A12FA001-AC4F-418D-AE19-62706E023703}">
                        <ahyp:hlinkClr xmlns="" xmlns:ahyp="http://schemas.microsoft.com/office/drawing/2018/hyperlinkcolor" val="tx"/>
                      </a:ext>
                    </a:extLst>
                  </a:hlinkClick>
                </a:rPr>
                <a:t>https://aws.amazon.com/partners/msp/</a:t>
              </a:r>
              <a:endParaRPr lang="en-US" sz="1320" spc="80" dirty="0">
                <a:solidFill>
                  <a:srgbClr val="FFFFFF"/>
                </a:solidFill>
                <a:latin typeface="Arial" panose="020B0604020202020204" pitchFamily="34" charset="0"/>
                <a:ea typeface="Amazon Ember Light" panose="020B0403020204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F09FA9DA-7F86-CF4B-A5F5-9B039CABEF48}"/>
              </a:ext>
            </a:extLst>
          </p:cNvPr>
          <p:cNvGrpSpPr/>
          <p:nvPr/>
        </p:nvGrpSpPr>
        <p:grpSpPr>
          <a:xfrm>
            <a:off x="5890583" y="3597311"/>
            <a:ext cx="8389090" cy="2349010"/>
            <a:chOff x="3544150" y="3158880"/>
            <a:chExt cx="5049723" cy="1502058"/>
          </a:xfrm>
          <a:solidFill>
            <a:schemeClr val="bg2"/>
          </a:solidFill>
        </p:grpSpPr>
        <p:sp>
          <p:nvSpPr>
            <p:cNvPr id="52" name="Rectangle 51">
              <a:extLst>
                <a:ext uri="{FF2B5EF4-FFF2-40B4-BE49-F238E27FC236}">
                  <a16:creationId xmlns:a16="http://schemas.microsoft.com/office/drawing/2014/main" id="{9B757ADB-B20D-3741-B8D0-7B5C68DD751A}"/>
                </a:ext>
              </a:extLst>
            </p:cNvPr>
            <p:cNvSpPr/>
            <p:nvPr/>
          </p:nvSpPr>
          <p:spPr>
            <a:xfrm>
              <a:off x="4401054" y="3158880"/>
              <a:ext cx="4192819" cy="1502058"/>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lIns="292608" tIns="292608" rIns="0" bIns="292608" rtlCol="0" anchor="ctr"/>
            <a:lstStyle/>
            <a:p>
              <a:pPr defTabSz="1097236">
                <a:spcAft>
                  <a:spcPts val="640"/>
                </a:spcAft>
                <a:defRPr/>
              </a:pPr>
              <a:r>
                <a:rPr lang="en-US" sz="1680" b="1" dirty="0">
                  <a:solidFill>
                    <a:srgbClr val="FFFFFF"/>
                  </a:solidFill>
                  <a:latin typeface="Arial" panose="020B0604020202020204" pitchFamily="34" charset="0"/>
                  <a:cs typeface="Arial" panose="020B0604020202020204" pitchFamily="34" charset="0"/>
                </a:rPr>
                <a:t>We operate your cloud with AWS best practices and compliance standards so you can focus on your business priorities</a:t>
              </a:r>
            </a:p>
            <a:p>
              <a:pPr marL="223820" indent="-223820" defTabSz="1097124">
                <a:lnSpc>
                  <a:spcPct val="90000"/>
                </a:lnSpc>
                <a:spcBef>
                  <a:spcPts val="960"/>
                </a:spcBef>
                <a:buFont typeface="Arial" panose="020B0604020202020204" pitchFamily="34" charset="0"/>
                <a:buChar char="•"/>
                <a:defRPr/>
              </a:pPr>
              <a:r>
                <a:rPr lang="en-US" sz="1500" dirty="0">
                  <a:solidFill>
                    <a:srgbClr val="FFFFFF"/>
                  </a:solidFill>
                </a:rPr>
                <a:t>Addresses Security &amp; Compliance</a:t>
              </a:r>
            </a:p>
            <a:p>
              <a:pPr marL="223820" indent="-223820" defTabSz="1097124">
                <a:lnSpc>
                  <a:spcPct val="90000"/>
                </a:lnSpc>
                <a:spcBef>
                  <a:spcPts val="960"/>
                </a:spcBef>
                <a:buFont typeface="Arial" panose="020B0604020202020204" pitchFamily="34" charset="0"/>
                <a:buChar char="•"/>
                <a:defRPr/>
              </a:pPr>
              <a:r>
                <a:rPr lang="en-US" sz="1500" dirty="0">
                  <a:solidFill>
                    <a:srgbClr val="FFFFFF"/>
                  </a:solidFill>
                </a:rPr>
                <a:t>Managed AWS Landing Zone</a:t>
              </a:r>
            </a:p>
            <a:p>
              <a:pPr marL="223820" indent="-223820" defTabSz="1097124">
                <a:lnSpc>
                  <a:spcPct val="90000"/>
                </a:lnSpc>
                <a:spcBef>
                  <a:spcPts val="960"/>
                </a:spcBef>
                <a:buFont typeface="Arial" panose="020B0604020202020204" pitchFamily="34" charset="0"/>
                <a:buChar char="•"/>
                <a:defRPr/>
              </a:pPr>
              <a:r>
                <a:rPr lang="en-US" sz="1500" dirty="0">
                  <a:solidFill>
                    <a:srgbClr val="FFFFFF"/>
                  </a:solidFill>
                </a:rPr>
                <a:t>Self-service automation</a:t>
              </a:r>
            </a:p>
            <a:p>
              <a:pPr marL="223820" indent="-223820" defTabSz="1097124">
                <a:lnSpc>
                  <a:spcPct val="90000"/>
                </a:lnSpc>
                <a:spcBef>
                  <a:spcPts val="960"/>
                </a:spcBef>
                <a:buFont typeface="Arial" panose="020B0604020202020204" pitchFamily="34" charset="0"/>
                <a:buChar char="•"/>
                <a:defRPr/>
              </a:pPr>
              <a:r>
                <a:rPr lang="en-US" sz="1500" dirty="0">
                  <a:solidFill>
                    <a:srgbClr val="FFFFFF"/>
                  </a:solidFill>
                </a:rPr>
                <a:t>7x24 Worldwide AWS Operations Support Engineers</a:t>
              </a:r>
            </a:p>
            <a:p>
              <a:pPr marL="223820" indent="-223820" defTabSz="1097124">
                <a:lnSpc>
                  <a:spcPct val="90000"/>
                </a:lnSpc>
                <a:spcBef>
                  <a:spcPts val="960"/>
                </a:spcBef>
                <a:buFont typeface="Arial" panose="020B0604020202020204" pitchFamily="34" charset="0"/>
                <a:buChar char="•"/>
                <a:defRPr/>
              </a:pPr>
              <a:r>
                <a:rPr lang="en-US" sz="1500" dirty="0">
                  <a:solidFill>
                    <a:srgbClr val="FFFFFF"/>
                  </a:solidFill>
                </a:rPr>
                <a:t>“Month-to-Month” terms: you can take back control any time</a:t>
              </a:r>
            </a:p>
          </p:txBody>
        </p:sp>
        <p:sp>
          <p:nvSpPr>
            <p:cNvPr id="53" name="Rectangle 52">
              <a:extLst>
                <a:ext uri="{FF2B5EF4-FFF2-40B4-BE49-F238E27FC236}">
                  <a16:creationId xmlns:a16="http://schemas.microsoft.com/office/drawing/2014/main" id="{9D7B6F6F-7B99-D64A-9FE3-815F84849721}"/>
                </a:ext>
              </a:extLst>
            </p:cNvPr>
            <p:cNvSpPr/>
            <p:nvPr/>
          </p:nvSpPr>
          <p:spPr>
            <a:xfrm>
              <a:off x="3544150" y="3158880"/>
              <a:ext cx="852501" cy="1502058"/>
            </a:xfrm>
            <a:prstGeom prst="rect">
              <a:avLst/>
            </a:prstGeom>
            <a:grpFill/>
            <a:ln>
              <a:solidFill>
                <a:srgbClr val="A1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491">
                <a:defRPr/>
              </a:pPr>
              <a:r>
                <a:rPr lang="en-US" sz="1920" b="1" dirty="0">
                  <a:solidFill>
                    <a:srgbClr val="FFFFFF"/>
                  </a:solidFill>
                  <a:latin typeface="Arial" panose="020B0604020202020204" pitchFamily="34" charset="0"/>
                  <a:cs typeface="Arial" panose="020B0604020202020204" pitchFamily="34" charset="0"/>
                </a:rPr>
                <a:t>AWS Managed Services (AMS)</a:t>
              </a:r>
              <a:endParaRPr lang="en-US" sz="1920" dirty="0">
                <a:solidFill>
                  <a:srgbClr val="FFFFFF"/>
                </a:solidFill>
                <a:latin typeface="Arial" panose="020B0604020202020204" pitchFamily="34" charset="0"/>
                <a:cs typeface="Arial" panose="020B0604020202020204" pitchFamily="34" charset="0"/>
              </a:endParaRPr>
            </a:p>
          </p:txBody>
        </p:sp>
      </p:grpSp>
      <p:cxnSp>
        <p:nvCxnSpPr>
          <p:cNvPr id="7" name="Straight Connector 6">
            <a:extLst>
              <a:ext uri="{FF2B5EF4-FFF2-40B4-BE49-F238E27FC236}">
                <a16:creationId xmlns:a16="http://schemas.microsoft.com/office/drawing/2014/main" id="{1109E32D-2057-7945-89D2-C1E2695F0D89}"/>
              </a:ext>
            </a:extLst>
          </p:cNvPr>
          <p:cNvCxnSpPr/>
          <p:nvPr/>
        </p:nvCxnSpPr>
        <p:spPr>
          <a:xfrm>
            <a:off x="5185328" y="1195759"/>
            <a:ext cx="0" cy="6289997"/>
          </a:xfrm>
          <a:prstGeom prst="line">
            <a:avLst/>
          </a:prstGeom>
          <a:ln w="25400">
            <a:solidFill>
              <a:srgbClr val="FDC500"/>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2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0A21E535-27CA-F346-8572-9EAFDB63A6F3}"/>
              </a:ext>
            </a:extLst>
          </p:cNvPr>
          <p:cNvSpPr txBox="1"/>
          <p:nvPr/>
        </p:nvSpPr>
        <p:spPr>
          <a:xfrm>
            <a:off x="6571488" y="2049790"/>
            <a:ext cx="4385969"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1097253">
              <a:defRPr/>
            </a:pPr>
            <a:r>
              <a:rPr lang="en-US" sz="2400" i="1" u="sng" dirty="0">
                <a:solidFill>
                  <a:schemeClr val="tx1"/>
                </a:solidFill>
              </a:rPr>
              <a:t>Major changes required?</a:t>
            </a:r>
          </a:p>
        </p:txBody>
      </p:sp>
      <p:grpSp>
        <p:nvGrpSpPr>
          <p:cNvPr id="5" name="Group 4"/>
          <p:cNvGrpSpPr/>
          <p:nvPr/>
        </p:nvGrpSpPr>
        <p:grpSpPr>
          <a:xfrm>
            <a:off x="708833" y="2558378"/>
            <a:ext cx="13283947" cy="4153226"/>
            <a:chOff x="708833" y="2558378"/>
            <a:chExt cx="13283947" cy="4153226"/>
          </a:xfrm>
        </p:grpSpPr>
        <p:cxnSp>
          <p:nvCxnSpPr>
            <p:cNvPr id="65" name="Straight Arrow Connector 64">
              <a:extLst>
                <a:ext uri="{FF2B5EF4-FFF2-40B4-BE49-F238E27FC236}">
                  <a16:creationId xmlns:a16="http://schemas.microsoft.com/office/drawing/2014/main" id="{9A5D6667-0ED6-E540-A23E-6BEF46C768B9}"/>
                </a:ext>
              </a:extLst>
            </p:cNvPr>
            <p:cNvCxnSpPr>
              <a:cxnSpLocks/>
              <a:endCxn id="8" idx="3"/>
            </p:cNvCxnSpPr>
            <p:nvPr/>
          </p:nvCxnSpPr>
          <p:spPr>
            <a:xfrm>
              <a:off x="708833" y="4991658"/>
              <a:ext cx="2774128" cy="19384"/>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77D3506-335B-B644-A974-B5E23B2F4079}"/>
                </a:ext>
              </a:extLst>
            </p:cNvPr>
            <p:cNvSpPr txBox="1"/>
            <p:nvPr/>
          </p:nvSpPr>
          <p:spPr>
            <a:xfrm>
              <a:off x="740337" y="3757572"/>
              <a:ext cx="1382574" cy="83099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1097253">
                <a:defRPr/>
              </a:pPr>
              <a:r>
                <a:rPr lang="en-US" sz="1600" dirty="0">
                  <a:solidFill>
                    <a:srgbClr val="FFFFFF"/>
                  </a:solidFill>
                </a:rPr>
                <a:t>Discovery / Assess / Prioritize</a:t>
              </a:r>
            </a:p>
          </p:txBody>
        </p:sp>
        <p:sp>
          <p:nvSpPr>
            <p:cNvPr id="6" name="Oval 5">
              <a:extLst>
                <a:ext uri="{FF2B5EF4-FFF2-40B4-BE49-F238E27FC236}">
                  <a16:creationId xmlns:a16="http://schemas.microsoft.com/office/drawing/2014/main" id="{A9B70232-6E28-CF47-9F60-E49CF434D5E2}"/>
                </a:ext>
              </a:extLst>
            </p:cNvPr>
            <p:cNvSpPr/>
            <p:nvPr/>
          </p:nvSpPr>
          <p:spPr>
            <a:xfrm>
              <a:off x="1148668" y="4722565"/>
              <a:ext cx="565912" cy="534189"/>
            </a:xfrm>
            <a:prstGeom prst="ellipse">
              <a:avLst/>
            </a:prstGeom>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097253">
                <a:defRPr/>
              </a:pPr>
              <a:endParaRPr lang="en-US" sz="7200" dirty="0">
                <a:solidFill>
                  <a:prstClr val="black">
                    <a:lumMod val="75000"/>
                    <a:lumOff val="25000"/>
                  </a:prstClr>
                </a:solidFill>
              </a:endParaRPr>
            </a:p>
          </p:txBody>
        </p:sp>
        <p:sp>
          <p:nvSpPr>
            <p:cNvPr id="8" name="Diamond 7">
              <a:extLst>
                <a:ext uri="{FF2B5EF4-FFF2-40B4-BE49-F238E27FC236}">
                  <a16:creationId xmlns:a16="http://schemas.microsoft.com/office/drawing/2014/main" id="{226577EA-D8DB-9245-8EC4-E845140B5F88}"/>
                </a:ext>
              </a:extLst>
            </p:cNvPr>
            <p:cNvSpPr/>
            <p:nvPr/>
          </p:nvSpPr>
          <p:spPr bwMode="auto">
            <a:xfrm>
              <a:off x="2945620" y="4743947"/>
              <a:ext cx="537341" cy="534189"/>
            </a:xfrm>
            <a:prstGeom prst="diamond">
              <a:avLst/>
            </a:prstGeom>
            <a:solidFill>
              <a:schemeClr val="accent2"/>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30480" tIns="30480" rIns="30480" bIns="30480" numCol="1" rtlCol="0" anchor="ctr" anchorCtr="0" compatLnSpc="1">
              <a:prstTxWarp prst="textNoShape">
                <a:avLst/>
              </a:prstTxWarp>
            </a:bodyPr>
            <a:lstStyle/>
            <a:p>
              <a:pPr marL="137154" algn="ctr" defTabSz="350504" fontAlgn="base" hangingPunct="0">
                <a:spcBef>
                  <a:spcPct val="0"/>
                </a:spcBef>
                <a:spcAft>
                  <a:spcPct val="0"/>
                </a:spcAft>
                <a:defRPr/>
              </a:pPr>
              <a:endParaRPr lang="en-US" sz="3600" dirty="0">
                <a:solidFill>
                  <a:srgbClr val="FFFFFF"/>
                </a:solidFill>
                <a:ea typeface="ＭＳ Ｐゴシック" charset="0"/>
                <a:cs typeface="Helvetica Neue Light" charset="0"/>
                <a:sym typeface="Helvetica Neue Light" charset="0"/>
              </a:endParaRPr>
            </a:p>
          </p:txBody>
        </p:sp>
        <p:cxnSp>
          <p:nvCxnSpPr>
            <p:cNvPr id="10" name="Straight Connector 9">
              <a:extLst>
                <a:ext uri="{FF2B5EF4-FFF2-40B4-BE49-F238E27FC236}">
                  <a16:creationId xmlns:a16="http://schemas.microsoft.com/office/drawing/2014/main" id="{9C1D16D0-662C-604F-A7CB-BAEEB36B6864}"/>
                </a:ext>
              </a:extLst>
            </p:cNvPr>
            <p:cNvCxnSpPr>
              <a:cxnSpLocks/>
              <a:stCxn id="8" idx="2"/>
              <a:endCxn id="11" idx="3"/>
            </p:cNvCxnSpPr>
            <p:nvPr/>
          </p:nvCxnSpPr>
          <p:spPr>
            <a:xfrm flipH="1">
              <a:off x="2440862" y="5278136"/>
              <a:ext cx="773429" cy="834396"/>
            </a:xfrm>
            <a:prstGeom prst="line">
              <a:avLst/>
            </a:prstGeom>
            <a:ln>
              <a:solidFill>
                <a:schemeClr val="tx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CEE7B144-93EB-0B4C-9B4C-946E661912FC}"/>
                </a:ext>
              </a:extLst>
            </p:cNvPr>
            <p:cNvSpPr/>
            <p:nvPr/>
          </p:nvSpPr>
          <p:spPr>
            <a:xfrm>
              <a:off x="2404036" y="5917410"/>
              <a:ext cx="251461" cy="228600"/>
            </a:xfrm>
            <a:prstGeom prst="ellipse">
              <a:avLst/>
            </a:prstGeom>
            <a:solidFill>
              <a:srgbClr val="DCDCDC"/>
            </a:solidFill>
            <a:ln>
              <a:solidFill>
                <a:srgbClr val="595A5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1097253">
                <a:defRPr/>
              </a:pPr>
              <a:endParaRPr lang="en-US" sz="7200" dirty="0">
                <a:solidFill>
                  <a:prstClr val="white"/>
                </a:solidFill>
              </a:endParaRPr>
            </a:p>
          </p:txBody>
        </p:sp>
        <p:cxnSp>
          <p:nvCxnSpPr>
            <p:cNvPr id="12" name="Straight Connector 11">
              <a:extLst>
                <a:ext uri="{FF2B5EF4-FFF2-40B4-BE49-F238E27FC236}">
                  <a16:creationId xmlns:a16="http://schemas.microsoft.com/office/drawing/2014/main" id="{C08BA05A-1DBB-C04E-92AE-427B5F76E3F2}"/>
                </a:ext>
              </a:extLst>
            </p:cNvPr>
            <p:cNvCxnSpPr>
              <a:cxnSpLocks/>
              <a:stCxn id="8" idx="2"/>
              <a:endCxn id="13" idx="5"/>
            </p:cNvCxnSpPr>
            <p:nvPr/>
          </p:nvCxnSpPr>
          <p:spPr>
            <a:xfrm>
              <a:off x="3214291" y="5278136"/>
              <a:ext cx="584367" cy="836660"/>
            </a:xfrm>
            <a:prstGeom prst="line">
              <a:avLst/>
            </a:prstGeom>
            <a:ln>
              <a:solidFill>
                <a:schemeClr val="tx1">
                  <a:lumMod val="6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87B22E98-57D7-E446-A2AD-ABA269CC5AFC}"/>
                </a:ext>
              </a:extLst>
            </p:cNvPr>
            <p:cNvSpPr/>
            <p:nvPr/>
          </p:nvSpPr>
          <p:spPr>
            <a:xfrm>
              <a:off x="3584023" y="5919674"/>
              <a:ext cx="251461" cy="228600"/>
            </a:xfrm>
            <a:prstGeom prst="ellipse">
              <a:avLst/>
            </a:prstGeom>
            <a:solidFill>
              <a:srgbClr val="DCDCDC"/>
            </a:solidFill>
            <a:ln>
              <a:solidFill>
                <a:srgbClr val="595A5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1097253">
                <a:defRPr/>
              </a:pPr>
              <a:endParaRPr lang="en-US" sz="7200" dirty="0">
                <a:solidFill>
                  <a:prstClr val="white"/>
                </a:solidFill>
              </a:endParaRPr>
            </a:p>
          </p:txBody>
        </p:sp>
        <p:sp>
          <p:nvSpPr>
            <p:cNvPr id="14" name="TextBox 13">
              <a:extLst>
                <a:ext uri="{FF2B5EF4-FFF2-40B4-BE49-F238E27FC236}">
                  <a16:creationId xmlns:a16="http://schemas.microsoft.com/office/drawing/2014/main" id="{ABDB57EA-2DC6-AA4F-A142-5AE808B1F17D}"/>
                </a:ext>
              </a:extLst>
            </p:cNvPr>
            <p:cNvSpPr txBox="1"/>
            <p:nvPr/>
          </p:nvSpPr>
          <p:spPr>
            <a:xfrm>
              <a:off x="3117705" y="6249939"/>
              <a:ext cx="1277167" cy="461665"/>
            </a:xfrm>
            <a:prstGeom prst="rect">
              <a:avLst/>
            </a:prstGeom>
            <a:noFill/>
          </p:spPr>
          <p:txBody>
            <a:bodyPr wrap="square" rtlCol="0">
              <a:spAutoFit/>
            </a:bodyPr>
            <a:lstStyle/>
            <a:p>
              <a:pPr algn="ctr" defTabSz="1097253">
                <a:defRPr/>
              </a:pPr>
              <a:r>
                <a:rPr lang="en-US" sz="1200" dirty="0">
                  <a:solidFill>
                    <a:srgbClr val="FFFFFF"/>
                  </a:solidFill>
                </a:rPr>
                <a:t>Retire / Decommission</a:t>
              </a:r>
            </a:p>
          </p:txBody>
        </p:sp>
        <p:sp>
          <p:nvSpPr>
            <p:cNvPr id="21" name="TextBox 20">
              <a:extLst>
                <a:ext uri="{FF2B5EF4-FFF2-40B4-BE49-F238E27FC236}">
                  <a16:creationId xmlns:a16="http://schemas.microsoft.com/office/drawing/2014/main" id="{03B84CBC-E639-7740-AADE-D95F0D87AE35}"/>
                </a:ext>
              </a:extLst>
            </p:cNvPr>
            <p:cNvSpPr txBox="1"/>
            <p:nvPr/>
          </p:nvSpPr>
          <p:spPr>
            <a:xfrm>
              <a:off x="4744070" y="3048959"/>
              <a:ext cx="1559124"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1097253">
                <a:defRPr/>
              </a:pPr>
              <a:r>
                <a:rPr lang="en-US" sz="1800" dirty="0">
                  <a:solidFill>
                    <a:schemeClr val="accent1"/>
                  </a:solidFill>
                </a:rPr>
                <a:t>Relocate</a:t>
              </a:r>
            </a:p>
            <a:p>
              <a:pPr defTabSz="1097253">
                <a:defRPr/>
              </a:pPr>
              <a:r>
                <a:rPr lang="en-US" sz="1400" dirty="0">
                  <a:solidFill>
                    <a:schemeClr val="tx2"/>
                  </a:solidFill>
                </a:rPr>
                <a:t>(vMotion</a:t>
              </a:r>
              <a:r>
                <a:rPr lang="en-US" sz="1200" dirty="0">
                  <a:solidFill>
                    <a:schemeClr val="tx2"/>
                  </a:solidFill>
                </a:rPr>
                <a:t>)</a:t>
              </a:r>
            </a:p>
          </p:txBody>
        </p:sp>
        <p:sp>
          <p:nvSpPr>
            <p:cNvPr id="22" name="TextBox 21">
              <a:extLst>
                <a:ext uri="{FF2B5EF4-FFF2-40B4-BE49-F238E27FC236}">
                  <a16:creationId xmlns:a16="http://schemas.microsoft.com/office/drawing/2014/main" id="{030F1558-A7CA-2040-8770-E09B8FB5C7F3}"/>
                </a:ext>
              </a:extLst>
            </p:cNvPr>
            <p:cNvSpPr txBox="1"/>
            <p:nvPr/>
          </p:nvSpPr>
          <p:spPr>
            <a:xfrm>
              <a:off x="4744070" y="3811724"/>
              <a:ext cx="1382573"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1097253">
                <a:defRPr/>
              </a:pPr>
              <a:r>
                <a:rPr lang="en-US" sz="1600" dirty="0">
                  <a:solidFill>
                    <a:srgbClr val="FFFFFF"/>
                  </a:solidFill>
                </a:rPr>
                <a:t>Rehost</a:t>
              </a:r>
            </a:p>
            <a:p>
              <a:pPr defTabSz="1097253">
                <a:defRPr/>
              </a:pPr>
              <a:r>
                <a:rPr lang="en-US" sz="1200" dirty="0">
                  <a:solidFill>
                    <a:srgbClr val="FFFFFF"/>
                  </a:solidFill>
                </a:rPr>
                <a:t>(lift &amp; shift)</a:t>
              </a:r>
            </a:p>
          </p:txBody>
        </p:sp>
        <p:sp>
          <p:nvSpPr>
            <p:cNvPr id="23" name="TextBox 22">
              <a:extLst>
                <a:ext uri="{FF2B5EF4-FFF2-40B4-BE49-F238E27FC236}">
                  <a16:creationId xmlns:a16="http://schemas.microsoft.com/office/drawing/2014/main" id="{D2346C7C-0358-F54E-B420-5963D0396147}"/>
                </a:ext>
              </a:extLst>
            </p:cNvPr>
            <p:cNvSpPr txBox="1"/>
            <p:nvPr/>
          </p:nvSpPr>
          <p:spPr>
            <a:xfrm>
              <a:off x="4744070" y="4484133"/>
              <a:ext cx="1382573"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1097253">
                <a:defRPr/>
              </a:pPr>
              <a:r>
                <a:rPr lang="en-US" sz="1600" dirty="0">
                  <a:solidFill>
                    <a:srgbClr val="FFFFFF"/>
                  </a:solidFill>
                </a:rPr>
                <a:t>Replatform</a:t>
              </a:r>
            </a:p>
            <a:p>
              <a:pPr defTabSz="1097253">
                <a:defRPr/>
              </a:pPr>
              <a:r>
                <a:rPr lang="en-US" sz="1200" dirty="0">
                  <a:solidFill>
                    <a:srgbClr val="FFFFFF"/>
                  </a:solidFill>
                </a:rPr>
                <a:t>(lift &amp; reshape)</a:t>
              </a:r>
            </a:p>
          </p:txBody>
        </p:sp>
        <p:sp>
          <p:nvSpPr>
            <p:cNvPr id="24" name="TextBox 23">
              <a:extLst>
                <a:ext uri="{FF2B5EF4-FFF2-40B4-BE49-F238E27FC236}">
                  <a16:creationId xmlns:a16="http://schemas.microsoft.com/office/drawing/2014/main" id="{E38B3F32-AA28-984E-9924-C581891D8B5B}"/>
                </a:ext>
              </a:extLst>
            </p:cNvPr>
            <p:cNvSpPr txBox="1"/>
            <p:nvPr/>
          </p:nvSpPr>
          <p:spPr>
            <a:xfrm>
              <a:off x="4744070" y="5161922"/>
              <a:ext cx="1559124"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1097253">
                <a:defRPr/>
              </a:pPr>
              <a:r>
                <a:rPr lang="en-US" sz="1600" dirty="0">
                  <a:solidFill>
                    <a:srgbClr val="FFFFFF"/>
                  </a:solidFill>
                </a:rPr>
                <a:t>Refactor</a:t>
              </a:r>
            </a:p>
            <a:p>
              <a:pPr defTabSz="1097253">
                <a:defRPr/>
              </a:pPr>
              <a:r>
                <a:rPr lang="en-US" sz="1200" dirty="0">
                  <a:solidFill>
                    <a:srgbClr val="FFFFFF"/>
                  </a:solidFill>
                </a:rPr>
                <a:t>(rewrite / decouple)</a:t>
              </a:r>
            </a:p>
          </p:txBody>
        </p:sp>
        <p:sp>
          <p:nvSpPr>
            <p:cNvPr id="25" name="TextBox 24">
              <a:extLst>
                <a:ext uri="{FF2B5EF4-FFF2-40B4-BE49-F238E27FC236}">
                  <a16:creationId xmlns:a16="http://schemas.microsoft.com/office/drawing/2014/main" id="{E1DBA5B8-0305-CF46-8C19-8F7343E3B15C}"/>
                </a:ext>
              </a:extLst>
            </p:cNvPr>
            <p:cNvSpPr txBox="1"/>
            <p:nvPr/>
          </p:nvSpPr>
          <p:spPr>
            <a:xfrm>
              <a:off x="4744070" y="5837020"/>
              <a:ext cx="159042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defTabSz="1097253">
                <a:defRPr/>
              </a:pPr>
              <a:r>
                <a:rPr lang="en-US" sz="1600" dirty="0">
                  <a:solidFill>
                    <a:srgbClr val="FFFFFF"/>
                  </a:solidFill>
                </a:rPr>
                <a:t>Repurchase</a:t>
              </a:r>
            </a:p>
            <a:p>
              <a:pPr defTabSz="1097253">
                <a:defRPr/>
              </a:pPr>
              <a:r>
                <a:rPr lang="en-US" sz="1200" dirty="0">
                  <a:solidFill>
                    <a:srgbClr val="FFFFFF"/>
                  </a:solidFill>
                </a:rPr>
                <a:t>(shop, ship, install)</a:t>
              </a:r>
            </a:p>
          </p:txBody>
        </p:sp>
        <p:sp>
          <p:nvSpPr>
            <p:cNvPr id="26" name="TextBox 25">
              <a:extLst>
                <a:ext uri="{FF2B5EF4-FFF2-40B4-BE49-F238E27FC236}">
                  <a16:creationId xmlns:a16="http://schemas.microsoft.com/office/drawing/2014/main" id="{34EBC764-7C78-0041-BFA7-5F2C5700F7C6}"/>
                </a:ext>
              </a:extLst>
            </p:cNvPr>
            <p:cNvSpPr txBox="1"/>
            <p:nvPr/>
          </p:nvSpPr>
          <p:spPr>
            <a:xfrm>
              <a:off x="6376346" y="2558378"/>
              <a:ext cx="1657573"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1097253">
                <a:defRPr/>
              </a:pPr>
              <a:r>
                <a:rPr lang="en-US" sz="1600" b="1" dirty="0">
                  <a:solidFill>
                    <a:srgbClr val="FFFFFF"/>
                  </a:solidFill>
                </a:rPr>
                <a:t>Infrastructure</a:t>
              </a:r>
            </a:p>
          </p:txBody>
        </p:sp>
        <p:sp>
          <p:nvSpPr>
            <p:cNvPr id="27" name="TextBox 26">
              <a:extLst>
                <a:ext uri="{FF2B5EF4-FFF2-40B4-BE49-F238E27FC236}">
                  <a16:creationId xmlns:a16="http://schemas.microsoft.com/office/drawing/2014/main" id="{984A8A8A-64D7-2142-A973-3ECAA4D3319C}"/>
                </a:ext>
              </a:extLst>
            </p:cNvPr>
            <p:cNvSpPr txBox="1"/>
            <p:nvPr/>
          </p:nvSpPr>
          <p:spPr>
            <a:xfrm>
              <a:off x="9812176" y="2558378"/>
              <a:ext cx="1501391"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1097253">
                <a:defRPr/>
              </a:pPr>
              <a:r>
                <a:rPr lang="en-US" sz="1600" b="1" dirty="0">
                  <a:solidFill>
                    <a:srgbClr val="FFFFFF"/>
                  </a:solidFill>
                </a:rPr>
                <a:t>Code/App</a:t>
              </a:r>
            </a:p>
          </p:txBody>
        </p:sp>
        <p:sp>
          <p:nvSpPr>
            <p:cNvPr id="28" name="TextBox 27">
              <a:extLst>
                <a:ext uri="{FF2B5EF4-FFF2-40B4-BE49-F238E27FC236}">
                  <a16:creationId xmlns:a16="http://schemas.microsoft.com/office/drawing/2014/main" id="{F722C79C-E9BA-B949-B886-A2E609B8F0BA}"/>
                </a:ext>
              </a:extLst>
            </p:cNvPr>
            <p:cNvSpPr txBox="1"/>
            <p:nvPr/>
          </p:nvSpPr>
          <p:spPr>
            <a:xfrm>
              <a:off x="8135776" y="2558378"/>
              <a:ext cx="1501391"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1097253">
                <a:defRPr/>
              </a:pPr>
              <a:r>
                <a:rPr lang="en-US" sz="1600" b="1" dirty="0">
                  <a:solidFill>
                    <a:srgbClr val="FFFFFF"/>
                  </a:solidFill>
                </a:rPr>
                <a:t>Operations</a:t>
              </a:r>
            </a:p>
          </p:txBody>
        </p:sp>
        <p:sp>
          <p:nvSpPr>
            <p:cNvPr id="30" name="TextBox 29">
              <a:extLst>
                <a:ext uri="{FF2B5EF4-FFF2-40B4-BE49-F238E27FC236}">
                  <a16:creationId xmlns:a16="http://schemas.microsoft.com/office/drawing/2014/main" id="{19CA477E-8927-0643-B37B-E7337B8949D2}"/>
                </a:ext>
              </a:extLst>
            </p:cNvPr>
            <p:cNvSpPr txBox="1"/>
            <p:nvPr/>
          </p:nvSpPr>
          <p:spPr>
            <a:xfrm>
              <a:off x="6918857" y="3180767"/>
              <a:ext cx="685800" cy="369332"/>
            </a:xfrm>
            <a:prstGeom prst="rect">
              <a:avLst/>
            </a:prstGeom>
            <a:noFill/>
          </p:spPr>
          <p:txBody>
            <a:bodyPr wrap="square" rtlCol="0">
              <a:spAutoFit/>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31" name="TextBox 30">
              <a:extLst>
                <a:ext uri="{FF2B5EF4-FFF2-40B4-BE49-F238E27FC236}">
                  <a16:creationId xmlns:a16="http://schemas.microsoft.com/office/drawing/2014/main" id="{8C6C4B92-59A2-C945-A69B-5747A3C6E377}"/>
                </a:ext>
              </a:extLst>
            </p:cNvPr>
            <p:cNvSpPr txBox="1"/>
            <p:nvPr/>
          </p:nvSpPr>
          <p:spPr>
            <a:xfrm>
              <a:off x="8595257" y="3180767"/>
              <a:ext cx="685800" cy="369332"/>
            </a:xfrm>
            <a:prstGeom prst="rect">
              <a:avLst/>
            </a:prstGeom>
            <a:noFill/>
          </p:spPr>
          <p:txBody>
            <a:bodyPr wrap="square" rtlCol="0">
              <a:spAutoFit/>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32" name="TextBox 31">
              <a:extLst>
                <a:ext uri="{FF2B5EF4-FFF2-40B4-BE49-F238E27FC236}">
                  <a16:creationId xmlns:a16="http://schemas.microsoft.com/office/drawing/2014/main" id="{675121CB-4D94-E942-8800-DFA38B7D7E9C}"/>
                </a:ext>
              </a:extLst>
            </p:cNvPr>
            <p:cNvSpPr txBox="1"/>
            <p:nvPr/>
          </p:nvSpPr>
          <p:spPr>
            <a:xfrm>
              <a:off x="10271657" y="3180767"/>
              <a:ext cx="685800" cy="369332"/>
            </a:xfrm>
            <a:prstGeom prst="rect">
              <a:avLst/>
            </a:prstGeom>
            <a:noFill/>
          </p:spPr>
          <p:txBody>
            <a:bodyPr wrap="square" rtlCol="0">
              <a:spAutoFit/>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33" name="TextBox 32">
              <a:extLst>
                <a:ext uri="{FF2B5EF4-FFF2-40B4-BE49-F238E27FC236}">
                  <a16:creationId xmlns:a16="http://schemas.microsoft.com/office/drawing/2014/main" id="{9BE58465-3F94-C941-80D1-A6D746371BE6}"/>
                </a:ext>
              </a:extLst>
            </p:cNvPr>
            <p:cNvSpPr txBox="1"/>
            <p:nvPr/>
          </p:nvSpPr>
          <p:spPr>
            <a:xfrm>
              <a:off x="6918857" y="3888668"/>
              <a:ext cx="685800"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34" name="TextBox 33">
              <a:extLst>
                <a:ext uri="{FF2B5EF4-FFF2-40B4-BE49-F238E27FC236}">
                  <a16:creationId xmlns:a16="http://schemas.microsoft.com/office/drawing/2014/main" id="{3CED45CD-654A-0B41-9072-C2C1A700560D}"/>
                </a:ext>
              </a:extLst>
            </p:cNvPr>
            <p:cNvSpPr txBox="1"/>
            <p:nvPr/>
          </p:nvSpPr>
          <p:spPr>
            <a:xfrm>
              <a:off x="8595257" y="3888668"/>
              <a:ext cx="685800"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8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TextBox 34">
              <a:extLst>
                <a:ext uri="{FF2B5EF4-FFF2-40B4-BE49-F238E27FC236}">
                  <a16:creationId xmlns:a16="http://schemas.microsoft.com/office/drawing/2014/main" id="{3ECD406E-D704-EC4A-84DB-82F3F2F77A6A}"/>
                </a:ext>
              </a:extLst>
            </p:cNvPr>
            <p:cNvSpPr txBox="1"/>
            <p:nvPr/>
          </p:nvSpPr>
          <p:spPr>
            <a:xfrm>
              <a:off x="10271657" y="3888668"/>
              <a:ext cx="685800" cy="369332"/>
            </a:xfrm>
            <a:prstGeom prst="rect">
              <a:avLst/>
            </a:prstGeom>
            <a:noFill/>
          </p:spPr>
          <p:txBody>
            <a:bodyPr wrap="square" rtlCol="0">
              <a:spAutoFit/>
            </a:bodyPr>
            <a:lstStyle/>
            <a:p>
              <a:pPr algn="ctr"/>
              <a:r>
                <a:rPr lang="en-US" sz="1800" dirty="0">
                  <a:latin typeface="Amazon Ember" panose="020B0603020204020204" pitchFamily="34" charset="0"/>
                  <a:ea typeface="Amazon Ember" panose="020B0603020204020204" pitchFamily="34" charset="0"/>
                  <a:cs typeface="Amazon Ember" panose="020B0603020204020204" pitchFamily="34" charset="0"/>
                </a:rPr>
                <a:t>no</a:t>
              </a:r>
            </a:p>
          </p:txBody>
        </p:sp>
        <p:sp>
          <p:nvSpPr>
            <p:cNvPr id="36" name="TextBox 35">
              <a:extLst>
                <a:ext uri="{FF2B5EF4-FFF2-40B4-BE49-F238E27FC236}">
                  <a16:creationId xmlns:a16="http://schemas.microsoft.com/office/drawing/2014/main" id="{2D0C533D-5058-8648-8EE9-0F98EF87F5AB}"/>
                </a:ext>
              </a:extLst>
            </p:cNvPr>
            <p:cNvSpPr txBox="1"/>
            <p:nvPr/>
          </p:nvSpPr>
          <p:spPr>
            <a:xfrm>
              <a:off x="6918857" y="4561077"/>
              <a:ext cx="685800"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37" name="TextBox 36">
              <a:extLst>
                <a:ext uri="{FF2B5EF4-FFF2-40B4-BE49-F238E27FC236}">
                  <a16:creationId xmlns:a16="http://schemas.microsoft.com/office/drawing/2014/main" id="{EF3315B9-EE14-514B-84FB-2D97C37CC1A7}"/>
                </a:ext>
              </a:extLst>
            </p:cNvPr>
            <p:cNvSpPr txBox="1"/>
            <p:nvPr/>
          </p:nvSpPr>
          <p:spPr>
            <a:xfrm>
              <a:off x="8595257" y="4561077"/>
              <a:ext cx="685800"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8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TextBox 37">
              <a:extLst>
                <a:ext uri="{FF2B5EF4-FFF2-40B4-BE49-F238E27FC236}">
                  <a16:creationId xmlns:a16="http://schemas.microsoft.com/office/drawing/2014/main" id="{078A0FE3-84AC-8547-A1D7-5B80DE13960E}"/>
                </a:ext>
              </a:extLst>
            </p:cNvPr>
            <p:cNvSpPr txBox="1"/>
            <p:nvPr/>
          </p:nvSpPr>
          <p:spPr>
            <a:xfrm>
              <a:off x="10161880" y="4561077"/>
              <a:ext cx="905354" cy="369332"/>
            </a:xfrm>
            <a:prstGeom prst="rect">
              <a:avLst/>
            </a:prstGeom>
            <a:noFill/>
          </p:spPr>
          <p:txBody>
            <a:bodyPr wrap="square" rtlCol="0">
              <a:spAutoFit/>
            </a:bodyPr>
            <a:lstStyle/>
            <a:p>
              <a:pPr algn="ctr"/>
              <a:r>
                <a:rPr lang="en-US" sz="18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maybe</a:t>
              </a:r>
            </a:p>
          </p:txBody>
        </p:sp>
        <p:sp>
          <p:nvSpPr>
            <p:cNvPr id="39" name="TextBox 38">
              <a:extLst>
                <a:ext uri="{FF2B5EF4-FFF2-40B4-BE49-F238E27FC236}">
                  <a16:creationId xmlns:a16="http://schemas.microsoft.com/office/drawing/2014/main" id="{01824F52-076E-DE45-977B-DBF6F192B55A}"/>
                </a:ext>
              </a:extLst>
            </p:cNvPr>
            <p:cNvSpPr txBox="1"/>
            <p:nvPr/>
          </p:nvSpPr>
          <p:spPr>
            <a:xfrm>
              <a:off x="6918857" y="5238866"/>
              <a:ext cx="685800"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40" name="TextBox 39">
              <a:extLst>
                <a:ext uri="{FF2B5EF4-FFF2-40B4-BE49-F238E27FC236}">
                  <a16:creationId xmlns:a16="http://schemas.microsoft.com/office/drawing/2014/main" id="{592BDFA2-9EC3-8A4A-B48E-370F9AB82949}"/>
                </a:ext>
              </a:extLst>
            </p:cNvPr>
            <p:cNvSpPr txBox="1"/>
            <p:nvPr/>
          </p:nvSpPr>
          <p:spPr>
            <a:xfrm>
              <a:off x="8595257" y="5238866"/>
              <a:ext cx="685800"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8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TextBox 40">
              <a:extLst>
                <a:ext uri="{FF2B5EF4-FFF2-40B4-BE49-F238E27FC236}">
                  <a16:creationId xmlns:a16="http://schemas.microsoft.com/office/drawing/2014/main" id="{7295B9F2-02A1-DB46-B7CE-8168DCAFA727}"/>
                </a:ext>
              </a:extLst>
            </p:cNvPr>
            <p:cNvSpPr txBox="1"/>
            <p:nvPr/>
          </p:nvSpPr>
          <p:spPr>
            <a:xfrm>
              <a:off x="10271657" y="5238866"/>
              <a:ext cx="685800"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8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TextBox 42">
              <a:extLst>
                <a:ext uri="{FF2B5EF4-FFF2-40B4-BE49-F238E27FC236}">
                  <a16:creationId xmlns:a16="http://schemas.microsoft.com/office/drawing/2014/main" id="{30769A7E-C882-9341-8F74-A8D17285C23F}"/>
                </a:ext>
              </a:extLst>
            </p:cNvPr>
            <p:cNvSpPr txBox="1"/>
            <p:nvPr/>
          </p:nvSpPr>
          <p:spPr>
            <a:xfrm>
              <a:off x="6918857" y="5913964"/>
              <a:ext cx="685800"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p>
          </p:txBody>
        </p:sp>
        <p:sp>
          <p:nvSpPr>
            <p:cNvPr id="44" name="TextBox 43">
              <a:extLst>
                <a:ext uri="{FF2B5EF4-FFF2-40B4-BE49-F238E27FC236}">
                  <a16:creationId xmlns:a16="http://schemas.microsoft.com/office/drawing/2014/main" id="{B39E92A8-E127-9840-A155-CDFAEA894F54}"/>
                </a:ext>
              </a:extLst>
            </p:cNvPr>
            <p:cNvSpPr txBox="1"/>
            <p:nvPr/>
          </p:nvSpPr>
          <p:spPr>
            <a:xfrm>
              <a:off x="8595257" y="5913964"/>
              <a:ext cx="685800"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800" dirty="0">
                <a:solidFill>
                  <a:schemeClr val="accent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a:extLst>
                <a:ext uri="{FF2B5EF4-FFF2-40B4-BE49-F238E27FC236}">
                  <a16:creationId xmlns:a16="http://schemas.microsoft.com/office/drawing/2014/main" id="{71C11D11-7561-2A47-B424-1F750845B966}"/>
                </a:ext>
              </a:extLst>
            </p:cNvPr>
            <p:cNvSpPr txBox="1"/>
            <p:nvPr/>
          </p:nvSpPr>
          <p:spPr>
            <a:xfrm>
              <a:off x="10161880" y="5913964"/>
              <a:ext cx="905354" cy="369332"/>
            </a:xfrm>
            <a:prstGeom prst="rect">
              <a:avLst/>
            </a:prstGeom>
            <a:noFill/>
          </p:spPr>
          <p:txBody>
            <a:bodyPr wrap="square" rtlCol="0">
              <a:spAutoFit/>
            </a:bodyPr>
            <a:lstStyle/>
            <a:p>
              <a:pPr algn="ctr"/>
              <a:r>
                <a:rPr lang="en-US" sz="1800" dirty="0">
                  <a:solidFill>
                    <a:schemeClr val="accent6">
                      <a:lumMod val="75000"/>
                    </a:schemeClr>
                  </a:solidFill>
                  <a:latin typeface="Amazon Ember" panose="020B0603020204020204" pitchFamily="34" charset="0"/>
                  <a:ea typeface="Amazon Ember" panose="020B0603020204020204" pitchFamily="34" charset="0"/>
                  <a:cs typeface="Amazon Ember" panose="020B0603020204020204" pitchFamily="34" charset="0"/>
                </a:rPr>
                <a:t>yes</a:t>
              </a:r>
              <a:endParaRPr lang="en-US" sz="18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8" name="Elbow Connector 47">
              <a:extLst>
                <a:ext uri="{FF2B5EF4-FFF2-40B4-BE49-F238E27FC236}">
                  <a16:creationId xmlns:a16="http://schemas.microsoft.com/office/drawing/2014/main" id="{0470A412-6C1E-1847-9F58-BE18DCBF2002}"/>
                </a:ext>
              </a:extLst>
            </p:cNvPr>
            <p:cNvCxnSpPr>
              <a:cxnSpLocks/>
              <a:stCxn id="8" idx="0"/>
              <a:endCxn id="21" idx="1"/>
            </p:cNvCxnSpPr>
            <p:nvPr/>
          </p:nvCxnSpPr>
          <p:spPr>
            <a:xfrm rot="5400000" flipH="1" flipV="1">
              <a:off x="3277880" y="3277758"/>
              <a:ext cx="1402600" cy="152977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45ACD3A1-4131-F84D-A709-A5A1EDADFAA6}"/>
                </a:ext>
              </a:extLst>
            </p:cNvPr>
            <p:cNvCxnSpPr>
              <a:cxnSpLocks/>
              <a:stCxn id="8" idx="3"/>
              <a:endCxn id="22" idx="1"/>
            </p:cNvCxnSpPr>
            <p:nvPr/>
          </p:nvCxnSpPr>
          <p:spPr>
            <a:xfrm flipV="1">
              <a:off x="3482961" y="4073334"/>
              <a:ext cx="1261109" cy="937708"/>
            </a:xfrm>
            <a:prstGeom prst="bentConnector3">
              <a:avLst>
                <a:gd name="adj1" fmla="val 50000"/>
              </a:avLst>
            </a:prstGeom>
            <a:ln>
              <a:solidFill>
                <a:schemeClr val="tx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45EA3AA2-4DDC-4A41-A38A-3331EB8C576B}"/>
                </a:ext>
              </a:extLst>
            </p:cNvPr>
            <p:cNvCxnSpPr>
              <a:cxnSpLocks/>
              <a:stCxn id="8" idx="3"/>
              <a:endCxn id="23" idx="1"/>
            </p:cNvCxnSpPr>
            <p:nvPr/>
          </p:nvCxnSpPr>
          <p:spPr>
            <a:xfrm flipV="1">
              <a:off x="3482961" y="4745743"/>
              <a:ext cx="1261109" cy="265299"/>
            </a:xfrm>
            <a:prstGeom prst="bentConnector3">
              <a:avLst>
                <a:gd name="adj1" fmla="val 50000"/>
              </a:avLst>
            </a:prstGeom>
            <a:ln>
              <a:solidFill>
                <a:schemeClr val="tx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629A1F5F-5A8E-3549-BA3C-41BC3864384E}"/>
                </a:ext>
              </a:extLst>
            </p:cNvPr>
            <p:cNvCxnSpPr>
              <a:cxnSpLocks/>
              <a:stCxn id="8" idx="3"/>
              <a:endCxn id="24" idx="1"/>
            </p:cNvCxnSpPr>
            <p:nvPr/>
          </p:nvCxnSpPr>
          <p:spPr>
            <a:xfrm>
              <a:off x="3482961" y="5011042"/>
              <a:ext cx="1261109" cy="412490"/>
            </a:xfrm>
            <a:prstGeom prst="bentConnector3">
              <a:avLst>
                <a:gd name="adj1" fmla="val 50000"/>
              </a:avLst>
            </a:prstGeom>
            <a:ln>
              <a:solidFill>
                <a:schemeClr val="tx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4BFE705B-1F54-8D4D-B2D1-1DEDA9545F65}"/>
                </a:ext>
              </a:extLst>
            </p:cNvPr>
            <p:cNvCxnSpPr>
              <a:cxnSpLocks/>
              <a:stCxn id="8" idx="3"/>
              <a:endCxn id="25" idx="1"/>
            </p:cNvCxnSpPr>
            <p:nvPr/>
          </p:nvCxnSpPr>
          <p:spPr>
            <a:xfrm>
              <a:off x="3482961" y="5011042"/>
              <a:ext cx="1261109" cy="1087588"/>
            </a:xfrm>
            <a:prstGeom prst="bentConnector3">
              <a:avLst>
                <a:gd name="adj1" fmla="val 50000"/>
              </a:avLst>
            </a:prstGeom>
            <a:ln>
              <a:solidFill>
                <a:schemeClr val="tx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346360A2-4AEA-AD42-B915-6BEE63857987}"/>
                </a:ext>
              </a:extLst>
            </p:cNvPr>
            <p:cNvSpPr/>
            <p:nvPr/>
          </p:nvSpPr>
          <p:spPr>
            <a:xfrm>
              <a:off x="4493398" y="3046120"/>
              <a:ext cx="9496922" cy="611035"/>
            </a:xfrm>
            <a:prstGeom prst="rect">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3371414E-1791-4645-8A8D-A6431EC41532}"/>
                </a:ext>
              </a:extLst>
            </p:cNvPr>
            <p:cNvSpPr txBox="1"/>
            <p:nvPr/>
          </p:nvSpPr>
          <p:spPr>
            <a:xfrm>
              <a:off x="2016846" y="6249938"/>
              <a:ext cx="1020214" cy="461665"/>
            </a:xfrm>
            <a:prstGeom prst="rect">
              <a:avLst/>
            </a:prstGeom>
            <a:noFill/>
          </p:spPr>
          <p:txBody>
            <a:bodyPr wrap="square" rtlCol="0">
              <a:spAutoFit/>
            </a:bodyPr>
            <a:lstStyle/>
            <a:p>
              <a:pPr algn="ctr" defTabSz="1097253">
                <a:defRPr/>
              </a:pPr>
              <a:r>
                <a:rPr lang="en-US" sz="1200" dirty="0">
                  <a:solidFill>
                    <a:srgbClr val="FFFFFF"/>
                  </a:solidFill>
                </a:rPr>
                <a:t>Retain / Revisit</a:t>
              </a:r>
            </a:p>
          </p:txBody>
        </p:sp>
        <p:sp>
          <p:nvSpPr>
            <p:cNvPr id="78" name="TextBox 77">
              <a:extLst>
                <a:ext uri="{FF2B5EF4-FFF2-40B4-BE49-F238E27FC236}">
                  <a16:creationId xmlns:a16="http://schemas.microsoft.com/office/drawing/2014/main" id="{FCD17F4F-5AFF-C84A-90F9-B859F65E97DD}"/>
                </a:ext>
              </a:extLst>
            </p:cNvPr>
            <p:cNvSpPr txBox="1"/>
            <p:nvPr/>
          </p:nvSpPr>
          <p:spPr>
            <a:xfrm>
              <a:off x="11975570" y="3193215"/>
              <a:ext cx="1559124"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1097253">
                <a:defRPr/>
              </a:pPr>
              <a:r>
                <a:rPr lang="en-US" sz="1600" b="1" u="sng" dirty="0">
                  <a:solidFill>
                    <a:schemeClr val="accent1"/>
                  </a:solidFill>
                </a:rPr>
                <a:t>VMC on AWS</a:t>
              </a:r>
            </a:p>
          </p:txBody>
        </p:sp>
        <p:sp>
          <p:nvSpPr>
            <p:cNvPr id="79" name="TextBox 78">
              <a:extLst>
                <a:ext uri="{FF2B5EF4-FFF2-40B4-BE49-F238E27FC236}">
                  <a16:creationId xmlns:a16="http://schemas.microsoft.com/office/drawing/2014/main" id="{EFA9BFDF-E779-264A-BC33-5B89BF63FF02}"/>
                </a:ext>
              </a:extLst>
            </p:cNvPr>
            <p:cNvSpPr txBox="1"/>
            <p:nvPr/>
          </p:nvSpPr>
          <p:spPr>
            <a:xfrm>
              <a:off x="11505208" y="3600005"/>
              <a:ext cx="2393672" cy="233910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defTabSz="1097253">
                <a:spcBef>
                  <a:spcPts val="600"/>
                </a:spcBef>
                <a:buFont typeface="Wingdings" pitchFamily="2" charset="2"/>
                <a:buChar char="ü"/>
                <a:defRPr/>
              </a:pPr>
              <a:r>
                <a:rPr lang="en-US" sz="1400" dirty="0">
                  <a:solidFill>
                    <a:schemeClr val="tx2"/>
                  </a:solidFill>
                </a:rPr>
                <a:t>Fastest time to migrate with minimal changes</a:t>
              </a:r>
            </a:p>
            <a:p>
              <a:pPr marL="285750" indent="-285750" defTabSz="1097253">
                <a:spcBef>
                  <a:spcPts val="600"/>
                </a:spcBef>
                <a:buFont typeface="Wingdings" pitchFamily="2" charset="2"/>
                <a:buChar char="ü"/>
                <a:defRPr/>
              </a:pPr>
              <a:r>
                <a:rPr lang="en-US" sz="1400" dirty="0">
                  <a:solidFill>
                    <a:schemeClr val="tx2"/>
                  </a:solidFill>
                </a:rPr>
                <a:t>Lowest migration cost</a:t>
              </a:r>
            </a:p>
            <a:p>
              <a:pPr marL="285750" indent="-285750" defTabSz="1097253">
                <a:spcBef>
                  <a:spcPts val="600"/>
                </a:spcBef>
                <a:buFont typeface="Wingdings" pitchFamily="2" charset="2"/>
                <a:buChar char="ü"/>
                <a:defRPr/>
              </a:pPr>
              <a:r>
                <a:rPr lang="en-US" sz="1400" dirty="0">
                  <a:solidFill>
                    <a:schemeClr val="tx2"/>
                  </a:solidFill>
                </a:rPr>
                <a:t>Higher cloud migration success rate</a:t>
              </a:r>
            </a:p>
            <a:p>
              <a:pPr marL="285750" indent="-285750" defTabSz="1097253">
                <a:spcBef>
                  <a:spcPts val="600"/>
                </a:spcBef>
                <a:buFont typeface="Wingdings" pitchFamily="2" charset="2"/>
                <a:buChar char="ü"/>
                <a:defRPr/>
              </a:pPr>
              <a:r>
                <a:rPr lang="en-US" sz="1400" dirty="0">
                  <a:solidFill>
                    <a:schemeClr val="tx2"/>
                  </a:solidFill>
                </a:rPr>
                <a:t>Minimize risk with no operational changes</a:t>
              </a:r>
            </a:p>
            <a:p>
              <a:pPr marL="285750" indent="-285750" defTabSz="1097253">
                <a:spcBef>
                  <a:spcPts val="600"/>
                </a:spcBef>
                <a:buFont typeface="Wingdings" pitchFamily="2" charset="2"/>
                <a:buChar char="ü"/>
                <a:defRPr/>
              </a:pPr>
              <a:r>
                <a:rPr lang="en-US" sz="1400" dirty="0">
                  <a:solidFill>
                    <a:schemeClr val="tx2"/>
                  </a:solidFill>
                </a:rPr>
                <a:t>Integration with other AWS services</a:t>
              </a:r>
            </a:p>
          </p:txBody>
        </p:sp>
        <p:sp>
          <p:nvSpPr>
            <p:cNvPr id="80" name="Rectangle 79">
              <a:extLst>
                <a:ext uri="{FF2B5EF4-FFF2-40B4-BE49-F238E27FC236}">
                  <a16:creationId xmlns:a16="http://schemas.microsoft.com/office/drawing/2014/main" id="{E7D09C98-2684-6F4E-8A6A-2DE2458793D5}"/>
                </a:ext>
              </a:extLst>
            </p:cNvPr>
            <p:cNvSpPr/>
            <p:nvPr/>
          </p:nvSpPr>
          <p:spPr>
            <a:xfrm>
              <a:off x="11395709" y="3655904"/>
              <a:ext cx="2597071" cy="2442725"/>
            </a:xfrm>
            <a:prstGeom prst="rect">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4809BF16-22F2-4941-A5F7-2DAC3CE01B80}"/>
                </a:ext>
              </a:extLst>
            </p:cNvPr>
            <p:cNvSpPr/>
            <p:nvPr/>
          </p:nvSpPr>
          <p:spPr>
            <a:xfrm>
              <a:off x="11395709" y="3572959"/>
              <a:ext cx="2594611" cy="105806"/>
            </a:xfrm>
            <a:prstGeom prst="rect">
              <a:avLst/>
            </a:prstGeom>
            <a:solidFill>
              <a:srgbClr val="222E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1C834BF-8FE4-E64B-B130-97B6F3ECBDD6}"/>
                </a:ext>
              </a:extLst>
            </p:cNvPr>
            <p:cNvSpPr txBox="1"/>
            <p:nvPr/>
          </p:nvSpPr>
          <p:spPr>
            <a:xfrm>
              <a:off x="2515592" y="3757572"/>
              <a:ext cx="1382573" cy="830997"/>
            </a:xfrm>
            <a:prstGeom prst="rect">
              <a:avLst/>
            </a:prstGeom>
            <a:solidFill>
              <a:srgbClr val="222E3E"/>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defTabSz="1097253">
                <a:defRPr/>
              </a:pPr>
              <a:r>
                <a:rPr lang="en-US" sz="1600" dirty="0">
                  <a:solidFill>
                    <a:srgbClr val="FFFFFF"/>
                  </a:solidFill>
                </a:rPr>
                <a:t>Determine</a:t>
              </a:r>
            </a:p>
            <a:p>
              <a:pPr algn="ctr" defTabSz="1097253">
                <a:defRPr/>
              </a:pPr>
              <a:r>
                <a:rPr lang="en-US" sz="1600" dirty="0">
                  <a:solidFill>
                    <a:srgbClr val="FFFFFF"/>
                  </a:solidFill>
                </a:rPr>
                <a:t>Migration</a:t>
              </a:r>
            </a:p>
            <a:p>
              <a:pPr algn="ctr" defTabSz="1097253">
                <a:defRPr/>
              </a:pPr>
              <a:r>
                <a:rPr lang="en-US" sz="1600" dirty="0">
                  <a:solidFill>
                    <a:srgbClr val="FFFFFF"/>
                  </a:solidFill>
                </a:rPr>
                <a:t>Path</a:t>
              </a:r>
            </a:p>
          </p:txBody>
        </p:sp>
      </p:grpSp>
      <p:sp>
        <p:nvSpPr>
          <p:cNvPr id="49" name="Title 1">
            <a:extLst>
              <a:ext uri="{FF2B5EF4-FFF2-40B4-BE49-F238E27FC236}">
                <a16:creationId xmlns:a16="http://schemas.microsoft.com/office/drawing/2014/main" id="{8F0A5771-540F-674F-BED2-84FC8B8641F3}"/>
              </a:ext>
            </a:extLst>
          </p:cNvPr>
          <p:cNvSpPr>
            <a:spLocks noGrp="1"/>
          </p:cNvSpPr>
          <p:nvPr>
            <p:ph type="title"/>
          </p:nvPr>
        </p:nvSpPr>
        <p:spPr>
          <a:xfrm>
            <a:off x="548639" y="183898"/>
            <a:ext cx="13811937" cy="993392"/>
          </a:xfrm>
        </p:spPr>
        <p:txBody>
          <a:bodyPr anchor="ctr"/>
          <a:lstStyle/>
          <a:p>
            <a:r>
              <a:rPr lang="en-US" sz="4000" dirty="0"/>
              <a:t>“Relocate” vSphere to AWS Migration Recommendation</a:t>
            </a:r>
          </a:p>
        </p:txBody>
      </p:sp>
      <p:sp>
        <p:nvSpPr>
          <p:cNvPr id="51" name="TextBox 50"/>
          <p:cNvSpPr txBox="1"/>
          <p:nvPr/>
        </p:nvSpPr>
        <p:spPr>
          <a:xfrm>
            <a:off x="548640" y="1194167"/>
            <a:ext cx="13554651" cy="461665"/>
          </a:xfrm>
          <a:prstGeom prst="rect">
            <a:avLst/>
          </a:prstGeom>
          <a:noFill/>
        </p:spPr>
        <p:txBody>
          <a:bodyPr wrap="square" rtlCol="0">
            <a:spAutoFit/>
          </a:bodyPr>
          <a:lstStyle/>
          <a:p>
            <a:pPr algn="l"/>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How HCX Minimizes Change, Cost, and Time</a:t>
            </a:r>
          </a:p>
        </p:txBody>
      </p:sp>
      <p:sp>
        <p:nvSpPr>
          <p:cNvPr id="7" name="TextBox 6"/>
          <p:cNvSpPr txBox="1"/>
          <p:nvPr/>
        </p:nvSpPr>
        <p:spPr>
          <a:xfrm>
            <a:off x="1137174" y="2072057"/>
            <a:ext cx="1650684" cy="646331"/>
          </a:xfrm>
          <a:prstGeom prst="rect">
            <a:avLst/>
          </a:prstGeom>
          <a:noFill/>
        </p:spPr>
        <p:txBody>
          <a:bodyPr wrap="square" rtlCol="0">
            <a:spAutoFit/>
          </a:bodyPr>
          <a:lstStyle/>
          <a:p>
            <a:pPr algn="ctr"/>
            <a:r>
              <a:rPr lang="en-US" sz="1800" i="1" dirty="0">
                <a:latin typeface="Amazon Ember" panose="020B0603020204020204" pitchFamily="34" charset="0"/>
                <a:ea typeface="Amazon Ember" panose="020B0603020204020204" pitchFamily="34" charset="0"/>
                <a:cs typeface="Amazon Ember" panose="020B0603020204020204" pitchFamily="34" charset="0"/>
              </a:rPr>
              <a:t>VMware HCX is </a:t>
            </a:r>
            <a:r>
              <a:rPr lang="en-US" sz="1800" i="1" u="sng" dirty="0">
                <a:latin typeface="Amazon Ember" panose="020B0603020204020204" pitchFamily="34" charset="0"/>
                <a:ea typeface="Amazon Ember" panose="020B0603020204020204" pitchFamily="34" charset="0"/>
                <a:cs typeface="Amazon Ember" panose="020B0603020204020204" pitchFamily="34" charset="0"/>
              </a:rPr>
              <a:t>included</a:t>
            </a:r>
          </a:p>
        </p:txBody>
      </p:sp>
      <p:cxnSp>
        <p:nvCxnSpPr>
          <p:cNvPr id="16" name="Straight Arrow Connector 15"/>
          <p:cNvCxnSpPr>
            <a:stCxn id="7" idx="3"/>
          </p:cNvCxnSpPr>
          <p:nvPr/>
        </p:nvCxnSpPr>
        <p:spPr>
          <a:xfrm>
            <a:off x="2787858" y="2395223"/>
            <a:ext cx="921895" cy="650897"/>
          </a:xfrm>
          <a:prstGeom prst="straightConnector1">
            <a:avLst/>
          </a:prstGeom>
          <a:ln>
            <a:solidFill>
              <a:schemeClr val="tx2"/>
            </a:solidFill>
            <a:tailEnd type="triangle"/>
          </a:ln>
        </p:spPr>
        <p:style>
          <a:lnRef idx="2">
            <a:schemeClr val="accent4"/>
          </a:lnRef>
          <a:fillRef idx="0">
            <a:schemeClr val="accent4"/>
          </a:fillRef>
          <a:effectRef idx="1">
            <a:schemeClr val="accent4"/>
          </a:effectRef>
          <a:fontRef idx="minor">
            <a:schemeClr val="tx1"/>
          </a:fontRef>
        </p:style>
      </p:cxnSp>
      <p:sp>
        <p:nvSpPr>
          <p:cNvPr id="17" name="Oval 16"/>
          <p:cNvSpPr/>
          <p:nvPr/>
        </p:nvSpPr>
        <p:spPr>
          <a:xfrm>
            <a:off x="3384024" y="3166966"/>
            <a:ext cx="900338" cy="3952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HCX</a:t>
            </a:r>
          </a:p>
        </p:txBody>
      </p:sp>
    </p:spTree>
    <p:extLst>
      <p:ext uri="{BB962C8B-B14F-4D97-AF65-F5344CB8AC3E}">
        <p14:creationId xmlns:p14="http://schemas.microsoft.com/office/powerpoint/2010/main" val="160897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5AD0AAF-0052-3346-9FEC-DEC2ADB548D4}"/>
              </a:ext>
            </a:extLst>
          </p:cNvPr>
          <p:cNvSpPr/>
          <p:nvPr/>
        </p:nvSpPr>
        <p:spPr>
          <a:xfrm>
            <a:off x="0" y="6969686"/>
            <a:ext cx="14630400" cy="339599"/>
          </a:xfrm>
          <a:prstGeom prst="rect">
            <a:avLst/>
          </a:prstGeom>
          <a:solidFill>
            <a:srgbClr val="4AA3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highlight>
                <a:srgbClr val="FF9900"/>
              </a:highlight>
            </a:endParaRPr>
          </a:p>
        </p:txBody>
      </p:sp>
      <p:sp>
        <p:nvSpPr>
          <p:cNvPr id="2" name="Title 1">
            <a:extLst>
              <a:ext uri="{FF2B5EF4-FFF2-40B4-BE49-F238E27FC236}">
                <a16:creationId xmlns:a16="http://schemas.microsoft.com/office/drawing/2014/main" id="{1BE50E35-6F55-2E4A-8D33-E1B1F869603A}"/>
              </a:ext>
            </a:extLst>
          </p:cNvPr>
          <p:cNvSpPr>
            <a:spLocks noGrp="1"/>
          </p:cNvSpPr>
          <p:nvPr>
            <p:ph type="title"/>
          </p:nvPr>
        </p:nvSpPr>
        <p:spPr>
          <a:xfrm>
            <a:off x="323786" y="108779"/>
            <a:ext cx="13982827" cy="1079598"/>
          </a:xfrm>
        </p:spPr>
        <p:txBody>
          <a:bodyPr/>
          <a:lstStyle/>
          <a:p>
            <a:r>
              <a:rPr lang="en-US" dirty="0"/>
              <a:t>Mobilize Overview</a:t>
            </a:r>
          </a:p>
        </p:txBody>
      </p:sp>
      <p:sp>
        <p:nvSpPr>
          <p:cNvPr id="6" name="TextBox 5">
            <a:extLst>
              <a:ext uri="{FF2B5EF4-FFF2-40B4-BE49-F238E27FC236}">
                <a16:creationId xmlns:a16="http://schemas.microsoft.com/office/drawing/2014/main" id="{E8A61AE4-08A0-0845-94D2-8311EAFE8AE7}"/>
              </a:ext>
            </a:extLst>
          </p:cNvPr>
          <p:cNvSpPr txBox="1"/>
          <p:nvPr/>
        </p:nvSpPr>
        <p:spPr>
          <a:xfrm>
            <a:off x="431709" y="1088826"/>
            <a:ext cx="3872285" cy="5816977"/>
          </a:xfrm>
          <a:prstGeom prst="rect">
            <a:avLst/>
          </a:prstGeom>
          <a:noFill/>
        </p:spPr>
        <p:txBody>
          <a:bodyPr wrap="square" rtlCol="0">
            <a:spAutoFit/>
          </a:bodyPr>
          <a:lstStyle/>
          <a:p>
            <a:pPr>
              <a:spcAft>
                <a:spcPts val="1600"/>
              </a:spcAft>
            </a:pPr>
            <a:r>
              <a:rPr lang="en-US" sz="2000" b="1" dirty="0">
                <a:latin typeface="Amazon Ember" panose="02000000000000000000" pitchFamily="2" charset="0"/>
                <a:ea typeface="Amazon Ember" panose="02000000000000000000" pitchFamily="2" charset="0"/>
              </a:rPr>
              <a:t>Goals</a:t>
            </a:r>
            <a:endParaRPr lang="en-US" sz="20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Build AWS foundational environment</a:t>
            </a:r>
          </a:p>
          <a:p>
            <a:pPr marL="169863" indent="-169863">
              <a:spcAft>
                <a:spcPts val="800"/>
              </a:spcAft>
              <a:buFont typeface="Arial" panose="020B0604020202020204" pitchFamily="34" charset="0"/>
              <a:buChar char="•"/>
            </a:pP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Establish governance </a:t>
            </a:r>
            <a:r>
              <a:rPr lang="en-US" sz="1600" dirty="0" smtClean="0">
                <a:latin typeface="Amazon Ember" panose="02000000000000000000" pitchFamily="2" charset="0"/>
                <a:ea typeface="Amazon Ember" panose="02000000000000000000" pitchFamily="2" charset="0"/>
              </a:rPr>
              <a:t>and</a:t>
            </a:r>
            <a:br>
              <a:rPr lang="en-US" sz="1600" dirty="0" smtClean="0">
                <a:latin typeface="Amazon Ember" panose="02000000000000000000" pitchFamily="2" charset="0"/>
                <a:ea typeface="Amazon Ember" panose="02000000000000000000" pitchFamily="2" charset="0"/>
              </a:rPr>
            </a:br>
            <a:r>
              <a:rPr lang="en-US" sz="1600" dirty="0" smtClean="0">
                <a:latin typeface="Amazon Ember" panose="02000000000000000000" pitchFamily="2" charset="0"/>
                <a:ea typeface="Amazon Ember" panose="02000000000000000000" pitchFamily="2" charset="0"/>
              </a:rPr>
              <a:t> </a:t>
            </a:r>
            <a:r>
              <a:rPr lang="en-US" sz="1600" dirty="0">
                <a:latin typeface="Amazon Ember" panose="02000000000000000000" pitchFamily="2" charset="0"/>
                <a:ea typeface="Amazon Ember" panose="02000000000000000000" pitchFamily="2" charset="0"/>
              </a:rPr>
              <a:t>security posture</a:t>
            </a:r>
          </a:p>
          <a:p>
            <a:pPr marL="169863" indent="-169863">
              <a:spcAft>
                <a:spcPts val="800"/>
              </a:spcAft>
              <a:buFont typeface="Arial" panose="020B0604020202020204" pitchFamily="34" charset="0"/>
              <a:buChar char="•"/>
            </a:pP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Scale enterprise operations to AWS</a:t>
            </a:r>
          </a:p>
          <a:p>
            <a:pPr marL="169863" indent="-169863">
              <a:spcAft>
                <a:spcPts val="800"/>
              </a:spcAft>
              <a:buFont typeface="Arial" panose="020B0604020202020204" pitchFamily="34" charset="0"/>
              <a:buChar char="•"/>
            </a:pP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Identify migration patterns</a:t>
            </a:r>
          </a:p>
          <a:p>
            <a:pPr marL="169863" indent="-169863">
              <a:spcAft>
                <a:spcPts val="800"/>
              </a:spcAft>
              <a:buFont typeface="Arial" panose="020B0604020202020204" pitchFamily="34" charset="0"/>
              <a:buChar char="•"/>
            </a:pP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Define team model and agile work streams</a:t>
            </a:r>
          </a:p>
          <a:p>
            <a:pPr marL="169863" indent="-169863">
              <a:spcAft>
                <a:spcPts val="800"/>
              </a:spcAft>
              <a:buFont typeface="Arial" panose="020B0604020202020204" pitchFamily="34" charset="0"/>
              <a:buChar char="•"/>
            </a:pPr>
            <a:endParaRPr lang="en-US" sz="1600" dirty="0">
              <a:latin typeface="Amazon Ember" panose="02000000000000000000" pitchFamily="2" charset="0"/>
              <a:ea typeface="Amazon Ember" panose="02000000000000000000" pitchFamily="2" charset="0"/>
            </a:endParaRPr>
          </a:p>
          <a:p>
            <a:pPr marL="169863" indent="-169863">
              <a:spcAft>
                <a:spcPts val="800"/>
              </a:spcAft>
              <a:buFont typeface="Arial" panose="020B0604020202020204" pitchFamily="34" charset="0"/>
              <a:buChar char="•"/>
            </a:pPr>
            <a:r>
              <a:rPr lang="en-US" sz="1600" dirty="0">
                <a:latin typeface="Amazon Ember" panose="02000000000000000000" pitchFamily="2" charset="0"/>
                <a:ea typeface="Amazon Ember" panose="02000000000000000000" pitchFamily="2" charset="0"/>
              </a:rPr>
              <a:t>Develop cost and resource model for the migration of a defined portfolio </a:t>
            </a:r>
          </a:p>
        </p:txBody>
      </p:sp>
      <p:sp>
        <p:nvSpPr>
          <p:cNvPr id="7" name="TextBox 6">
            <a:extLst>
              <a:ext uri="{FF2B5EF4-FFF2-40B4-BE49-F238E27FC236}">
                <a16:creationId xmlns:a16="http://schemas.microsoft.com/office/drawing/2014/main" id="{6AD75EC7-6D45-F04D-AE7F-2988E57A0E85}"/>
              </a:ext>
            </a:extLst>
          </p:cNvPr>
          <p:cNvSpPr txBox="1"/>
          <p:nvPr/>
        </p:nvSpPr>
        <p:spPr>
          <a:xfrm>
            <a:off x="10376219" y="1033317"/>
            <a:ext cx="4567856" cy="5268109"/>
          </a:xfrm>
          <a:prstGeom prst="rect">
            <a:avLst/>
          </a:prstGeom>
          <a:noFill/>
        </p:spPr>
        <p:txBody>
          <a:bodyPr wrap="square" rtlCol="0">
            <a:spAutoFit/>
          </a:bodyPr>
          <a:lstStyle/>
          <a:p>
            <a:pPr>
              <a:spcAft>
                <a:spcPts val="1600"/>
              </a:spcAft>
            </a:pPr>
            <a:r>
              <a:rPr lang="en-US" sz="2000" b="1" dirty="0">
                <a:latin typeface="Amazon Ember" panose="02000000000000000000" pitchFamily="2" charset="0"/>
                <a:ea typeface="Amazon Ember" panose="02000000000000000000" pitchFamily="2" charset="0"/>
              </a:rPr>
              <a:t>Outcomes</a:t>
            </a:r>
          </a:p>
          <a:p>
            <a:pPr>
              <a:spcAft>
                <a:spcPts val="800"/>
              </a:spcAft>
            </a:pPr>
            <a:r>
              <a:rPr lang="en-US" sz="1600" b="1" dirty="0">
                <a:latin typeface="Amazon Ember" panose="02000000000000000000" pitchFamily="2" charset="0"/>
                <a:ea typeface="Amazon Ember" panose="02000000000000000000" pitchFamily="2" charset="0"/>
              </a:rPr>
              <a:t>Platform</a:t>
            </a:r>
            <a:endParaRPr lang="en-US" sz="1600" dirty="0">
              <a:latin typeface="Amazon Ember" panose="02000000000000000000" pitchFamily="2" charset="0"/>
              <a:ea typeface="Amazon Ember" panose="02000000000000000000" pitchFamily="2" charset="0"/>
            </a:endParaRPr>
          </a:p>
          <a:p>
            <a:pPr marL="285750" indent="-285750">
              <a:spcAft>
                <a:spcPts val="800"/>
              </a:spcAft>
              <a:buFont typeface="Arial" panose="020B0604020202020204" pitchFamily="34" charset="0"/>
              <a:buChar char="•"/>
            </a:pPr>
            <a:r>
              <a:rPr lang="en-US" sz="1500" dirty="0">
                <a:latin typeface="Amazon Ember" panose="02000000000000000000" pitchFamily="2" charset="0"/>
                <a:ea typeface="Amazon Ember" panose="02000000000000000000" pitchFamily="2" charset="0"/>
              </a:rPr>
              <a:t>Landing Zone with security controls</a:t>
            </a:r>
          </a:p>
          <a:p>
            <a:pPr marL="285750" indent="-285750">
              <a:spcAft>
                <a:spcPts val="800"/>
              </a:spcAft>
              <a:buFont typeface="Arial" panose="020B0604020202020204" pitchFamily="34" charset="0"/>
              <a:buChar char="•"/>
            </a:pPr>
            <a:r>
              <a:rPr lang="en-US" sz="1500" dirty="0">
                <a:latin typeface="Amazon Ember" panose="02000000000000000000" pitchFamily="2" charset="0"/>
                <a:ea typeface="Amazon Ember" panose="02000000000000000000" pitchFamily="2" charset="0"/>
              </a:rPr>
              <a:t>Operational tools &amp; procedures </a:t>
            </a:r>
            <a:endParaRPr lang="en-US" sz="1600" b="1" dirty="0">
              <a:latin typeface="Amazon Ember" panose="02000000000000000000" pitchFamily="2" charset="0"/>
              <a:ea typeface="Amazon Ember" panose="02000000000000000000" pitchFamily="2" charset="0"/>
            </a:endParaRPr>
          </a:p>
          <a:p>
            <a:pPr>
              <a:lnSpc>
                <a:spcPct val="150000"/>
              </a:lnSpc>
              <a:spcAft>
                <a:spcPts val="800"/>
              </a:spcAft>
            </a:pPr>
            <a:r>
              <a:rPr lang="en-US" sz="1600" b="1" dirty="0">
                <a:latin typeface="Amazon Ember" panose="02000000000000000000" pitchFamily="2" charset="0"/>
                <a:ea typeface="Amazon Ember" panose="02000000000000000000" pitchFamily="2" charset="0"/>
              </a:rPr>
              <a:t>Portfolio</a:t>
            </a:r>
            <a:endParaRPr lang="en-US" sz="1600" dirty="0">
              <a:latin typeface="Amazon Ember" panose="02000000000000000000" pitchFamily="2" charset="0"/>
              <a:ea typeface="Amazon Ember" panose="02000000000000000000" pitchFamily="2" charset="0"/>
            </a:endParaRPr>
          </a:p>
          <a:p>
            <a:pPr marL="285750" indent="-285750">
              <a:spcAft>
                <a:spcPts val="800"/>
              </a:spcAft>
              <a:buFont typeface="Arial" panose="020B0604020202020204" pitchFamily="34" charset="0"/>
              <a:buChar char="•"/>
            </a:pPr>
            <a:r>
              <a:rPr lang="en-US" sz="1500" dirty="0">
                <a:latin typeface="Amazon Ember" panose="02000000000000000000" pitchFamily="2" charset="0"/>
                <a:ea typeface="Amazon Ember" panose="02000000000000000000" pitchFamily="2" charset="0"/>
              </a:rPr>
              <a:t>7R disposition &amp; decision criteria</a:t>
            </a:r>
          </a:p>
          <a:p>
            <a:pPr marL="285750" indent="-285750">
              <a:spcAft>
                <a:spcPts val="800"/>
              </a:spcAft>
              <a:buFont typeface="Arial" panose="020B0604020202020204" pitchFamily="34" charset="0"/>
              <a:buChar char="•"/>
            </a:pPr>
            <a:r>
              <a:rPr lang="en-US" sz="1500" dirty="0">
                <a:latin typeface="Amazon Ember" panose="02000000000000000000" pitchFamily="2" charset="0"/>
                <a:ea typeface="Amazon Ember" panose="02000000000000000000" pitchFamily="2" charset="0"/>
              </a:rPr>
              <a:t>App discovery &amp; migration Wave Plan</a:t>
            </a:r>
            <a:endParaRPr lang="en-US" sz="1600" b="1" dirty="0">
              <a:latin typeface="Amazon Ember" panose="02000000000000000000" pitchFamily="2" charset="0"/>
              <a:ea typeface="Amazon Ember" panose="02000000000000000000" pitchFamily="2" charset="0"/>
            </a:endParaRPr>
          </a:p>
          <a:p>
            <a:pPr>
              <a:lnSpc>
                <a:spcPct val="150000"/>
              </a:lnSpc>
              <a:spcAft>
                <a:spcPts val="800"/>
              </a:spcAft>
            </a:pPr>
            <a:r>
              <a:rPr lang="en-US" sz="1600" b="1" dirty="0">
                <a:latin typeface="Amazon Ember" panose="02000000000000000000" pitchFamily="2" charset="0"/>
                <a:ea typeface="Amazon Ember" panose="02000000000000000000" pitchFamily="2" charset="0"/>
              </a:rPr>
              <a:t>Migration</a:t>
            </a:r>
            <a:endParaRPr lang="en-US" sz="1600" dirty="0">
              <a:latin typeface="Amazon Ember" panose="02000000000000000000" pitchFamily="2" charset="0"/>
              <a:ea typeface="Amazon Ember" panose="02000000000000000000" pitchFamily="2" charset="0"/>
            </a:endParaRPr>
          </a:p>
          <a:p>
            <a:pPr marL="285750" indent="-285750">
              <a:spcAft>
                <a:spcPts val="800"/>
              </a:spcAft>
              <a:buFont typeface="Arial" panose="020B0604020202020204" pitchFamily="34" charset="0"/>
              <a:buChar char="•"/>
            </a:pPr>
            <a:r>
              <a:rPr lang="en-US" sz="1500" dirty="0">
                <a:latin typeface="Amazon Ember" panose="02000000000000000000" pitchFamily="2" charset="0"/>
                <a:ea typeface="Amazon Ember" panose="02000000000000000000" pitchFamily="2" charset="0"/>
              </a:rPr>
              <a:t>3-5 applications migrated to AWS</a:t>
            </a:r>
          </a:p>
          <a:p>
            <a:pPr marL="285750" indent="-285750">
              <a:spcAft>
                <a:spcPts val="800"/>
              </a:spcAft>
              <a:buFont typeface="Arial" panose="020B0604020202020204" pitchFamily="34" charset="0"/>
              <a:buChar char="•"/>
            </a:pPr>
            <a:r>
              <a:rPr lang="en-US" sz="1500" dirty="0">
                <a:latin typeface="Amazon Ember" panose="02000000000000000000" pitchFamily="2" charset="0"/>
                <a:ea typeface="Amazon Ember" panose="02000000000000000000" pitchFamily="2" charset="0"/>
              </a:rPr>
              <a:t>Hands-on migration experience &amp; </a:t>
            </a:r>
            <a:r>
              <a:rPr lang="en-US" sz="1500" dirty="0">
                <a:latin typeface="Amazon Ember Regular"/>
              </a:rPr>
              <a:t>patterns</a:t>
            </a:r>
          </a:p>
          <a:p>
            <a:pPr marL="285750" indent="-285750">
              <a:spcAft>
                <a:spcPts val="800"/>
              </a:spcAft>
              <a:buFont typeface="Arial" panose="020B0604020202020204" pitchFamily="34" charset="0"/>
              <a:buChar char="•"/>
            </a:pPr>
            <a:r>
              <a:rPr lang="en-US" sz="1500" dirty="0">
                <a:latin typeface="Amazon Ember Regular"/>
              </a:rPr>
              <a:t>Migration proposal</a:t>
            </a:r>
            <a:endParaRPr lang="en-US" sz="1600" b="1" dirty="0">
              <a:latin typeface="Amazon Ember" panose="02000000000000000000" pitchFamily="2" charset="0"/>
              <a:ea typeface="Amazon Ember" panose="02000000000000000000" pitchFamily="2" charset="0"/>
            </a:endParaRPr>
          </a:p>
          <a:p>
            <a:pPr>
              <a:lnSpc>
                <a:spcPct val="150000"/>
              </a:lnSpc>
              <a:spcAft>
                <a:spcPts val="800"/>
              </a:spcAft>
            </a:pPr>
            <a:r>
              <a:rPr lang="en-US" sz="1600" b="1" dirty="0">
                <a:latin typeface="Amazon Ember" panose="02000000000000000000" pitchFamily="2" charset="0"/>
                <a:ea typeface="Amazon Ember" panose="02000000000000000000" pitchFamily="2" charset="0"/>
              </a:rPr>
              <a:t>People</a:t>
            </a:r>
            <a:endParaRPr lang="en-US" sz="1600" dirty="0">
              <a:latin typeface="Amazon Ember" panose="02000000000000000000" pitchFamily="2" charset="0"/>
              <a:ea typeface="Amazon Ember" panose="02000000000000000000" pitchFamily="2" charset="0"/>
            </a:endParaRPr>
          </a:p>
          <a:p>
            <a:pPr marL="285750" indent="-285750">
              <a:spcAft>
                <a:spcPts val="800"/>
              </a:spcAft>
              <a:buFont typeface="Arial" panose="020B0604020202020204" pitchFamily="34" charset="0"/>
              <a:buChar char="•"/>
            </a:pPr>
            <a:r>
              <a:rPr lang="en-US" sz="1500" dirty="0" err="1">
                <a:latin typeface="Amazon Ember" panose="02000000000000000000" pitchFamily="2" charset="0"/>
                <a:ea typeface="Amazon Ember" panose="02000000000000000000" pitchFamily="2" charset="0"/>
              </a:rPr>
              <a:t>CCoE</a:t>
            </a:r>
            <a:r>
              <a:rPr lang="en-US" sz="1500" dirty="0">
                <a:latin typeface="Amazon Ember Regular"/>
                <a:ea typeface="Amazon Ember" panose="02000000000000000000" pitchFamily="2" charset="0"/>
              </a:rPr>
              <a:t> &amp; </a:t>
            </a:r>
            <a:r>
              <a:rPr lang="en-US" sz="1500" dirty="0">
                <a:latin typeface="Amazon Ember Regular"/>
              </a:rPr>
              <a:t>roles and skills alignment</a:t>
            </a:r>
          </a:p>
          <a:p>
            <a:pPr marL="285750" indent="-285750">
              <a:spcAft>
                <a:spcPts val="800"/>
              </a:spcAft>
              <a:buFont typeface="Arial" panose="020B0604020202020204" pitchFamily="34" charset="0"/>
              <a:buChar char="•"/>
            </a:pPr>
            <a:r>
              <a:rPr lang="en-US" sz="1500" dirty="0">
                <a:latin typeface="Amazon Ember Regular"/>
              </a:rPr>
              <a:t>Organization change management plan(s)</a:t>
            </a:r>
            <a:endParaRPr lang="en-US" sz="1500" dirty="0">
              <a:latin typeface="Amazon Ember" panose="02000000000000000000" pitchFamily="2" charset="0"/>
              <a:ea typeface="Amazon Ember" panose="02000000000000000000" pitchFamily="2" charset="0"/>
            </a:endParaRPr>
          </a:p>
        </p:txBody>
      </p:sp>
      <p:cxnSp>
        <p:nvCxnSpPr>
          <p:cNvPr id="8" name="Straight Connector 7">
            <a:extLst>
              <a:ext uri="{FF2B5EF4-FFF2-40B4-BE49-F238E27FC236}">
                <a16:creationId xmlns:a16="http://schemas.microsoft.com/office/drawing/2014/main" id="{F4D61190-C814-7346-BB19-B15F8651D3FE}"/>
              </a:ext>
            </a:extLst>
          </p:cNvPr>
          <p:cNvCxnSpPr>
            <a:cxnSpLocks/>
          </p:cNvCxnSpPr>
          <p:nvPr/>
        </p:nvCxnSpPr>
        <p:spPr>
          <a:xfrm>
            <a:off x="514651" y="1508835"/>
            <a:ext cx="3261491" cy="0"/>
          </a:xfrm>
          <a:prstGeom prst="line">
            <a:avLst/>
          </a:prstGeom>
          <a:ln w="28575">
            <a:solidFill>
              <a:srgbClr val="E56CE2"/>
            </a:solidFill>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55AA6A06-F085-CD4E-B82E-2422BF611E14}"/>
              </a:ext>
            </a:extLst>
          </p:cNvPr>
          <p:cNvGraphicFramePr>
            <a:graphicFrameLocks noGrp="1"/>
          </p:cNvGraphicFramePr>
          <p:nvPr>
            <p:extLst>
              <p:ext uri="{D42A27DB-BD31-4B8C-83A1-F6EECF244321}">
                <p14:modId xmlns:p14="http://schemas.microsoft.com/office/powerpoint/2010/main" val="463201284"/>
              </p:ext>
            </p:extLst>
          </p:nvPr>
        </p:nvGraphicFramePr>
        <p:xfrm>
          <a:off x="4461314" y="2477931"/>
          <a:ext cx="5475332" cy="3121380"/>
        </p:xfrm>
        <a:graphic>
          <a:graphicData uri="http://schemas.openxmlformats.org/drawingml/2006/table">
            <a:tbl>
              <a:tblPr firstRow="1" bandRow="1">
                <a:tableStyleId>{5C22544A-7EE6-4342-B048-85BDC9FD1C3A}</a:tableStyleId>
              </a:tblPr>
              <a:tblGrid>
                <a:gridCol w="1368833">
                  <a:extLst>
                    <a:ext uri="{9D8B030D-6E8A-4147-A177-3AD203B41FA5}">
                      <a16:colId xmlns:a16="http://schemas.microsoft.com/office/drawing/2014/main" val="3266020685"/>
                    </a:ext>
                  </a:extLst>
                </a:gridCol>
                <a:gridCol w="1368833">
                  <a:extLst>
                    <a:ext uri="{9D8B030D-6E8A-4147-A177-3AD203B41FA5}">
                      <a16:colId xmlns:a16="http://schemas.microsoft.com/office/drawing/2014/main" val="1541681817"/>
                    </a:ext>
                  </a:extLst>
                </a:gridCol>
                <a:gridCol w="1368833">
                  <a:extLst>
                    <a:ext uri="{9D8B030D-6E8A-4147-A177-3AD203B41FA5}">
                      <a16:colId xmlns:a16="http://schemas.microsoft.com/office/drawing/2014/main" val="178349560"/>
                    </a:ext>
                  </a:extLst>
                </a:gridCol>
                <a:gridCol w="1368833">
                  <a:extLst>
                    <a:ext uri="{9D8B030D-6E8A-4147-A177-3AD203B41FA5}">
                      <a16:colId xmlns:a16="http://schemas.microsoft.com/office/drawing/2014/main" val="785960985"/>
                    </a:ext>
                  </a:extLst>
                </a:gridCol>
              </a:tblGrid>
              <a:tr h="1560690">
                <a:tc>
                  <a:txBody>
                    <a:bodyPr/>
                    <a:lstStyle/>
                    <a:p>
                      <a:pPr algn="ctr"/>
                      <a:r>
                        <a:rPr lang="en-US" sz="1300" b="0" dirty="0">
                          <a:solidFill>
                            <a:schemeClr val="tx2"/>
                          </a:solidFill>
                          <a:latin typeface="Amazon Ember" panose="02000000000000000000" pitchFamily="2" charset="0"/>
                          <a:ea typeface="Amazon Ember" panose="02000000000000000000" pitchFamily="2" charset="0"/>
                        </a:rPr>
                        <a:t>Discovery</a:t>
                      </a:r>
                      <a:r>
                        <a:rPr lang="en-US" sz="1300" b="0" baseline="0" dirty="0">
                          <a:solidFill>
                            <a:schemeClr val="tx2"/>
                          </a:solidFill>
                          <a:latin typeface="Amazon Ember" panose="02000000000000000000" pitchFamily="2" charset="0"/>
                          <a:ea typeface="Amazon Ember" panose="02000000000000000000" pitchFamily="2" charset="0"/>
                        </a:rPr>
                        <a:t> &amp; planning</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plan</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Business </a:t>
                      </a:r>
                      <a:r>
                        <a:rPr lang="en-US" sz="1300" b="0" dirty="0" smtClean="0">
                          <a:solidFill>
                            <a:schemeClr val="tx2"/>
                          </a:solidFill>
                          <a:latin typeface="Amazon Ember" panose="02000000000000000000" pitchFamily="2" charset="0"/>
                          <a:ea typeface="Amazon Ember" panose="02000000000000000000" pitchFamily="2" charset="0"/>
                        </a:rPr>
                        <a:t>case</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&amp; </a:t>
                      </a:r>
                      <a:r>
                        <a:rPr lang="en-US" sz="1200" b="0" dirty="0">
                          <a:solidFill>
                            <a:schemeClr val="tx2"/>
                          </a:solidFill>
                          <a:latin typeface="Amazon Ember" panose="02000000000000000000" pitchFamily="2" charset="0"/>
                          <a:ea typeface="Amazon Ember" panose="02000000000000000000" pitchFamily="2" charset="0"/>
                        </a:rPr>
                        <a:t>modernization</a:t>
                      </a:r>
                      <a:r>
                        <a:rPr lang="en-US" sz="1300" b="0" dirty="0">
                          <a:solidFill>
                            <a:schemeClr val="tx2"/>
                          </a:solidFill>
                          <a:latin typeface="Amazon Ember" panose="02000000000000000000" pitchFamily="2" charset="0"/>
                          <a:ea typeface="Amazon Ember" panose="02000000000000000000" pitchFamily="2" charset="0"/>
                        </a:rPr>
                        <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experience</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560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tx2"/>
                          </a:solidFill>
                          <a:latin typeface="Amazon Ember" panose="02000000000000000000" pitchFamily="2" charset="0"/>
                          <a:ea typeface="Amazon Ember" panose="02000000000000000000" pitchFamily="2" charset="0"/>
                        </a:rPr>
                        <a:t>Culture &amp; Change, </a:t>
                      </a:r>
                      <a:r>
                        <a:rPr lang="en-US" sz="1300" b="0" dirty="0" err="1" smtClean="0">
                          <a:solidFill>
                            <a:schemeClr val="tx2"/>
                          </a:solidFill>
                          <a:latin typeface="Amazon Ember" panose="02000000000000000000" pitchFamily="2" charset="0"/>
                          <a:ea typeface="Amazon Ember" panose="02000000000000000000" pitchFamily="2" charset="0"/>
                        </a:rPr>
                        <a:t>CCoE</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zone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Operating model</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Security &amp; compliance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10" name="Group 9">
            <a:extLst>
              <a:ext uri="{FF2B5EF4-FFF2-40B4-BE49-F238E27FC236}">
                <a16:creationId xmlns:a16="http://schemas.microsoft.com/office/drawing/2014/main" id="{F3DDF95A-19E2-FC49-8569-C4517A9F9579}"/>
              </a:ext>
            </a:extLst>
          </p:cNvPr>
          <p:cNvGrpSpPr/>
          <p:nvPr/>
        </p:nvGrpSpPr>
        <p:grpSpPr>
          <a:xfrm>
            <a:off x="4782077" y="4341805"/>
            <a:ext cx="658681" cy="658678"/>
            <a:chOff x="11738104" y="3067017"/>
            <a:chExt cx="560418" cy="560417"/>
          </a:xfrm>
        </p:grpSpPr>
        <p:grpSp>
          <p:nvGrpSpPr>
            <p:cNvPr id="11" name="Graphic 194">
              <a:extLst>
                <a:ext uri="{FF2B5EF4-FFF2-40B4-BE49-F238E27FC236}">
                  <a16:creationId xmlns:a16="http://schemas.microsoft.com/office/drawing/2014/main" id="{8E43A628-0E3F-D945-9071-D38E651F52A9}"/>
                </a:ext>
              </a:extLst>
            </p:cNvPr>
            <p:cNvGrpSpPr/>
            <p:nvPr/>
          </p:nvGrpSpPr>
          <p:grpSpPr>
            <a:xfrm>
              <a:off x="11906957" y="3256020"/>
              <a:ext cx="222713" cy="242691"/>
              <a:chOff x="8395794" y="4567573"/>
              <a:chExt cx="218854" cy="238486"/>
            </a:xfrm>
          </p:grpSpPr>
          <p:sp>
            <p:nvSpPr>
              <p:cNvPr id="13" name="Freeform: Shape 903">
                <a:extLst>
                  <a:ext uri="{FF2B5EF4-FFF2-40B4-BE49-F238E27FC236}">
                    <a16:creationId xmlns:a16="http://schemas.microsoft.com/office/drawing/2014/main" id="{F31CF5B5-3BEF-3B49-9FFD-838B5F60C1A3}"/>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5" name="Freeform: Shape 904">
                <a:extLst>
                  <a:ext uri="{FF2B5EF4-FFF2-40B4-BE49-F238E27FC236}">
                    <a16:creationId xmlns:a16="http://schemas.microsoft.com/office/drawing/2014/main" id="{3F92A968-DD8D-C04A-9FA1-0C933393E33E}"/>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sp>
          <p:nvSpPr>
            <p:cNvPr id="12" name="Freeform: Shape 902">
              <a:extLst>
                <a:ext uri="{FF2B5EF4-FFF2-40B4-BE49-F238E27FC236}">
                  <a16:creationId xmlns:a16="http://schemas.microsoft.com/office/drawing/2014/main" id="{4B0468F8-1D5D-5B40-A525-101DD6E485CC}"/>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731504">
                <a:defRPr/>
              </a:pPr>
              <a:endParaRPr lang="en-US" sz="1800">
                <a:solidFill>
                  <a:srgbClr val="FFFFFF"/>
                </a:solidFill>
              </a:endParaRPr>
            </a:p>
          </p:txBody>
        </p:sp>
      </p:grpSp>
      <p:grpSp>
        <p:nvGrpSpPr>
          <p:cNvPr id="16" name="Group 15">
            <a:extLst>
              <a:ext uri="{FF2B5EF4-FFF2-40B4-BE49-F238E27FC236}">
                <a16:creationId xmlns:a16="http://schemas.microsoft.com/office/drawing/2014/main" id="{F37389D1-E0EA-AC48-A335-0A22723C7E68}"/>
              </a:ext>
            </a:extLst>
          </p:cNvPr>
          <p:cNvGrpSpPr/>
          <p:nvPr/>
        </p:nvGrpSpPr>
        <p:grpSpPr>
          <a:xfrm>
            <a:off x="7534171" y="4297682"/>
            <a:ext cx="727543" cy="746924"/>
            <a:chOff x="11775652" y="4756665"/>
            <a:chExt cx="483729" cy="496615"/>
          </a:xfrm>
        </p:grpSpPr>
        <p:grpSp>
          <p:nvGrpSpPr>
            <p:cNvPr id="17" name="Graphic 268">
              <a:extLst>
                <a:ext uri="{FF2B5EF4-FFF2-40B4-BE49-F238E27FC236}">
                  <a16:creationId xmlns:a16="http://schemas.microsoft.com/office/drawing/2014/main" id="{DE105DB2-4FBA-444C-B5C2-CEF58D90E64B}"/>
                </a:ext>
              </a:extLst>
            </p:cNvPr>
            <p:cNvGrpSpPr/>
            <p:nvPr/>
          </p:nvGrpSpPr>
          <p:grpSpPr>
            <a:xfrm>
              <a:off x="11775652" y="4756665"/>
              <a:ext cx="483729" cy="496615"/>
              <a:chOff x="4562059" y="6255271"/>
              <a:chExt cx="483729" cy="496616"/>
            </a:xfrm>
          </p:grpSpPr>
          <p:sp>
            <p:nvSpPr>
              <p:cNvPr id="21" name="Freeform: Shape 910">
                <a:extLst>
                  <a:ext uri="{FF2B5EF4-FFF2-40B4-BE49-F238E27FC236}">
                    <a16:creationId xmlns:a16="http://schemas.microsoft.com/office/drawing/2014/main" id="{FD4914C3-AA6A-6A45-A928-3CDE00BCFFC4}"/>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2" name="Freeform: Shape 911">
                <a:extLst>
                  <a:ext uri="{FF2B5EF4-FFF2-40B4-BE49-F238E27FC236}">
                    <a16:creationId xmlns:a16="http://schemas.microsoft.com/office/drawing/2014/main" id="{3A2EA29F-ED1F-7145-80DA-294BD8951BF9}"/>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3" name="Freeform: Shape 912">
                <a:extLst>
                  <a:ext uri="{FF2B5EF4-FFF2-40B4-BE49-F238E27FC236}">
                    <a16:creationId xmlns:a16="http://schemas.microsoft.com/office/drawing/2014/main" id="{F8340661-AD75-8E44-8396-6F11AEBA092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24" name="Freeform: Shape 913">
                <a:extLst>
                  <a:ext uri="{FF2B5EF4-FFF2-40B4-BE49-F238E27FC236}">
                    <a16:creationId xmlns:a16="http://schemas.microsoft.com/office/drawing/2014/main" id="{595941E0-4C5B-BA4E-A720-F47C4B373BBD}"/>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sp>
            <p:nvSpPr>
              <p:cNvPr id="25" name="Freeform: Shape 914">
                <a:extLst>
                  <a:ext uri="{FF2B5EF4-FFF2-40B4-BE49-F238E27FC236}">
                    <a16:creationId xmlns:a16="http://schemas.microsoft.com/office/drawing/2014/main" id="{8C4CC72E-0A14-BE49-911F-4045DC344BC9}"/>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6" name="Freeform: Shape 915">
                <a:extLst>
                  <a:ext uri="{FF2B5EF4-FFF2-40B4-BE49-F238E27FC236}">
                    <a16:creationId xmlns:a16="http://schemas.microsoft.com/office/drawing/2014/main" id="{97743522-3FA7-1841-A375-A10AA8854E12}"/>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7" name="Freeform: Shape 916">
                <a:extLst>
                  <a:ext uri="{FF2B5EF4-FFF2-40B4-BE49-F238E27FC236}">
                    <a16:creationId xmlns:a16="http://schemas.microsoft.com/office/drawing/2014/main" id="{82D452D3-AAA6-2443-8CF6-C005DC891722}"/>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28" name="Freeform: Shape 917">
                <a:extLst>
                  <a:ext uri="{FF2B5EF4-FFF2-40B4-BE49-F238E27FC236}">
                    <a16:creationId xmlns:a16="http://schemas.microsoft.com/office/drawing/2014/main" id="{E1172168-48A5-A242-933D-78F9A47DBDF8}"/>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grpSp>
        <p:grpSp>
          <p:nvGrpSpPr>
            <p:cNvPr id="18" name="Graphic 244">
              <a:extLst>
                <a:ext uri="{FF2B5EF4-FFF2-40B4-BE49-F238E27FC236}">
                  <a16:creationId xmlns:a16="http://schemas.microsoft.com/office/drawing/2014/main" id="{64960DD2-698A-4644-9B64-FEFA087FE805}"/>
                </a:ext>
              </a:extLst>
            </p:cNvPr>
            <p:cNvGrpSpPr/>
            <p:nvPr/>
          </p:nvGrpSpPr>
          <p:grpSpPr>
            <a:xfrm>
              <a:off x="11885192" y="4863122"/>
              <a:ext cx="274189" cy="274189"/>
              <a:chOff x="7761796" y="567771"/>
              <a:chExt cx="164141" cy="164141"/>
            </a:xfrm>
          </p:grpSpPr>
          <p:sp>
            <p:nvSpPr>
              <p:cNvPr id="19" name="Freeform: Shape 908">
                <a:extLst>
                  <a:ext uri="{FF2B5EF4-FFF2-40B4-BE49-F238E27FC236}">
                    <a16:creationId xmlns:a16="http://schemas.microsoft.com/office/drawing/2014/main" id="{6613875A-A9B4-8C4A-A511-4FAED8664EF3}"/>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20" name="Freeform: Shape 909">
                <a:extLst>
                  <a:ext uri="{FF2B5EF4-FFF2-40B4-BE49-F238E27FC236}">
                    <a16:creationId xmlns:a16="http://schemas.microsoft.com/office/drawing/2014/main" id="{15279F7A-847D-F148-84CD-CD6C903B43DF}"/>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grpSp>
      </p:grpSp>
      <p:grpSp>
        <p:nvGrpSpPr>
          <p:cNvPr id="29" name="Graphic 326">
            <a:extLst>
              <a:ext uri="{FF2B5EF4-FFF2-40B4-BE49-F238E27FC236}">
                <a16:creationId xmlns:a16="http://schemas.microsoft.com/office/drawing/2014/main" id="{70130461-1603-A043-9259-848D43364ACA}"/>
              </a:ext>
            </a:extLst>
          </p:cNvPr>
          <p:cNvGrpSpPr/>
          <p:nvPr/>
        </p:nvGrpSpPr>
        <p:grpSpPr>
          <a:xfrm>
            <a:off x="8938985" y="2770485"/>
            <a:ext cx="795933" cy="582821"/>
            <a:chOff x="2187719" y="6922499"/>
            <a:chExt cx="567729" cy="413244"/>
          </a:xfrm>
        </p:grpSpPr>
        <p:sp>
          <p:nvSpPr>
            <p:cNvPr id="30" name="Freeform: Shape 919">
              <a:extLst>
                <a:ext uri="{FF2B5EF4-FFF2-40B4-BE49-F238E27FC236}">
                  <a16:creationId xmlns:a16="http://schemas.microsoft.com/office/drawing/2014/main" id="{04C75FB8-2099-744C-A236-62D2A35B0C4D}"/>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31" name="Freeform: Shape 920">
              <a:extLst>
                <a:ext uri="{FF2B5EF4-FFF2-40B4-BE49-F238E27FC236}">
                  <a16:creationId xmlns:a16="http://schemas.microsoft.com/office/drawing/2014/main" id="{C2514FA1-0861-EC4A-86D2-D298AB46A7E6}"/>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32" name="Freeform: Shape 921">
              <a:extLst>
                <a:ext uri="{FF2B5EF4-FFF2-40B4-BE49-F238E27FC236}">
                  <a16:creationId xmlns:a16="http://schemas.microsoft.com/office/drawing/2014/main" id="{F8A3B94D-4022-6749-8A3C-2FEA40825726}"/>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33" name="Freeform: Shape 922">
              <a:extLst>
                <a:ext uri="{FF2B5EF4-FFF2-40B4-BE49-F238E27FC236}">
                  <a16:creationId xmlns:a16="http://schemas.microsoft.com/office/drawing/2014/main" id="{810770AF-C7B1-3B41-B963-3BF9058D40A5}"/>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34" name="Freeform: Shape 923">
              <a:extLst>
                <a:ext uri="{FF2B5EF4-FFF2-40B4-BE49-F238E27FC236}">
                  <a16:creationId xmlns:a16="http://schemas.microsoft.com/office/drawing/2014/main" id="{2234604E-F881-C345-B650-8D35E2D60AF0}"/>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35" name="Freeform: Shape 924">
              <a:extLst>
                <a:ext uri="{FF2B5EF4-FFF2-40B4-BE49-F238E27FC236}">
                  <a16:creationId xmlns:a16="http://schemas.microsoft.com/office/drawing/2014/main" id="{C568FA47-28DE-BF47-96B8-76FBF582ED7D}"/>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36" name="Freeform: Shape 925">
              <a:extLst>
                <a:ext uri="{FF2B5EF4-FFF2-40B4-BE49-F238E27FC236}">
                  <a16:creationId xmlns:a16="http://schemas.microsoft.com/office/drawing/2014/main" id="{F843BF5D-509B-0B43-BFC6-BC1000F57153}"/>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37" name="Freeform: Shape 926">
              <a:extLst>
                <a:ext uri="{FF2B5EF4-FFF2-40B4-BE49-F238E27FC236}">
                  <a16:creationId xmlns:a16="http://schemas.microsoft.com/office/drawing/2014/main" id="{41273F2A-7601-AF4F-A2F6-DCBB1F24A317}"/>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38" name="Freeform: Shape 927">
              <a:extLst>
                <a:ext uri="{FF2B5EF4-FFF2-40B4-BE49-F238E27FC236}">
                  <a16:creationId xmlns:a16="http://schemas.microsoft.com/office/drawing/2014/main" id="{C98E37A5-F689-AF4B-B591-B0BD39631BE1}"/>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39" name="Freeform: Shape 928">
              <a:extLst>
                <a:ext uri="{FF2B5EF4-FFF2-40B4-BE49-F238E27FC236}">
                  <a16:creationId xmlns:a16="http://schemas.microsoft.com/office/drawing/2014/main" id="{2EA6323C-81E3-144F-853E-FD8537BADCFF}"/>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40" name="Freeform: Shape 929">
              <a:extLst>
                <a:ext uri="{FF2B5EF4-FFF2-40B4-BE49-F238E27FC236}">
                  <a16:creationId xmlns:a16="http://schemas.microsoft.com/office/drawing/2014/main" id="{7AE25CF3-E8F4-1D4C-B276-7D93B181BA0C}"/>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41" name="Freeform: Shape 930">
              <a:extLst>
                <a:ext uri="{FF2B5EF4-FFF2-40B4-BE49-F238E27FC236}">
                  <a16:creationId xmlns:a16="http://schemas.microsoft.com/office/drawing/2014/main" id="{6F24542C-4BBC-014C-8035-CF9941E07626}"/>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42" name="Freeform: Shape 931">
              <a:extLst>
                <a:ext uri="{FF2B5EF4-FFF2-40B4-BE49-F238E27FC236}">
                  <a16:creationId xmlns:a16="http://schemas.microsoft.com/office/drawing/2014/main" id="{BA3CDE8E-01E5-C14E-AF2A-6A558259B38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3" name="Freeform: Shape 932">
              <a:extLst>
                <a:ext uri="{FF2B5EF4-FFF2-40B4-BE49-F238E27FC236}">
                  <a16:creationId xmlns:a16="http://schemas.microsoft.com/office/drawing/2014/main" id="{C0D326D0-ADD9-AA48-B3C5-3AC399F136E9}"/>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4" name="Freeform: Shape 933">
              <a:extLst>
                <a:ext uri="{FF2B5EF4-FFF2-40B4-BE49-F238E27FC236}">
                  <a16:creationId xmlns:a16="http://schemas.microsoft.com/office/drawing/2014/main" id="{7BECFAAF-8BAA-764A-AB2E-479FD0275F9B}"/>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5" name="Freeform: Shape 934">
              <a:extLst>
                <a:ext uri="{FF2B5EF4-FFF2-40B4-BE49-F238E27FC236}">
                  <a16:creationId xmlns:a16="http://schemas.microsoft.com/office/drawing/2014/main" id="{E7D53BFF-496E-F84C-B7B0-2A96DC58070D}"/>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6" name="Freeform: Shape 935">
              <a:extLst>
                <a:ext uri="{FF2B5EF4-FFF2-40B4-BE49-F238E27FC236}">
                  <a16:creationId xmlns:a16="http://schemas.microsoft.com/office/drawing/2014/main" id="{255AC527-4977-454F-AA8A-2E89BF0CFF1D}"/>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7" name="Freeform: Shape 936">
              <a:extLst>
                <a:ext uri="{FF2B5EF4-FFF2-40B4-BE49-F238E27FC236}">
                  <a16:creationId xmlns:a16="http://schemas.microsoft.com/office/drawing/2014/main" id="{F250BD20-3889-994A-9010-DC5FABE90D8A}"/>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48" name="Group 47">
            <a:extLst>
              <a:ext uri="{FF2B5EF4-FFF2-40B4-BE49-F238E27FC236}">
                <a16:creationId xmlns:a16="http://schemas.microsoft.com/office/drawing/2014/main" id="{3EC4C148-014A-334C-BEF3-9434F005B15A}"/>
              </a:ext>
            </a:extLst>
          </p:cNvPr>
          <p:cNvGrpSpPr/>
          <p:nvPr/>
        </p:nvGrpSpPr>
        <p:grpSpPr>
          <a:xfrm>
            <a:off x="4633363" y="2739323"/>
            <a:ext cx="963393" cy="713883"/>
            <a:chOff x="8359775" y="6592021"/>
            <a:chExt cx="1444632" cy="1070486"/>
          </a:xfrm>
        </p:grpSpPr>
        <p:grpSp>
          <p:nvGrpSpPr>
            <p:cNvPr id="49" name="Graphic 172">
              <a:extLst>
                <a:ext uri="{FF2B5EF4-FFF2-40B4-BE49-F238E27FC236}">
                  <a16:creationId xmlns:a16="http://schemas.microsoft.com/office/drawing/2014/main" id="{87582B0D-F12F-E842-B8F2-881AAC3A7152}"/>
                </a:ext>
              </a:extLst>
            </p:cNvPr>
            <p:cNvGrpSpPr/>
            <p:nvPr/>
          </p:nvGrpSpPr>
          <p:grpSpPr>
            <a:xfrm>
              <a:off x="8742285" y="6592021"/>
              <a:ext cx="1062122" cy="1041301"/>
              <a:chOff x="1685010" y="4353545"/>
              <a:chExt cx="443180" cy="434492"/>
            </a:xfrm>
          </p:grpSpPr>
          <p:sp>
            <p:nvSpPr>
              <p:cNvPr id="61" name="Freeform: Shape 950">
                <a:extLst>
                  <a:ext uri="{FF2B5EF4-FFF2-40B4-BE49-F238E27FC236}">
                    <a16:creationId xmlns:a16="http://schemas.microsoft.com/office/drawing/2014/main" id="{CE16A1EB-8B3A-EA48-9A23-C3D253D1E5F2}"/>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2" name="Freeform: Shape 951">
                <a:extLst>
                  <a:ext uri="{FF2B5EF4-FFF2-40B4-BE49-F238E27FC236}">
                    <a16:creationId xmlns:a16="http://schemas.microsoft.com/office/drawing/2014/main" id="{2D36CA47-E6D8-D04B-9404-9FECB5DA86FC}"/>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63" name="Freeform: Shape 952">
                <a:extLst>
                  <a:ext uri="{FF2B5EF4-FFF2-40B4-BE49-F238E27FC236}">
                    <a16:creationId xmlns:a16="http://schemas.microsoft.com/office/drawing/2014/main" id="{756073FA-AFF9-FC44-9649-1D4F36DE13EA}"/>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64" name="Freeform: Shape 953">
                <a:extLst>
                  <a:ext uri="{FF2B5EF4-FFF2-40B4-BE49-F238E27FC236}">
                    <a16:creationId xmlns:a16="http://schemas.microsoft.com/office/drawing/2014/main" id="{97A638E4-3F8E-4B43-A138-0948756C8B66}"/>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65" name="Freeform: Shape 954">
                <a:extLst>
                  <a:ext uri="{FF2B5EF4-FFF2-40B4-BE49-F238E27FC236}">
                    <a16:creationId xmlns:a16="http://schemas.microsoft.com/office/drawing/2014/main" id="{BA1A8490-DC8C-DF4F-AC91-39A434686294}"/>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66" name="Freeform: Shape 955">
                <a:extLst>
                  <a:ext uri="{FF2B5EF4-FFF2-40B4-BE49-F238E27FC236}">
                    <a16:creationId xmlns:a16="http://schemas.microsoft.com/office/drawing/2014/main" id="{C8AC8D4D-16BF-6841-93C2-4AD3A655CCF3}"/>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grpSp>
        <p:grpSp>
          <p:nvGrpSpPr>
            <p:cNvPr id="50" name="Graphic 190">
              <a:extLst>
                <a:ext uri="{FF2B5EF4-FFF2-40B4-BE49-F238E27FC236}">
                  <a16:creationId xmlns:a16="http://schemas.microsoft.com/office/drawing/2014/main" id="{2B391BA7-C5B5-7942-975E-121111F59EDB}"/>
                </a:ext>
              </a:extLst>
            </p:cNvPr>
            <p:cNvGrpSpPr/>
            <p:nvPr/>
          </p:nvGrpSpPr>
          <p:grpSpPr>
            <a:xfrm>
              <a:off x="8911314" y="6708453"/>
              <a:ext cx="487551" cy="487551"/>
              <a:chOff x="7285831" y="4387916"/>
              <a:chExt cx="196325" cy="196325"/>
            </a:xfrm>
          </p:grpSpPr>
          <p:sp>
            <p:nvSpPr>
              <p:cNvPr id="58" name="Freeform: Shape 947">
                <a:extLst>
                  <a:ext uri="{FF2B5EF4-FFF2-40B4-BE49-F238E27FC236}">
                    <a16:creationId xmlns:a16="http://schemas.microsoft.com/office/drawing/2014/main" id="{0766161D-22E7-E74D-9445-4903655EF8CB}"/>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59" name="Freeform: Shape 948">
                <a:extLst>
                  <a:ext uri="{FF2B5EF4-FFF2-40B4-BE49-F238E27FC236}">
                    <a16:creationId xmlns:a16="http://schemas.microsoft.com/office/drawing/2014/main" id="{B3FBA8FD-BA27-8543-891C-FC3A27002281}"/>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0" name="Freeform: Shape 949">
                <a:extLst>
                  <a:ext uri="{FF2B5EF4-FFF2-40B4-BE49-F238E27FC236}">
                    <a16:creationId xmlns:a16="http://schemas.microsoft.com/office/drawing/2014/main" id="{CDBFCCE2-9C33-F442-9D99-D56AFB3B6837}"/>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51" name="Graphic 190">
              <a:extLst>
                <a:ext uri="{FF2B5EF4-FFF2-40B4-BE49-F238E27FC236}">
                  <a16:creationId xmlns:a16="http://schemas.microsoft.com/office/drawing/2014/main" id="{B5CE5915-3658-A24B-815D-0C88C825965C}"/>
                </a:ext>
              </a:extLst>
            </p:cNvPr>
            <p:cNvGrpSpPr/>
            <p:nvPr/>
          </p:nvGrpSpPr>
          <p:grpSpPr>
            <a:xfrm>
              <a:off x="8480431" y="7202131"/>
              <a:ext cx="460376" cy="460376"/>
              <a:chOff x="7289321" y="4372213"/>
              <a:chExt cx="196325" cy="196325"/>
            </a:xfrm>
          </p:grpSpPr>
          <p:sp>
            <p:nvSpPr>
              <p:cNvPr id="55" name="Freeform: Shape 944">
                <a:extLst>
                  <a:ext uri="{FF2B5EF4-FFF2-40B4-BE49-F238E27FC236}">
                    <a16:creationId xmlns:a16="http://schemas.microsoft.com/office/drawing/2014/main" id="{C5FF26F5-6B91-E045-AD7E-5A385583FF6F}"/>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6" name="Freeform: Shape 945">
                <a:extLst>
                  <a:ext uri="{FF2B5EF4-FFF2-40B4-BE49-F238E27FC236}">
                    <a16:creationId xmlns:a16="http://schemas.microsoft.com/office/drawing/2014/main" id="{684C885F-7580-604E-B0E6-893A9FF0C733}"/>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7" name="Freeform: Shape 946">
                <a:extLst>
                  <a:ext uri="{FF2B5EF4-FFF2-40B4-BE49-F238E27FC236}">
                    <a16:creationId xmlns:a16="http://schemas.microsoft.com/office/drawing/2014/main" id="{F2537ADE-DF46-C04E-86A0-658ABDBECBA8}"/>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52" name="Graphic 190">
              <a:extLst>
                <a:ext uri="{FF2B5EF4-FFF2-40B4-BE49-F238E27FC236}">
                  <a16:creationId xmlns:a16="http://schemas.microsoft.com/office/drawing/2014/main" id="{FB8F4E74-346F-3048-8009-D91F105EFF36}"/>
                </a:ext>
              </a:extLst>
            </p:cNvPr>
            <p:cNvGrpSpPr/>
            <p:nvPr/>
          </p:nvGrpSpPr>
          <p:grpSpPr>
            <a:xfrm>
              <a:off x="8359775" y="6905626"/>
              <a:ext cx="301625" cy="301625"/>
              <a:chOff x="7289321" y="4372213"/>
              <a:chExt cx="196325" cy="196325"/>
            </a:xfrm>
          </p:grpSpPr>
          <p:sp>
            <p:nvSpPr>
              <p:cNvPr id="53" name="Freeform: Shape 942">
                <a:extLst>
                  <a:ext uri="{FF2B5EF4-FFF2-40B4-BE49-F238E27FC236}">
                    <a16:creationId xmlns:a16="http://schemas.microsoft.com/office/drawing/2014/main" id="{4A75331B-F933-7C46-B71A-178FDDB34D4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4" name="Freeform: Shape 943">
                <a:extLst>
                  <a:ext uri="{FF2B5EF4-FFF2-40B4-BE49-F238E27FC236}">
                    <a16:creationId xmlns:a16="http://schemas.microsoft.com/office/drawing/2014/main" id="{596D7799-3542-E84F-BA59-6733CC408D8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67" name="Graphic 160">
            <a:extLst>
              <a:ext uri="{FF2B5EF4-FFF2-40B4-BE49-F238E27FC236}">
                <a16:creationId xmlns:a16="http://schemas.microsoft.com/office/drawing/2014/main" id="{B4283803-3340-564C-91F3-7D35A4C9F3B2}"/>
              </a:ext>
            </a:extLst>
          </p:cNvPr>
          <p:cNvGrpSpPr/>
          <p:nvPr/>
        </p:nvGrpSpPr>
        <p:grpSpPr>
          <a:xfrm>
            <a:off x="8972143" y="4310078"/>
            <a:ext cx="698244" cy="722132"/>
            <a:chOff x="4692320" y="5010565"/>
            <a:chExt cx="395223" cy="408744"/>
          </a:xfrm>
        </p:grpSpPr>
        <p:sp>
          <p:nvSpPr>
            <p:cNvPr id="68" name="Freeform: Shape 957">
              <a:extLst>
                <a:ext uri="{FF2B5EF4-FFF2-40B4-BE49-F238E27FC236}">
                  <a16:creationId xmlns:a16="http://schemas.microsoft.com/office/drawing/2014/main" id="{4A8B3981-FC0F-F24E-AFFD-D1F88A0F3F48}"/>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69" name="Freeform: Shape 958">
              <a:extLst>
                <a:ext uri="{FF2B5EF4-FFF2-40B4-BE49-F238E27FC236}">
                  <a16:creationId xmlns:a16="http://schemas.microsoft.com/office/drawing/2014/main" id="{44428EB9-F24C-6540-BA7D-ACA3141A2D33}"/>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 name="Freeform: Shape 959">
              <a:extLst>
                <a:ext uri="{FF2B5EF4-FFF2-40B4-BE49-F238E27FC236}">
                  <a16:creationId xmlns:a16="http://schemas.microsoft.com/office/drawing/2014/main" id="{3913FD41-C5F8-584D-AAA3-8CF02F0BD811}"/>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 name="Freeform: Shape 960">
              <a:extLst>
                <a:ext uri="{FF2B5EF4-FFF2-40B4-BE49-F238E27FC236}">
                  <a16:creationId xmlns:a16="http://schemas.microsoft.com/office/drawing/2014/main" id="{155ED116-C210-F149-A586-2497DB3828C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72" name="Freeform: Shape 961">
              <a:extLst>
                <a:ext uri="{FF2B5EF4-FFF2-40B4-BE49-F238E27FC236}">
                  <a16:creationId xmlns:a16="http://schemas.microsoft.com/office/drawing/2014/main" id="{35C43EE5-AC56-E546-8E7C-1B9651AAD2A4}"/>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grpSp>
      <p:grpSp>
        <p:nvGrpSpPr>
          <p:cNvPr id="73" name="Group 72">
            <a:extLst>
              <a:ext uri="{FF2B5EF4-FFF2-40B4-BE49-F238E27FC236}">
                <a16:creationId xmlns:a16="http://schemas.microsoft.com/office/drawing/2014/main" id="{B02FA874-56B2-7F44-976B-3BD5FA911EC3}"/>
              </a:ext>
            </a:extLst>
          </p:cNvPr>
          <p:cNvGrpSpPr/>
          <p:nvPr/>
        </p:nvGrpSpPr>
        <p:grpSpPr>
          <a:xfrm>
            <a:off x="7279668" y="2720483"/>
            <a:ext cx="991854" cy="732723"/>
            <a:chOff x="8713234" y="4630665"/>
            <a:chExt cx="886841" cy="655145"/>
          </a:xfrm>
        </p:grpSpPr>
        <p:grpSp>
          <p:nvGrpSpPr>
            <p:cNvPr id="74" name="Graphic 188">
              <a:extLst>
                <a:ext uri="{FF2B5EF4-FFF2-40B4-BE49-F238E27FC236}">
                  <a16:creationId xmlns:a16="http://schemas.microsoft.com/office/drawing/2014/main" id="{5BFD6020-550C-1343-B440-BE656F65BCF0}"/>
                </a:ext>
              </a:extLst>
            </p:cNvPr>
            <p:cNvGrpSpPr/>
            <p:nvPr/>
          </p:nvGrpSpPr>
          <p:grpSpPr>
            <a:xfrm>
              <a:off x="8963026" y="4756150"/>
              <a:ext cx="637049" cy="529660"/>
              <a:chOff x="6479413" y="4391524"/>
              <a:chExt cx="450582" cy="374626"/>
            </a:xfrm>
          </p:grpSpPr>
          <p:sp>
            <p:nvSpPr>
              <p:cNvPr id="88" name="Freeform: Shape 977">
                <a:extLst>
                  <a:ext uri="{FF2B5EF4-FFF2-40B4-BE49-F238E27FC236}">
                    <a16:creationId xmlns:a16="http://schemas.microsoft.com/office/drawing/2014/main" id="{28249879-7F77-4D45-BDBD-FA6A745521C0}"/>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89" name="Freeform: Shape 978">
                <a:extLst>
                  <a:ext uri="{FF2B5EF4-FFF2-40B4-BE49-F238E27FC236}">
                    <a16:creationId xmlns:a16="http://schemas.microsoft.com/office/drawing/2014/main" id="{BBC4D8E9-D76B-644A-B300-37D900211C6D}"/>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0" name="Freeform: Shape 979">
                <a:extLst>
                  <a:ext uri="{FF2B5EF4-FFF2-40B4-BE49-F238E27FC236}">
                    <a16:creationId xmlns:a16="http://schemas.microsoft.com/office/drawing/2014/main" id="{5B3104A1-1805-1744-AA4E-C8CFCB24DB9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1" name="Freeform: Shape 980">
                <a:extLst>
                  <a:ext uri="{FF2B5EF4-FFF2-40B4-BE49-F238E27FC236}">
                    <a16:creationId xmlns:a16="http://schemas.microsoft.com/office/drawing/2014/main" id="{8B020AD9-4784-3346-B667-249502332CC5}"/>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2" name="Freeform: Shape 981">
                <a:extLst>
                  <a:ext uri="{FF2B5EF4-FFF2-40B4-BE49-F238E27FC236}">
                    <a16:creationId xmlns:a16="http://schemas.microsoft.com/office/drawing/2014/main" id="{58DEFC6F-8EB8-4C49-9E4D-6653ABAB59B4}"/>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nvGrpSpPr>
            <p:cNvPr id="75" name="Graphic 240">
              <a:extLst>
                <a:ext uri="{FF2B5EF4-FFF2-40B4-BE49-F238E27FC236}">
                  <a16:creationId xmlns:a16="http://schemas.microsoft.com/office/drawing/2014/main" id="{32878C08-995E-954C-9D4C-0EE0B2105517}"/>
                </a:ext>
              </a:extLst>
            </p:cNvPr>
            <p:cNvGrpSpPr/>
            <p:nvPr/>
          </p:nvGrpSpPr>
          <p:grpSpPr>
            <a:xfrm rot="20323668">
              <a:off x="8713234" y="4630665"/>
              <a:ext cx="378619" cy="430874"/>
              <a:chOff x="6198099" y="404917"/>
              <a:chExt cx="417431" cy="475043"/>
            </a:xfrm>
          </p:grpSpPr>
          <p:sp>
            <p:nvSpPr>
              <p:cNvPr id="76" name="Freeform: Shape 965">
                <a:extLst>
                  <a:ext uri="{FF2B5EF4-FFF2-40B4-BE49-F238E27FC236}">
                    <a16:creationId xmlns:a16="http://schemas.microsoft.com/office/drawing/2014/main" id="{E4C8C46B-3191-1948-A09E-E18CDF6F8CE3}"/>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77" name="Freeform: Shape 966">
                <a:extLst>
                  <a:ext uri="{FF2B5EF4-FFF2-40B4-BE49-F238E27FC236}">
                    <a16:creationId xmlns:a16="http://schemas.microsoft.com/office/drawing/2014/main" id="{F2BEBF5E-1A39-DC43-995D-94294DC3C6C6}"/>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78" name="Freeform: Shape 967">
                <a:extLst>
                  <a:ext uri="{FF2B5EF4-FFF2-40B4-BE49-F238E27FC236}">
                    <a16:creationId xmlns:a16="http://schemas.microsoft.com/office/drawing/2014/main" id="{3708F122-E7C1-A540-A487-C1F18F481042}"/>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79" name="Freeform: Shape 968">
                <a:extLst>
                  <a:ext uri="{FF2B5EF4-FFF2-40B4-BE49-F238E27FC236}">
                    <a16:creationId xmlns:a16="http://schemas.microsoft.com/office/drawing/2014/main" id="{1EFE5B3D-251C-564F-AAA5-754BA3EAF834}"/>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80" name="Freeform: Shape 969">
                <a:extLst>
                  <a:ext uri="{FF2B5EF4-FFF2-40B4-BE49-F238E27FC236}">
                    <a16:creationId xmlns:a16="http://schemas.microsoft.com/office/drawing/2014/main" id="{6899193B-EB18-6746-88A6-8F8C9FD24A5E}"/>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1" name="Freeform: Shape 970">
                <a:extLst>
                  <a:ext uri="{FF2B5EF4-FFF2-40B4-BE49-F238E27FC236}">
                    <a16:creationId xmlns:a16="http://schemas.microsoft.com/office/drawing/2014/main" id="{59BFAE6C-6AB4-E84F-8179-AF95D2E095B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82" name="Freeform: Shape 971">
                <a:extLst>
                  <a:ext uri="{FF2B5EF4-FFF2-40B4-BE49-F238E27FC236}">
                    <a16:creationId xmlns:a16="http://schemas.microsoft.com/office/drawing/2014/main" id="{F4DEA4F0-1B28-1446-A76C-96B6B3AA8382}"/>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83" name="Freeform: Shape 972">
                <a:extLst>
                  <a:ext uri="{FF2B5EF4-FFF2-40B4-BE49-F238E27FC236}">
                    <a16:creationId xmlns:a16="http://schemas.microsoft.com/office/drawing/2014/main" id="{C0A096FC-91AF-844C-B44D-2A763035CB06}"/>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84" name="Freeform: Shape 973">
                <a:extLst>
                  <a:ext uri="{FF2B5EF4-FFF2-40B4-BE49-F238E27FC236}">
                    <a16:creationId xmlns:a16="http://schemas.microsoft.com/office/drawing/2014/main" id="{B1CBF6BE-9E48-E24B-B135-0E7F1E5E6FF1}"/>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85" name="Freeform: Shape 974">
                <a:extLst>
                  <a:ext uri="{FF2B5EF4-FFF2-40B4-BE49-F238E27FC236}">
                    <a16:creationId xmlns:a16="http://schemas.microsoft.com/office/drawing/2014/main" id="{6EFFD0A8-DF1D-C345-958B-538AADE6CEF4}"/>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6" name="Freeform: Shape 975">
                <a:extLst>
                  <a:ext uri="{FF2B5EF4-FFF2-40B4-BE49-F238E27FC236}">
                    <a16:creationId xmlns:a16="http://schemas.microsoft.com/office/drawing/2014/main" id="{05E4725A-F601-B143-B125-05DEDF8477F3}"/>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87" name="Freeform: Shape 976">
                <a:extLst>
                  <a:ext uri="{FF2B5EF4-FFF2-40B4-BE49-F238E27FC236}">
                    <a16:creationId xmlns:a16="http://schemas.microsoft.com/office/drawing/2014/main" id="{B3C2D647-3462-D34E-895B-C136A9B28E47}"/>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93" name="Group 92">
            <a:extLst>
              <a:ext uri="{FF2B5EF4-FFF2-40B4-BE49-F238E27FC236}">
                <a16:creationId xmlns:a16="http://schemas.microsoft.com/office/drawing/2014/main" id="{8DE6114E-4A25-EE4B-AE74-8BBFFB4ED991}"/>
              </a:ext>
            </a:extLst>
          </p:cNvPr>
          <p:cNvGrpSpPr/>
          <p:nvPr/>
        </p:nvGrpSpPr>
        <p:grpSpPr>
          <a:xfrm>
            <a:off x="6231301" y="2774319"/>
            <a:ext cx="556727" cy="727258"/>
            <a:chOff x="9398940" y="6818557"/>
            <a:chExt cx="657213" cy="858524"/>
          </a:xfrm>
        </p:grpSpPr>
        <p:grpSp>
          <p:nvGrpSpPr>
            <p:cNvPr id="94" name="Graphic 244">
              <a:extLst>
                <a:ext uri="{FF2B5EF4-FFF2-40B4-BE49-F238E27FC236}">
                  <a16:creationId xmlns:a16="http://schemas.microsoft.com/office/drawing/2014/main" id="{1E321631-07D9-F643-8F46-BB23D037FF17}"/>
                </a:ext>
              </a:extLst>
            </p:cNvPr>
            <p:cNvGrpSpPr/>
            <p:nvPr/>
          </p:nvGrpSpPr>
          <p:grpSpPr>
            <a:xfrm>
              <a:off x="9398940" y="6818557"/>
              <a:ext cx="657213" cy="858524"/>
              <a:chOff x="6874589" y="-649524"/>
              <a:chExt cx="198947" cy="259886"/>
            </a:xfrm>
          </p:grpSpPr>
          <p:sp>
            <p:nvSpPr>
              <p:cNvPr id="112" name="Freeform: Shape 1001">
                <a:extLst>
                  <a:ext uri="{FF2B5EF4-FFF2-40B4-BE49-F238E27FC236}">
                    <a16:creationId xmlns:a16="http://schemas.microsoft.com/office/drawing/2014/main" id="{CF8E258A-6D07-1544-AC7F-57B7FE39B403}"/>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731504">
                  <a:defRPr/>
                </a:pPr>
                <a:endParaRPr lang="en-US" sz="1800">
                  <a:solidFill>
                    <a:srgbClr val="FFFFFF"/>
                  </a:solidFill>
                </a:endParaRPr>
              </a:p>
            </p:txBody>
          </p:sp>
          <p:sp>
            <p:nvSpPr>
              <p:cNvPr id="113" name="Freeform: Shape 1002">
                <a:extLst>
                  <a:ext uri="{FF2B5EF4-FFF2-40B4-BE49-F238E27FC236}">
                    <a16:creationId xmlns:a16="http://schemas.microsoft.com/office/drawing/2014/main" id="{27B5FDB5-5117-6A42-9B0F-549A6AB46FD4}"/>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731504">
                  <a:defRPr/>
                </a:pPr>
                <a:endParaRPr lang="en-US" sz="1800" dirty="0">
                  <a:solidFill>
                    <a:srgbClr val="FFFFFF"/>
                  </a:solidFill>
                </a:endParaRPr>
              </a:p>
            </p:txBody>
          </p:sp>
        </p:grpSp>
        <p:grpSp>
          <p:nvGrpSpPr>
            <p:cNvPr id="95" name="Graphic 286">
              <a:extLst>
                <a:ext uri="{FF2B5EF4-FFF2-40B4-BE49-F238E27FC236}">
                  <a16:creationId xmlns:a16="http://schemas.microsoft.com/office/drawing/2014/main" id="{869BB787-3145-474B-AD45-3C43038C8C18}"/>
                </a:ext>
              </a:extLst>
            </p:cNvPr>
            <p:cNvGrpSpPr/>
            <p:nvPr/>
          </p:nvGrpSpPr>
          <p:grpSpPr>
            <a:xfrm>
              <a:off x="9459644" y="7061587"/>
              <a:ext cx="535816" cy="371021"/>
              <a:chOff x="357820" y="2375315"/>
              <a:chExt cx="557756" cy="386213"/>
            </a:xfrm>
          </p:grpSpPr>
          <p:sp>
            <p:nvSpPr>
              <p:cNvPr id="105" name="Freeform: Shape 994">
                <a:extLst>
                  <a:ext uri="{FF2B5EF4-FFF2-40B4-BE49-F238E27FC236}">
                    <a16:creationId xmlns:a16="http://schemas.microsoft.com/office/drawing/2014/main" id="{04C3C683-B2FC-9144-9AAC-B676B08368B6}"/>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731504">
                  <a:defRPr/>
                </a:pPr>
                <a:endParaRPr lang="en-US" sz="1800">
                  <a:solidFill>
                    <a:srgbClr val="FFFFFF"/>
                  </a:solidFill>
                </a:endParaRPr>
              </a:p>
            </p:txBody>
          </p:sp>
          <p:sp>
            <p:nvSpPr>
              <p:cNvPr id="106" name="Freeform: Shape 995">
                <a:extLst>
                  <a:ext uri="{FF2B5EF4-FFF2-40B4-BE49-F238E27FC236}">
                    <a16:creationId xmlns:a16="http://schemas.microsoft.com/office/drawing/2014/main" id="{B6E97E0B-7EEE-344E-B7B3-0C35A7D1D998}"/>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731504">
                  <a:defRPr/>
                </a:pPr>
                <a:endParaRPr lang="en-US" sz="1800">
                  <a:solidFill>
                    <a:srgbClr val="FFFFFF"/>
                  </a:solidFill>
                </a:endParaRPr>
              </a:p>
            </p:txBody>
          </p:sp>
          <p:sp>
            <p:nvSpPr>
              <p:cNvPr id="107" name="Freeform: Shape 996">
                <a:extLst>
                  <a:ext uri="{FF2B5EF4-FFF2-40B4-BE49-F238E27FC236}">
                    <a16:creationId xmlns:a16="http://schemas.microsoft.com/office/drawing/2014/main" id="{E727962D-5044-1145-BA48-F7A7D4104200}"/>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sp>
            <p:nvSpPr>
              <p:cNvPr id="108" name="Freeform: Shape 997">
                <a:extLst>
                  <a:ext uri="{FF2B5EF4-FFF2-40B4-BE49-F238E27FC236}">
                    <a16:creationId xmlns:a16="http://schemas.microsoft.com/office/drawing/2014/main" id="{770D1CC8-E9FE-A143-9614-6E289AB0506B}"/>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09" name="Freeform: Shape 998">
                <a:extLst>
                  <a:ext uri="{FF2B5EF4-FFF2-40B4-BE49-F238E27FC236}">
                    <a16:creationId xmlns:a16="http://schemas.microsoft.com/office/drawing/2014/main" id="{C8F1C755-B02B-ED40-9035-1AC16EB61367}"/>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sp>
            <p:nvSpPr>
              <p:cNvPr id="110" name="Freeform: Shape 999">
                <a:extLst>
                  <a:ext uri="{FF2B5EF4-FFF2-40B4-BE49-F238E27FC236}">
                    <a16:creationId xmlns:a16="http://schemas.microsoft.com/office/drawing/2014/main" id="{FA6ECB27-4F88-0043-97B1-1CC4DA003C84}"/>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111" name="Freeform: Shape 1000">
                <a:extLst>
                  <a:ext uri="{FF2B5EF4-FFF2-40B4-BE49-F238E27FC236}">
                    <a16:creationId xmlns:a16="http://schemas.microsoft.com/office/drawing/2014/main" id="{6C2CD879-07D6-2745-AAF4-7C62AAF9EC24}"/>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grpSp>
        <p:grpSp>
          <p:nvGrpSpPr>
            <p:cNvPr id="96" name="Group 95">
              <a:extLst>
                <a:ext uri="{FF2B5EF4-FFF2-40B4-BE49-F238E27FC236}">
                  <a16:creationId xmlns:a16="http://schemas.microsoft.com/office/drawing/2014/main" id="{D932EB3D-9B43-354E-8E6D-5077B7DD3102}"/>
                </a:ext>
              </a:extLst>
            </p:cNvPr>
            <p:cNvGrpSpPr/>
            <p:nvPr/>
          </p:nvGrpSpPr>
          <p:grpSpPr>
            <a:xfrm>
              <a:off x="9869002" y="7003188"/>
              <a:ext cx="57150" cy="57150"/>
              <a:chOff x="10385822" y="7024688"/>
              <a:chExt cx="133350" cy="133350"/>
            </a:xfrm>
          </p:grpSpPr>
          <p:cxnSp>
            <p:nvCxnSpPr>
              <p:cNvPr id="103" name="Straight Connector 102">
                <a:extLst>
                  <a:ext uri="{FF2B5EF4-FFF2-40B4-BE49-F238E27FC236}">
                    <a16:creationId xmlns:a16="http://schemas.microsoft.com/office/drawing/2014/main" id="{716EDFA8-B6B9-2D48-9D2E-91884582C51C}"/>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4" name="Straight Connector 103">
                <a:extLst>
                  <a:ext uri="{FF2B5EF4-FFF2-40B4-BE49-F238E27FC236}">
                    <a16:creationId xmlns:a16="http://schemas.microsoft.com/office/drawing/2014/main" id="{E37826FE-7E26-8641-A32D-987738223DAF}"/>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7" name="Group 96">
              <a:extLst>
                <a:ext uri="{FF2B5EF4-FFF2-40B4-BE49-F238E27FC236}">
                  <a16:creationId xmlns:a16="http://schemas.microsoft.com/office/drawing/2014/main" id="{7708068D-FA60-3E4B-9426-A51D937834A0}"/>
                </a:ext>
              </a:extLst>
            </p:cNvPr>
            <p:cNvGrpSpPr/>
            <p:nvPr/>
          </p:nvGrpSpPr>
          <p:grpSpPr>
            <a:xfrm>
              <a:off x="9561036" y="7466749"/>
              <a:ext cx="57150" cy="57150"/>
              <a:chOff x="10385822" y="7024688"/>
              <a:chExt cx="133350" cy="133350"/>
            </a:xfrm>
          </p:grpSpPr>
          <p:cxnSp>
            <p:nvCxnSpPr>
              <p:cNvPr id="101" name="Straight Connector 100">
                <a:extLst>
                  <a:ext uri="{FF2B5EF4-FFF2-40B4-BE49-F238E27FC236}">
                    <a16:creationId xmlns:a16="http://schemas.microsoft.com/office/drawing/2014/main" id="{CA6D5C4B-49CE-D945-A971-0AC6353FA877}"/>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2" name="Straight Connector 101">
                <a:extLst>
                  <a:ext uri="{FF2B5EF4-FFF2-40B4-BE49-F238E27FC236}">
                    <a16:creationId xmlns:a16="http://schemas.microsoft.com/office/drawing/2014/main" id="{F0C7189A-A9DE-D144-B4B6-4920C9252469}"/>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 name="Group 97">
              <a:extLst>
                <a:ext uri="{FF2B5EF4-FFF2-40B4-BE49-F238E27FC236}">
                  <a16:creationId xmlns:a16="http://schemas.microsoft.com/office/drawing/2014/main" id="{18F722DE-A757-F74F-81F0-11DC1A0BC476}"/>
                </a:ext>
              </a:extLst>
            </p:cNvPr>
            <p:cNvGrpSpPr/>
            <p:nvPr/>
          </p:nvGrpSpPr>
          <p:grpSpPr>
            <a:xfrm>
              <a:off x="9853214" y="7527132"/>
              <a:ext cx="57150" cy="57150"/>
              <a:chOff x="10385822" y="7024688"/>
              <a:chExt cx="133350" cy="133350"/>
            </a:xfrm>
          </p:grpSpPr>
          <p:cxnSp>
            <p:nvCxnSpPr>
              <p:cNvPr id="99" name="Straight Connector 98">
                <a:extLst>
                  <a:ext uri="{FF2B5EF4-FFF2-40B4-BE49-F238E27FC236}">
                    <a16:creationId xmlns:a16="http://schemas.microsoft.com/office/drawing/2014/main" id="{149ED697-1BCA-3049-83E7-61C818A2F744}"/>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00" name="Straight Connector 99">
                <a:extLst>
                  <a:ext uri="{FF2B5EF4-FFF2-40B4-BE49-F238E27FC236}">
                    <a16:creationId xmlns:a16="http://schemas.microsoft.com/office/drawing/2014/main" id="{C633CA46-C163-244F-8517-E0B80E7B7D8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114" name="Group 113">
            <a:extLst>
              <a:ext uri="{FF2B5EF4-FFF2-40B4-BE49-F238E27FC236}">
                <a16:creationId xmlns:a16="http://schemas.microsoft.com/office/drawing/2014/main" id="{6661B4DA-7924-4043-8198-EFDF3F457EBB}"/>
              </a:ext>
            </a:extLst>
          </p:cNvPr>
          <p:cNvGrpSpPr/>
          <p:nvPr/>
        </p:nvGrpSpPr>
        <p:grpSpPr>
          <a:xfrm>
            <a:off x="6155493" y="4275788"/>
            <a:ext cx="718766" cy="790712"/>
            <a:chOff x="10283651" y="2930442"/>
            <a:chExt cx="727249" cy="800043"/>
          </a:xfrm>
        </p:grpSpPr>
        <p:sp>
          <p:nvSpPr>
            <p:cNvPr id="115" name="Oval 114">
              <a:extLst>
                <a:ext uri="{FF2B5EF4-FFF2-40B4-BE49-F238E27FC236}">
                  <a16:creationId xmlns:a16="http://schemas.microsoft.com/office/drawing/2014/main" id="{86FEAD1C-27FC-6443-BB20-71A42673F8A9}"/>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a:solidFill>
                  <a:srgbClr val="FFFFFF"/>
                </a:solidFill>
                <a:latin typeface="Amazon Ember"/>
              </a:endParaRPr>
            </a:p>
          </p:txBody>
        </p:sp>
        <p:sp>
          <p:nvSpPr>
            <p:cNvPr id="116" name="Rectangle 115">
              <a:extLst>
                <a:ext uri="{FF2B5EF4-FFF2-40B4-BE49-F238E27FC236}">
                  <a16:creationId xmlns:a16="http://schemas.microsoft.com/office/drawing/2014/main" id="{0B6C61F9-EA09-EA49-984A-4553093A2CD3}"/>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dirty="0">
                <a:solidFill>
                  <a:srgbClr val="FFFFFF"/>
                </a:solidFill>
                <a:latin typeface="Amazon Ember"/>
              </a:endParaRPr>
            </a:p>
          </p:txBody>
        </p:sp>
        <p:grpSp>
          <p:nvGrpSpPr>
            <p:cNvPr id="117" name="Graphic 236">
              <a:extLst>
                <a:ext uri="{FF2B5EF4-FFF2-40B4-BE49-F238E27FC236}">
                  <a16:creationId xmlns:a16="http://schemas.microsoft.com/office/drawing/2014/main" id="{EC88CC14-D21C-9A4A-9BBC-EC1F4D1D29F1}"/>
                </a:ext>
              </a:extLst>
            </p:cNvPr>
            <p:cNvGrpSpPr/>
            <p:nvPr/>
          </p:nvGrpSpPr>
          <p:grpSpPr>
            <a:xfrm rot="18950275">
              <a:off x="10283651" y="2930442"/>
              <a:ext cx="727249" cy="727249"/>
              <a:chOff x="4629252" y="322847"/>
              <a:chExt cx="643689" cy="643689"/>
            </a:xfrm>
          </p:grpSpPr>
          <p:sp>
            <p:nvSpPr>
              <p:cNvPr id="118" name="Freeform: Shape 1007">
                <a:extLst>
                  <a:ext uri="{FF2B5EF4-FFF2-40B4-BE49-F238E27FC236}">
                    <a16:creationId xmlns:a16="http://schemas.microsoft.com/office/drawing/2014/main" id="{73E55048-18B6-AC42-A74B-C752A280B2A1}"/>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19" name="Freeform: Shape 1008">
                <a:extLst>
                  <a:ext uri="{FF2B5EF4-FFF2-40B4-BE49-F238E27FC236}">
                    <a16:creationId xmlns:a16="http://schemas.microsoft.com/office/drawing/2014/main" id="{1C0A1D48-F3FD-724E-9207-346BBB7F843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0" name="Freeform: Shape 1009">
                <a:extLst>
                  <a:ext uri="{FF2B5EF4-FFF2-40B4-BE49-F238E27FC236}">
                    <a16:creationId xmlns:a16="http://schemas.microsoft.com/office/drawing/2014/main" id="{B6E761C0-88AA-D645-A623-49F16FFBBEA2}"/>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1" name="Freeform: Shape 1010">
                <a:extLst>
                  <a:ext uri="{FF2B5EF4-FFF2-40B4-BE49-F238E27FC236}">
                    <a16:creationId xmlns:a16="http://schemas.microsoft.com/office/drawing/2014/main" id="{0CC0383B-C2C1-534B-B800-23CA12625DA7}"/>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2" name="Freeform: Shape 1011">
                <a:extLst>
                  <a:ext uri="{FF2B5EF4-FFF2-40B4-BE49-F238E27FC236}">
                    <a16:creationId xmlns:a16="http://schemas.microsoft.com/office/drawing/2014/main" id="{6697D26C-ABD2-B949-B3B9-11B58FA956BA}"/>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123" name="Freeform: Shape 1012">
                <a:extLst>
                  <a:ext uri="{FF2B5EF4-FFF2-40B4-BE49-F238E27FC236}">
                    <a16:creationId xmlns:a16="http://schemas.microsoft.com/office/drawing/2014/main" id="{5DE9A365-9373-A14C-A9E8-C74408BC7CED}"/>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24" name="Freeform: Shape 1013">
                <a:extLst>
                  <a:ext uri="{FF2B5EF4-FFF2-40B4-BE49-F238E27FC236}">
                    <a16:creationId xmlns:a16="http://schemas.microsoft.com/office/drawing/2014/main" id="{916DF60B-CF6E-7547-833B-405C64BF13AC}"/>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125" name="Freeform: Shape 1014">
                <a:extLst>
                  <a:ext uri="{FF2B5EF4-FFF2-40B4-BE49-F238E27FC236}">
                    <a16:creationId xmlns:a16="http://schemas.microsoft.com/office/drawing/2014/main" id="{C6BC6C47-70D7-2347-B8D7-3D3592C47101}"/>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grpSp>
        <p:nvGrpSpPr>
          <p:cNvPr id="126" name="Group 125">
            <a:extLst>
              <a:ext uri="{FF2B5EF4-FFF2-40B4-BE49-F238E27FC236}">
                <a16:creationId xmlns:a16="http://schemas.microsoft.com/office/drawing/2014/main" id="{7B8B32EA-53A2-AE4B-B6B5-81889BE56B0B}"/>
              </a:ext>
            </a:extLst>
          </p:cNvPr>
          <p:cNvGrpSpPr/>
          <p:nvPr/>
        </p:nvGrpSpPr>
        <p:grpSpPr>
          <a:xfrm>
            <a:off x="4479095" y="4141988"/>
            <a:ext cx="1294300" cy="1896829"/>
            <a:chOff x="3510167" y="3429000"/>
            <a:chExt cx="1078583" cy="1580691"/>
          </a:xfrm>
        </p:grpSpPr>
        <p:sp>
          <p:nvSpPr>
            <p:cNvPr id="127" name="Rounded Rectangle 126">
              <a:extLst>
                <a:ext uri="{FF2B5EF4-FFF2-40B4-BE49-F238E27FC236}">
                  <a16:creationId xmlns:a16="http://schemas.microsoft.com/office/drawing/2014/main" id="{82473762-A4E2-6F43-A883-7DD4A55D0197}"/>
                </a:ext>
              </a:extLst>
            </p:cNvPr>
            <p:cNvSpPr/>
            <p:nvPr/>
          </p:nvSpPr>
          <p:spPr>
            <a:xfrm>
              <a:off x="3510167" y="3429000"/>
              <a:ext cx="1078583"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28" name="TextBox 127">
              <a:extLst>
                <a:ext uri="{FF2B5EF4-FFF2-40B4-BE49-F238E27FC236}">
                  <a16:creationId xmlns:a16="http://schemas.microsoft.com/office/drawing/2014/main" id="{4308BD17-9E23-BB48-9853-7B531F84864B}"/>
                </a:ext>
              </a:extLst>
            </p:cNvPr>
            <p:cNvSpPr txBox="1"/>
            <p:nvPr/>
          </p:nvSpPr>
          <p:spPr>
            <a:xfrm>
              <a:off x="3792000" y="4778858"/>
              <a:ext cx="554639" cy="230833"/>
            </a:xfrm>
            <a:prstGeom prst="rect">
              <a:avLst/>
            </a:prstGeom>
            <a:noFill/>
            <a:ln>
              <a:noFill/>
            </a:ln>
          </p:spPr>
          <p:txBody>
            <a:bodyPr wrap="none" rtlCol="0">
              <a:spAutoFit/>
            </a:bodyPr>
            <a:lstStyle/>
            <a:p>
              <a:r>
                <a:rPr lang="en-US" sz="1200" dirty="0"/>
                <a:t>People</a:t>
              </a:r>
            </a:p>
          </p:txBody>
        </p:sp>
      </p:grpSp>
      <p:grpSp>
        <p:nvGrpSpPr>
          <p:cNvPr id="129" name="Group 128">
            <a:extLst>
              <a:ext uri="{FF2B5EF4-FFF2-40B4-BE49-F238E27FC236}">
                <a16:creationId xmlns:a16="http://schemas.microsoft.com/office/drawing/2014/main" id="{86B3EC1B-A9D5-CB45-89D0-EB350AE746CE}"/>
              </a:ext>
            </a:extLst>
          </p:cNvPr>
          <p:cNvGrpSpPr/>
          <p:nvPr/>
        </p:nvGrpSpPr>
        <p:grpSpPr>
          <a:xfrm>
            <a:off x="5933795" y="4141129"/>
            <a:ext cx="3949361" cy="1916738"/>
            <a:chOff x="4722418" y="3428285"/>
            <a:chExt cx="3291134" cy="1597282"/>
          </a:xfrm>
        </p:grpSpPr>
        <p:sp>
          <p:nvSpPr>
            <p:cNvPr id="130" name="Rounded Rectangle 129">
              <a:extLst>
                <a:ext uri="{FF2B5EF4-FFF2-40B4-BE49-F238E27FC236}">
                  <a16:creationId xmlns:a16="http://schemas.microsoft.com/office/drawing/2014/main" id="{B724908C-634D-4D42-831C-AE4D74435950}"/>
                </a:ext>
              </a:extLst>
            </p:cNvPr>
            <p:cNvSpPr/>
            <p:nvPr/>
          </p:nvSpPr>
          <p:spPr>
            <a:xfrm>
              <a:off x="4722418" y="3428285"/>
              <a:ext cx="3291134"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1" name="TextBox 130">
              <a:extLst>
                <a:ext uri="{FF2B5EF4-FFF2-40B4-BE49-F238E27FC236}">
                  <a16:creationId xmlns:a16="http://schemas.microsoft.com/office/drawing/2014/main" id="{91D55E8A-DBA7-4943-BD0F-3F03B75536F6}"/>
                </a:ext>
              </a:extLst>
            </p:cNvPr>
            <p:cNvSpPr txBox="1"/>
            <p:nvPr/>
          </p:nvSpPr>
          <p:spPr>
            <a:xfrm>
              <a:off x="6147124" y="4794734"/>
              <a:ext cx="670857" cy="230833"/>
            </a:xfrm>
            <a:prstGeom prst="rect">
              <a:avLst/>
            </a:prstGeom>
            <a:noFill/>
            <a:ln>
              <a:noFill/>
            </a:ln>
          </p:spPr>
          <p:txBody>
            <a:bodyPr wrap="none" rtlCol="0">
              <a:spAutoFit/>
            </a:bodyPr>
            <a:lstStyle/>
            <a:p>
              <a:r>
                <a:rPr lang="en-US" sz="1200" dirty="0"/>
                <a:t>Platform</a:t>
              </a:r>
            </a:p>
          </p:txBody>
        </p:sp>
      </p:grpSp>
      <p:grpSp>
        <p:nvGrpSpPr>
          <p:cNvPr id="132" name="Group 131">
            <a:extLst>
              <a:ext uri="{FF2B5EF4-FFF2-40B4-BE49-F238E27FC236}">
                <a16:creationId xmlns:a16="http://schemas.microsoft.com/office/drawing/2014/main" id="{B7A562A8-CC04-124A-8276-5BA31422F1F7}"/>
              </a:ext>
            </a:extLst>
          </p:cNvPr>
          <p:cNvGrpSpPr/>
          <p:nvPr/>
        </p:nvGrpSpPr>
        <p:grpSpPr>
          <a:xfrm>
            <a:off x="4461315" y="2181124"/>
            <a:ext cx="4062058" cy="1845500"/>
            <a:chOff x="3495351" y="1794947"/>
            <a:chExt cx="3385048" cy="1537917"/>
          </a:xfrm>
        </p:grpSpPr>
        <p:sp>
          <p:nvSpPr>
            <p:cNvPr id="133" name="Rounded Rectangle 132">
              <a:extLst>
                <a:ext uri="{FF2B5EF4-FFF2-40B4-BE49-F238E27FC236}">
                  <a16:creationId xmlns:a16="http://schemas.microsoft.com/office/drawing/2014/main" id="{159A1D9E-0027-634E-B735-BAAE3EC5A5F9}"/>
                </a:ext>
              </a:extLst>
            </p:cNvPr>
            <p:cNvSpPr/>
            <p:nvPr/>
          </p:nvSpPr>
          <p:spPr>
            <a:xfrm>
              <a:off x="3495351" y="2025780"/>
              <a:ext cx="3385048" cy="1307084"/>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4" name="TextBox 133">
              <a:extLst>
                <a:ext uri="{FF2B5EF4-FFF2-40B4-BE49-F238E27FC236}">
                  <a16:creationId xmlns:a16="http://schemas.microsoft.com/office/drawing/2014/main" id="{C62893DF-81DA-2B40-93DC-547809659B9A}"/>
                </a:ext>
              </a:extLst>
            </p:cNvPr>
            <p:cNvSpPr txBox="1"/>
            <p:nvPr/>
          </p:nvSpPr>
          <p:spPr>
            <a:xfrm>
              <a:off x="4760750" y="1794947"/>
              <a:ext cx="669521" cy="230833"/>
            </a:xfrm>
            <a:prstGeom prst="rect">
              <a:avLst/>
            </a:prstGeom>
            <a:noFill/>
            <a:ln>
              <a:noFill/>
            </a:ln>
          </p:spPr>
          <p:txBody>
            <a:bodyPr wrap="none" rtlCol="0">
              <a:spAutoFit/>
            </a:bodyPr>
            <a:lstStyle/>
            <a:p>
              <a:r>
                <a:rPr lang="en-US" sz="1200" dirty="0"/>
                <a:t>Portfolio</a:t>
              </a:r>
            </a:p>
          </p:txBody>
        </p:sp>
      </p:grpSp>
      <p:grpSp>
        <p:nvGrpSpPr>
          <p:cNvPr id="135" name="Group 134">
            <a:extLst>
              <a:ext uri="{FF2B5EF4-FFF2-40B4-BE49-F238E27FC236}">
                <a16:creationId xmlns:a16="http://schemas.microsoft.com/office/drawing/2014/main" id="{B1316F66-C42B-584A-86C4-0077E83322AA}"/>
              </a:ext>
            </a:extLst>
          </p:cNvPr>
          <p:cNvGrpSpPr/>
          <p:nvPr/>
        </p:nvGrpSpPr>
        <p:grpSpPr>
          <a:xfrm>
            <a:off x="8662639" y="2136576"/>
            <a:ext cx="1244610" cy="1890048"/>
            <a:chOff x="6996455" y="1757824"/>
            <a:chExt cx="1037175" cy="1575040"/>
          </a:xfrm>
        </p:grpSpPr>
        <p:sp>
          <p:nvSpPr>
            <p:cNvPr id="136" name="Rounded Rectangle 135">
              <a:extLst>
                <a:ext uri="{FF2B5EF4-FFF2-40B4-BE49-F238E27FC236}">
                  <a16:creationId xmlns:a16="http://schemas.microsoft.com/office/drawing/2014/main" id="{3B6714A6-3519-FE4B-8BE4-3919E7A2D5A1}"/>
                </a:ext>
              </a:extLst>
            </p:cNvPr>
            <p:cNvSpPr/>
            <p:nvPr/>
          </p:nvSpPr>
          <p:spPr>
            <a:xfrm>
              <a:off x="6996455" y="2025781"/>
              <a:ext cx="1037175" cy="130708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137" name="TextBox 136">
              <a:extLst>
                <a:ext uri="{FF2B5EF4-FFF2-40B4-BE49-F238E27FC236}">
                  <a16:creationId xmlns:a16="http://schemas.microsoft.com/office/drawing/2014/main" id="{C91614AB-A9D5-B14D-8397-8ED89202A025}"/>
                </a:ext>
              </a:extLst>
            </p:cNvPr>
            <p:cNvSpPr txBox="1"/>
            <p:nvPr/>
          </p:nvSpPr>
          <p:spPr>
            <a:xfrm>
              <a:off x="7173194" y="1757824"/>
              <a:ext cx="602729" cy="230833"/>
            </a:xfrm>
            <a:prstGeom prst="rect">
              <a:avLst/>
            </a:prstGeom>
            <a:noFill/>
            <a:ln>
              <a:noFill/>
            </a:ln>
          </p:spPr>
          <p:txBody>
            <a:bodyPr wrap="none" rtlCol="0">
              <a:spAutoFit/>
            </a:bodyPr>
            <a:lstStyle/>
            <a:p>
              <a:r>
                <a:rPr lang="en-US" sz="1200" dirty="0"/>
                <a:t>Migrate</a:t>
              </a:r>
            </a:p>
          </p:txBody>
        </p:sp>
      </p:grpSp>
      <p:sp>
        <p:nvSpPr>
          <p:cNvPr id="138" name="Chevron 5">
            <a:extLst>
              <a:ext uri="{FF2B5EF4-FFF2-40B4-BE49-F238E27FC236}">
                <a16:creationId xmlns:a16="http://schemas.microsoft.com/office/drawing/2014/main" id="{4B315564-5125-D54F-B02A-AED7F340D4A0}"/>
              </a:ext>
            </a:extLst>
          </p:cNvPr>
          <p:cNvSpPr/>
          <p:nvPr/>
        </p:nvSpPr>
        <p:spPr>
          <a:xfrm>
            <a:off x="4148078" y="1606792"/>
            <a:ext cx="6101804" cy="562890"/>
          </a:xfrm>
          <a:prstGeom prst="chevron">
            <a:avLst/>
          </a:prstGeom>
          <a:solidFill>
            <a:srgbClr val="E56CE2"/>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56">
              <a:lnSpc>
                <a:spcPct val="90000"/>
              </a:lnSpc>
              <a:spcAft>
                <a:spcPct val="35000"/>
              </a:spcAft>
              <a:defRPr/>
            </a:pPr>
            <a:r>
              <a:rPr lang="en-US" sz="2600" b="1" dirty="0">
                <a:solidFill>
                  <a:schemeClr val="bg1"/>
                </a:solidFill>
                <a:latin typeface="+mj-lt"/>
                <a:ea typeface="Amazon Ember" charset="0"/>
                <a:cs typeface="Amazon Ember" charset="0"/>
              </a:rPr>
              <a:t>Mobilize</a:t>
            </a:r>
          </a:p>
        </p:txBody>
      </p:sp>
      <p:cxnSp>
        <p:nvCxnSpPr>
          <p:cNvPr id="142" name="Straight Connector 141">
            <a:extLst>
              <a:ext uri="{FF2B5EF4-FFF2-40B4-BE49-F238E27FC236}">
                <a16:creationId xmlns:a16="http://schemas.microsoft.com/office/drawing/2014/main" id="{DEA6EE3D-6C51-8344-BA9B-EF2C6C8FFD56}"/>
              </a:ext>
            </a:extLst>
          </p:cNvPr>
          <p:cNvCxnSpPr>
            <a:cxnSpLocks/>
          </p:cNvCxnSpPr>
          <p:nvPr/>
        </p:nvCxnSpPr>
        <p:spPr>
          <a:xfrm>
            <a:off x="10434726" y="1477343"/>
            <a:ext cx="3967074" cy="0"/>
          </a:xfrm>
          <a:prstGeom prst="line">
            <a:avLst/>
          </a:prstGeom>
          <a:ln w="28575">
            <a:solidFill>
              <a:srgbClr val="E56CE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0CB2EC0-BD16-564F-87A5-BAD67C56B2AD}"/>
              </a:ext>
            </a:extLst>
          </p:cNvPr>
          <p:cNvSpPr/>
          <p:nvPr/>
        </p:nvSpPr>
        <p:spPr>
          <a:xfrm>
            <a:off x="0" y="6911098"/>
            <a:ext cx="14630399" cy="461665"/>
          </a:xfrm>
          <a:prstGeom prst="rect">
            <a:avLst/>
          </a:prstGeom>
        </p:spPr>
        <p:txBody>
          <a:bodyPr wrap="square">
            <a:spAutoFit/>
          </a:bodyPr>
          <a:lstStyle/>
          <a:p>
            <a:pPr algn="ctr">
              <a:spcAft>
                <a:spcPts val="800"/>
              </a:spcAft>
            </a:pPr>
            <a:r>
              <a:rPr lang="en-US" sz="2400" b="1" dirty="0">
                <a:solidFill>
                  <a:schemeClr val="bg1"/>
                </a:solidFill>
                <a:latin typeface="Amazon Ember" panose="02000000000000000000" pitchFamily="2" charset="0"/>
                <a:ea typeface="Amazon Ember" panose="02000000000000000000" pitchFamily="2" charset="0"/>
              </a:rPr>
              <a:t>Enable readiness for a mass </a:t>
            </a:r>
            <a:r>
              <a:rPr lang="en-US" sz="2400" b="1" dirty="0" smtClean="0">
                <a:solidFill>
                  <a:schemeClr val="bg1"/>
                </a:solidFill>
                <a:latin typeface="Amazon Ember" panose="02000000000000000000" pitchFamily="2" charset="0"/>
                <a:ea typeface="Amazon Ember" panose="02000000000000000000" pitchFamily="2" charset="0"/>
              </a:rPr>
              <a:t>migration, modernization, or greenfield</a:t>
            </a:r>
            <a:endParaRPr lang="en-US" sz="2400" b="1" dirty="0">
              <a:solidFill>
                <a:schemeClr val="bg1"/>
              </a:solidFill>
              <a:latin typeface="Amazon Ember" panose="02000000000000000000" pitchFamily="2" charset="0"/>
              <a:ea typeface="Amazon Ember" panose="02000000000000000000" pitchFamily="2" charset="0"/>
            </a:endParaRPr>
          </a:p>
        </p:txBody>
      </p:sp>
      <p:sp>
        <p:nvSpPr>
          <p:cNvPr id="4" name="Rounded Rectangle 3"/>
          <p:cNvSpPr/>
          <p:nvPr/>
        </p:nvSpPr>
        <p:spPr>
          <a:xfrm>
            <a:off x="3994032" y="1188378"/>
            <a:ext cx="6339057" cy="4869490"/>
          </a:xfrm>
          <a:prstGeom prst="roundRect">
            <a:avLst/>
          </a:prstGeom>
          <a:no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33559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548639" y="183898"/>
            <a:ext cx="13514832" cy="639753"/>
          </a:xfrm>
        </p:spPr>
        <p:txBody>
          <a:bodyPr/>
          <a:lstStyle/>
          <a:p>
            <a:r>
              <a:rPr lang="en-US" dirty="0" smtClean="0"/>
              <a:t>Mobilize Accelerator</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2930039" y="452986"/>
            <a:ext cx="1341955" cy="905911"/>
            <a:chOff x="12930039" y="452986"/>
            <a:chExt cx="1341955" cy="905911"/>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548639" y="1112676"/>
            <a:ext cx="12450239" cy="954107"/>
          </a:xfrm>
          <a:prstGeom prst="rect">
            <a:avLst/>
          </a:prstGeom>
        </p:spPr>
        <p:txBody>
          <a:bodyPr wrap="square">
            <a:spAutoFit/>
          </a:bodyPr>
          <a:lstStyle/>
          <a:p>
            <a:r>
              <a:rPr lang="en-US" sz="2800" dirty="0" smtClean="0">
                <a:latin typeface="Amazon Ember" panose="020B0603020204020204" pitchFamily="34" charset="0"/>
                <a:ea typeface="Amazon Ember" panose="020B0603020204020204" pitchFamily="34" charset="0"/>
                <a:cs typeface="Amazon Ember" panose="020B0603020204020204" pitchFamily="34" charset="0"/>
              </a:rPr>
              <a:t>Build the foundation that all other </a:t>
            </a:r>
            <a:r>
              <a:rPr lang="en-US" sz="2800" dirty="0" err="1" smtClean="0">
                <a:latin typeface="Amazon Ember" panose="020B0603020204020204" pitchFamily="34" charset="0"/>
                <a:ea typeface="Amazon Ember" panose="020B0603020204020204" pitchFamily="34" charset="0"/>
                <a:cs typeface="Amazon Ember" panose="020B0603020204020204" pitchFamily="34" charset="0"/>
              </a:rPr>
              <a:t>workstreams</a:t>
            </a:r>
            <a:r>
              <a:rPr lang="en-US" sz="2800" dirty="0" smtClean="0">
                <a:latin typeface="Amazon Ember" panose="020B0603020204020204" pitchFamily="34" charset="0"/>
                <a:ea typeface="Amazon Ember" panose="020B0603020204020204" pitchFamily="34" charset="0"/>
                <a:cs typeface="Amazon Ember" panose="020B0603020204020204" pitchFamily="34" charset="0"/>
              </a:rPr>
              <a:t> leverage to structure and prioritize work, collaborate and document knowledge, and report progress. </a:t>
            </a:r>
            <a:endParaRPr lang="en-US" sz="2800" dirty="0"/>
          </a:p>
        </p:txBody>
      </p:sp>
      <p:grpSp>
        <p:nvGrpSpPr>
          <p:cNvPr id="72" name="Group 71">
            <a:extLst>
              <a:ext uri="{FF2B5EF4-FFF2-40B4-BE49-F238E27FC236}">
                <a16:creationId xmlns:a16="http://schemas.microsoft.com/office/drawing/2014/main" id="{A36B1FF3-73CC-4EBB-80A0-CA8CD3034DA0}"/>
              </a:ext>
            </a:extLst>
          </p:cNvPr>
          <p:cNvGrpSpPr>
            <a:grpSpLocks noChangeAspect="1"/>
          </p:cNvGrpSpPr>
          <p:nvPr/>
        </p:nvGrpSpPr>
        <p:grpSpPr>
          <a:xfrm>
            <a:off x="12758009" y="2559710"/>
            <a:ext cx="822884" cy="1188720"/>
            <a:chOff x="16499242" y="3716617"/>
            <a:chExt cx="267131" cy="385892"/>
          </a:xfrm>
        </p:grpSpPr>
        <p:sp>
          <p:nvSpPr>
            <p:cNvPr id="73" name="Freeform: Shape 23">
              <a:extLst>
                <a:ext uri="{FF2B5EF4-FFF2-40B4-BE49-F238E27FC236}">
                  <a16:creationId xmlns:a16="http://schemas.microsoft.com/office/drawing/2014/main" id="{A7E3B3A9-5F60-4658-891C-3D9783DDB9E3}"/>
                </a:ext>
              </a:extLst>
            </p:cNvPr>
            <p:cNvSpPr/>
            <p:nvPr/>
          </p:nvSpPr>
          <p:spPr>
            <a:xfrm>
              <a:off x="16509863" y="3807699"/>
              <a:ext cx="9655" cy="212417"/>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74" name="Freeform: Shape 26">
              <a:extLst>
                <a:ext uri="{FF2B5EF4-FFF2-40B4-BE49-F238E27FC236}">
                  <a16:creationId xmlns:a16="http://schemas.microsoft.com/office/drawing/2014/main" id="{DD202C1C-D7D8-456E-B432-02C239AEAD70}"/>
                </a:ext>
              </a:extLst>
            </p:cNvPr>
            <p:cNvSpPr/>
            <p:nvPr/>
          </p:nvSpPr>
          <p:spPr>
            <a:xfrm>
              <a:off x="16746740" y="3809630"/>
              <a:ext cx="9655" cy="209199"/>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0" name="Freeform: Shape 27">
              <a:extLst>
                <a:ext uri="{FF2B5EF4-FFF2-40B4-BE49-F238E27FC236}">
                  <a16:creationId xmlns:a16="http://schemas.microsoft.com/office/drawing/2014/main" id="{95155BF6-49AB-43EB-8E80-ECBA6F9E8D55}"/>
                </a:ext>
              </a:extLst>
            </p:cNvPr>
            <p:cNvSpPr/>
            <p:nvPr/>
          </p:nvSpPr>
          <p:spPr>
            <a:xfrm>
              <a:off x="16528852"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1" name="Freeform: Shape 28">
              <a:extLst>
                <a:ext uri="{FF2B5EF4-FFF2-40B4-BE49-F238E27FC236}">
                  <a16:creationId xmlns:a16="http://schemas.microsoft.com/office/drawing/2014/main" id="{1BF6341F-A67B-4113-98B2-BD84A6751F0B}"/>
                </a:ext>
              </a:extLst>
            </p:cNvPr>
            <p:cNvSpPr/>
            <p:nvPr/>
          </p:nvSpPr>
          <p:spPr>
            <a:xfrm>
              <a:off x="16601910"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2" name="Freeform: Shape 29">
              <a:extLst>
                <a:ext uri="{FF2B5EF4-FFF2-40B4-BE49-F238E27FC236}">
                  <a16:creationId xmlns:a16="http://schemas.microsoft.com/office/drawing/2014/main" id="{C0785B70-54A5-4988-8658-1B77455D745E}"/>
                </a:ext>
              </a:extLst>
            </p:cNvPr>
            <p:cNvSpPr/>
            <p:nvPr/>
          </p:nvSpPr>
          <p:spPr>
            <a:xfrm>
              <a:off x="16675291"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3" name="Freeform: Shape 30">
              <a:extLst>
                <a:ext uri="{FF2B5EF4-FFF2-40B4-BE49-F238E27FC236}">
                  <a16:creationId xmlns:a16="http://schemas.microsoft.com/office/drawing/2014/main" id="{0D79BDD2-7819-43C4-889D-3CC1C81B15B0}"/>
                </a:ext>
              </a:extLst>
            </p:cNvPr>
            <p:cNvSpPr/>
            <p:nvPr/>
          </p:nvSpPr>
          <p:spPr>
            <a:xfrm>
              <a:off x="16528852"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4" name="Freeform: Shape 31">
              <a:extLst>
                <a:ext uri="{FF2B5EF4-FFF2-40B4-BE49-F238E27FC236}">
                  <a16:creationId xmlns:a16="http://schemas.microsoft.com/office/drawing/2014/main" id="{04681758-27A1-4CDB-9D17-5A0DACF7B0A0}"/>
                </a:ext>
              </a:extLst>
            </p:cNvPr>
            <p:cNvSpPr/>
            <p:nvPr/>
          </p:nvSpPr>
          <p:spPr>
            <a:xfrm>
              <a:off x="16601910"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5" name="Freeform: Shape 32">
              <a:extLst>
                <a:ext uri="{FF2B5EF4-FFF2-40B4-BE49-F238E27FC236}">
                  <a16:creationId xmlns:a16="http://schemas.microsoft.com/office/drawing/2014/main" id="{B6FB4985-D79D-4531-A5C4-12E12455C30C}"/>
                </a:ext>
              </a:extLst>
            </p:cNvPr>
            <p:cNvSpPr/>
            <p:nvPr/>
          </p:nvSpPr>
          <p:spPr>
            <a:xfrm>
              <a:off x="16675291"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6" name="Freeform: Shape 33">
              <a:extLst>
                <a:ext uri="{FF2B5EF4-FFF2-40B4-BE49-F238E27FC236}">
                  <a16:creationId xmlns:a16="http://schemas.microsoft.com/office/drawing/2014/main" id="{A936AEC7-74D7-401C-8375-61CF76207AE8}"/>
                </a:ext>
              </a:extLst>
            </p:cNvPr>
            <p:cNvSpPr/>
            <p:nvPr/>
          </p:nvSpPr>
          <p:spPr>
            <a:xfrm>
              <a:off x="16528852"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7" name="Freeform: Shape 34">
              <a:extLst>
                <a:ext uri="{FF2B5EF4-FFF2-40B4-BE49-F238E27FC236}">
                  <a16:creationId xmlns:a16="http://schemas.microsoft.com/office/drawing/2014/main" id="{87AC5FB8-E2DE-4D80-8CB9-C7764A12AEAD}"/>
                </a:ext>
              </a:extLst>
            </p:cNvPr>
            <p:cNvSpPr/>
            <p:nvPr/>
          </p:nvSpPr>
          <p:spPr>
            <a:xfrm>
              <a:off x="16601910"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8" name="Freeform: Shape 35">
              <a:extLst>
                <a:ext uri="{FF2B5EF4-FFF2-40B4-BE49-F238E27FC236}">
                  <a16:creationId xmlns:a16="http://schemas.microsoft.com/office/drawing/2014/main" id="{D5163A52-8A3E-4391-B885-0B7A0B12A398}"/>
                </a:ext>
              </a:extLst>
            </p:cNvPr>
            <p:cNvSpPr/>
            <p:nvPr/>
          </p:nvSpPr>
          <p:spPr>
            <a:xfrm>
              <a:off x="16675291"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9" name="Freeform: Shape 36">
              <a:extLst>
                <a:ext uri="{FF2B5EF4-FFF2-40B4-BE49-F238E27FC236}">
                  <a16:creationId xmlns:a16="http://schemas.microsoft.com/office/drawing/2014/main" id="{E72A12AD-A115-4884-915B-CDA38D4AEB08}"/>
                </a:ext>
              </a:extLst>
            </p:cNvPr>
            <p:cNvSpPr/>
            <p:nvPr/>
          </p:nvSpPr>
          <p:spPr>
            <a:xfrm>
              <a:off x="16499242" y="3716617"/>
              <a:ext cx="267131" cy="83680"/>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00" name="Freeform: Shape 37">
              <a:extLst>
                <a:ext uri="{FF2B5EF4-FFF2-40B4-BE49-F238E27FC236}">
                  <a16:creationId xmlns:a16="http://schemas.microsoft.com/office/drawing/2014/main" id="{FD71F776-BC0C-4A34-B7B0-A6818C4B99FC}"/>
                </a:ext>
              </a:extLst>
            </p:cNvPr>
            <p:cNvSpPr/>
            <p:nvPr/>
          </p:nvSpPr>
          <p:spPr>
            <a:xfrm>
              <a:off x="16697176" y="3740755"/>
              <a:ext cx="61150" cy="965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01" name="Freeform: Shape 38">
              <a:extLst>
                <a:ext uri="{FF2B5EF4-FFF2-40B4-BE49-F238E27FC236}">
                  <a16:creationId xmlns:a16="http://schemas.microsoft.com/office/drawing/2014/main" id="{2FB188AE-888A-426F-BB02-2DE7F944E08F}"/>
                </a:ext>
              </a:extLst>
            </p:cNvPr>
            <p:cNvSpPr/>
            <p:nvPr/>
          </p:nvSpPr>
          <p:spPr>
            <a:xfrm>
              <a:off x="16528530" y="3740755"/>
              <a:ext cx="131956" cy="965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02" name="Freeform: Shape 39">
              <a:extLst>
                <a:ext uri="{FF2B5EF4-FFF2-40B4-BE49-F238E27FC236}">
                  <a16:creationId xmlns:a16="http://schemas.microsoft.com/office/drawing/2014/main" id="{45FE05F5-5E8D-42B7-9CCC-12002660F8BA}"/>
                </a:ext>
              </a:extLst>
            </p:cNvPr>
            <p:cNvSpPr/>
            <p:nvPr/>
          </p:nvSpPr>
          <p:spPr>
            <a:xfrm>
              <a:off x="16499242" y="4060669"/>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03" name="Freeform: Shape 40">
              <a:extLst>
                <a:ext uri="{FF2B5EF4-FFF2-40B4-BE49-F238E27FC236}">
                  <a16:creationId xmlns:a16="http://schemas.microsoft.com/office/drawing/2014/main" id="{D4D269A3-105B-4648-BC23-CA9446DAA74F}"/>
                </a:ext>
              </a:extLst>
            </p:cNvPr>
            <p:cNvSpPr/>
            <p:nvPr/>
          </p:nvSpPr>
          <p:spPr>
            <a:xfrm>
              <a:off x="16499242" y="4027841"/>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grpSp>
      <p:grpSp>
        <p:nvGrpSpPr>
          <p:cNvPr id="104" name="Group 103">
            <a:extLst>
              <a:ext uri="{FF2B5EF4-FFF2-40B4-BE49-F238E27FC236}">
                <a16:creationId xmlns:a16="http://schemas.microsoft.com/office/drawing/2014/main" id="{9E0347D3-3A0B-4FDD-BD55-DABAA8FDD334}"/>
              </a:ext>
            </a:extLst>
          </p:cNvPr>
          <p:cNvGrpSpPr/>
          <p:nvPr/>
        </p:nvGrpSpPr>
        <p:grpSpPr>
          <a:xfrm>
            <a:off x="13169451" y="4364090"/>
            <a:ext cx="1183507" cy="1107911"/>
            <a:chOff x="6566027" y="1571785"/>
            <a:chExt cx="1183507" cy="1107911"/>
          </a:xfrm>
        </p:grpSpPr>
        <p:sp>
          <p:nvSpPr>
            <p:cNvPr id="105" name="Freeform: Shape 4">
              <a:extLst>
                <a:ext uri="{FF2B5EF4-FFF2-40B4-BE49-F238E27FC236}">
                  <a16:creationId xmlns:a16="http://schemas.microsoft.com/office/drawing/2014/main" id="{9B2D9551-8975-4F3C-A433-E1CC77A39720}"/>
                </a:ext>
              </a:extLst>
            </p:cNvPr>
            <p:cNvSpPr/>
            <p:nvPr/>
          </p:nvSpPr>
          <p:spPr>
            <a:xfrm>
              <a:off x="6853301" y="1750615"/>
              <a:ext cx="610001" cy="610002"/>
            </a:xfrm>
            <a:custGeom>
              <a:avLst/>
              <a:gdLst>
                <a:gd name="connsiteX0" fmla="*/ 211676 w 610001"/>
                <a:gd name="connsiteY0" fmla="*/ 15641 h 610002"/>
                <a:gd name="connsiteX1" fmla="*/ 323248 w 610001"/>
                <a:gd name="connsiteY1" fmla="*/ 0 h 610002"/>
                <a:gd name="connsiteX2" fmla="*/ 332633 w 610001"/>
                <a:gd name="connsiteY2" fmla="*/ 66735 h 610002"/>
                <a:gd name="connsiteX3" fmla="*/ 401454 w 610001"/>
                <a:gd name="connsiteY3" fmla="*/ 85505 h 610002"/>
                <a:gd name="connsiteX4" fmla="*/ 442642 w 610001"/>
                <a:gd name="connsiteY4" fmla="*/ 30761 h 610002"/>
                <a:gd name="connsiteX5" fmla="*/ 532839 w 610001"/>
                <a:gd name="connsiteY5" fmla="*/ 98539 h 610002"/>
                <a:gd name="connsiteX6" fmla="*/ 491129 w 610001"/>
                <a:gd name="connsiteY6" fmla="*/ 153804 h 610002"/>
                <a:gd name="connsiteX7" fmla="*/ 527625 w 610001"/>
                <a:gd name="connsiteY7" fmla="*/ 214283 h 610002"/>
                <a:gd name="connsiteX8" fmla="*/ 595403 w 610001"/>
                <a:gd name="connsiteY8" fmla="*/ 204898 h 610002"/>
                <a:gd name="connsiteX9" fmla="*/ 611044 w 610001"/>
                <a:gd name="connsiteY9" fmla="*/ 316471 h 610002"/>
                <a:gd name="connsiteX10" fmla="*/ 544830 w 610001"/>
                <a:gd name="connsiteY10" fmla="*/ 325856 h 610002"/>
                <a:gd name="connsiteX11" fmla="*/ 527625 w 610001"/>
                <a:gd name="connsiteY11" fmla="*/ 396241 h 610002"/>
                <a:gd name="connsiteX12" fmla="*/ 580283 w 610001"/>
                <a:gd name="connsiteY12" fmla="*/ 435865 h 610002"/>
                <a:gd name="connsiteX13" fmla="*/ 512505 w 610001"/>
                <a:gd name="connsiteY13" fmla="*/ 526062 h 610002"/>
                <a:gd name="connsiteX14" fmla="*/ 461411 w 610001"/>
                <a:gd name="connsiteY14" fmla="*/ 487481 h 610002"/>
                <a:gd name="connsiteX15" fmla="*/ 397283 w 610001"/>
                <a:gd name="connsiteY15" fmla="*/ 527105 h 610002"/>
                <a:gd name="connsiteX16" fmla="*/ 406667 w 610001"/>
                <a:gd name="connsiteY16" fmla="*/ 594883 h 610002"/>
                <a:gd name="connsiteX17" fmla="*/ 295095 w 610001"/>
                <a:gd name="connsiteY17" fmla="*/ 610524 h 610002"/>
                <a:gd name="connsiteX18" fmla="*/ 285710 w 610001"/>
                <a:gd name="connsiteY18" fmla="*/ 544310 h 610002"/>
                <a:gd name="connsiteX19" fmla="*/ 210633 w 610001"/>
                <a:gd name="connsiteY19" fmla="*/ 525541 h 610002"/>
                <a:gd name="connsiteX20" fmla="*/ 171009 w 610001"/>
                <a:gd name="connsiteY20" fmla="*/ 578199 h 610002"/>
                <a:gd name="connsiteX21" fmla="*/ 80812 w 610001"/>
                <a:gd name="connsiteY21" fmla="*/ 510421 h 610002"/>
                <a:gd name="connsiteX22" fmla="*/ 120436 w 610001"/>
                <a:gd name="connsiteY22" fmla="*/ 457763 h 610002"/>
                <a:gd name="connsiteX23" fmla="*/ 81333 w 610001"/>
                <a:gd name="connsiteY23" fmla="*/ 391027 h 610002"/>
                <a:gd name="connsiteX24" fmla="*/ 15641 w 610001"/>
                <a:gd name="connsiteY24" fmla="*/ 400412 h 610002"/>
                <a:gd name="connsiteX25" fmla="*/ 0 w 610001"/>
                <a:gd name="connsiteY25" fmla="*/ 288839 h 610002"/>
                <a:gd name="connsiteX26" fmla="*/ 66735 w 610001"/>
                <a:gd name="connsiteY26" fmla="*/ 279454 h 610002"/>
                <a:gd name="connsiteX27" fmla="*/ 87069 w 610001"/>
                <a:gd name="connsiteY27" fmla="*/ 205941 h 610002"/>
                <a:gd name="connsiteX28" fmla="*/ 31803 w 610001"/>
                <a:gd name="connsiteY28" fmla="*/ 164231 h 610002"/>
                <a:gd name="connsiteX29" fmla="*/ 99581 w 610001"/>
                <a:gd name="connsiteY29" fmla="*/ 74034 h 610002"/>
                <a:gd name="connsiteX30" fmla="*/ 156411 w 610001"/>
                <a:gd name="connsiteY30" fmla="*/ 116787 h 610002"/>
                <a:gd name="connsiteX31" fmla="*/ 219496 w 610001"/>
                <a:gd name="connsiteY31" fmla="*/ 80812 h 610002"/>
                <a:gd name="connsiteX32" fmla="*/ 211676 w 610001"/>
                <a:gd name="connsiteY32" fmla="*/ 15641 h 6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0001" h="610002">
                  <a:moveTo>
                    <a:pt x="211676" y="15641"/>
                  </a:moveTo>
                  <a:lnTo>
                    <a:pt x="323248" y="0"/>
                  </a:lnTo>
                  <a:lnTo>
                    <a:pt x="332633" y="66735"/>
                  </a:lnTo>
                  <a:cubicBezTo>
                    <a:pt x="356616" y="69342"/>
                    <a:pt x="380078" y="76120"/>
                    <a:pt x="401454" y="85505"/>
                  </a:cubicBezTo>
                  <a:lnTo>
                    <a:pt x="442642" y="30761"/>
                  </a:lnTo>
                  <a:lnTo>
                    <a:pt x="532839" y="98539"/>
                  </a:lnTo>
                  <a:lnTo>
                    <a:pt x="491129" y="153804"/>
                  </a:lnTo>
                  <a:cubicBezTo>
                    <a:pt x="506249" y="172052"/>
                    <a:pt x="518240" y="192385"/>
                    <a:pt x="527625" y="214283"/>
                  </a:cubicBezTo>
                  <a:lnTo>
                    <a:pt x="595403" y="204898"/>
                  </a:lnTo>
                  <a:lnTo>
                    <a:pt x="611044" y="316471"/>
                  </a:lnTo>
                  <a:lnTo>
                    <a:pt x="544830" y="325856"/>
                  </a:lnTo>
                  <a:cubicBezTo>
                    <a:pt x="542745" y="350360"/>
                    <a:pt x="537010" y="374343"/>
                    <a:pt x="527625" y="396241"/>
                  </a:cubicBezTo>
                  <a:lnTo>
                    <a:pt x="580283" y="435865"/>
                  </a:lnTo>
                  <a:lnTo>
                    <a:pt x="512505" y="526062"/>
                  </a:lnTo>
                  <a:lnTo>
                    <a:pt x="461411" y="487481"/>
                  </a:lnTo>
                  <a:cubicBezTo>
                    <a:pt x="442120" y="503643"/>
                    <a:pt x="420744" y="517199"/>
                    <a:pt x="397283" y="527105"/>
                  </a:cubicBezTo>
                  <a:lnTo>
                    <a:pt x="406667" y="594883"/>
                  </a:lnTo>
                  <a:lnTo>
                    <a:pt x="295095" y="610524"/>
                  </a:lnTo>
                  <a:lnTo>
                    <a:pt x="285710" y="544310"/>
                  </a:lnTo>
                  <a:cubicBezTo>
                    <a:pt x="259120" y="542224"/>
                    <a:pt x="234094" y="535447"/>
                    <a:pt x="210633" y="525541"/>
                  </a:cubicBezTo>
                  <a:lnTo>
                    <a:pt x="171009" y="578199"/>
                  </a:lnTo>
                  <a:lnTo>
                    <a:pt x="80812" y="510421"/>
                  </a:lnTo>
                  <a:lnTo>
                    <a:pt x="120436" y="457763"/>
                  </a:lnTo>
                  <a:cubicBezTo>
                    <a:pt x="103752" y="437951"/>
                    <a:pt x="90718" y="415532"/>
                    <a:pt x="81333" y="391027"/>
                  </a:cubicBezTo>
                  <a:lnTo>
                    <a:pt x="15641" y="400412"/>
                  </a:lnTo>
                  <a:lnTo>
                    <a:pt x="0" y="288839"/>
                  </a:lnTo>
                  <a:lnTo>
                    <a:pt x="66735" y="279454"/>
                  </a:lnTo>
                  <a:cubicBezTo>
                    <a:pt x="69863" y="253386"/>
                    <a:pt x="76641" y="228881"/>
                    <a:pt x="87069" y="205941"/>
                  </a:cubicBezTo>
                  <a:lnTo>
                    <a:pt x="31803" y="164231"/>
                  </a:lnTo>
                  <a:lnTo>
                    <a:pt x="99581" y="74034"/>
                  </a:lnTo>
                  <a:lnTo>
                    <a:pt x="156411" y="116787"/>
                  </a:lnTo>
                  <a:cubicBezTo>
                    <a:pt x="175180" y="101667"/>
                    <a:pt x="196556" y="89676"/>
                    <a:pt x="219496" y="80812"/>
                  </a:cubicBezTo>
                  <a:lnTo>
                    <a:pt x="211676" y="15641"/>
                  </a:lnTo>
                  <a:close/>
                </a:path>
              </a:pathLst>
            </a:custGeom>
            <a:noFill/>
            <a:ln w="19050" cap="flat">
              <a:solidFill>
                <a:schemeClr val="accent4"/>
              </a:solidFill>
              <a:prstDash val="solid"/>
              <a:miter/>
            </a:ln>
          </p:spPr>
          <p:txBody>
            <a:bodyPr rtlCol="0" anchor="ctr"/>
            <a:lstStyle/>
            <a:p>
              <a:pPr defTabSz="1097168">
                <a:defRPr/>
              </a:pPr>
              <a:endParaRPr lang="en-US" sz="2118" dirty="0">
                <a:solidFill>
                  <a:srgbClr val="FFFFFF"/>
                </a:solidFill>
                <a:latin typeface="Amazon Ember"/>
              </a:endParaRPr>
            </a:p>
          </p:txBody>
        </p:sp>
        <p:sp>
          <p:nvSpPr>
            <p:cNvPr id="106" name="Freeform: Shape 5">
              <a:extLst>
                <a:ext uri="{FF2B5EF4-FFF2-40B4-BE49-F238E27FC236}">
                  <a16:creationId xmlns:a16="http://schemas.microsoft.com/office/drawing/2014/main" id="{56C0DBAB-0461-4647-A88C-6B2834DD4D69}"/>
                </a:ext>
              </a:extLst>
            </p:cNvPr>
            <p:cNvSpPr/>
            <p:nvPr/>
          </p:nvSpPr>
          <p:spPr>
            <a:xfrm>
              <a:off x="7029003" y="1924231"/>
              <a:ext cx="260684" cy="265899"/>
            </a:xfrm>
            <a:custGeom>
              <a:avLst/>
              <a:gdLst>
                <a:gd name="connsiteX0" fmla="*/ 263812 w 260684"/>
                <a:gd name="connsiteY0" fmla="*/ 133471 h 265898"/>
                <a:gd name="connsiteX1" fmla="*/ 131906 w 260684"/>
                <a:gd name="connsiteY1" fmla="*/ 266941 h 265898"/>
                <a:gd name="connsiteX2" fmla="*/ 0 w 260684"/>
                <a:gd name="connsiteY2" fmla="*/ 133471 h 265898"/>
                <a:gd name="connsiteX3" fmla="*/ 131906 w 260684"/>
                <a:gd name="connsiteY3" fmla="*/ 0 h 265898"/>
                <a:gd name="connsiteX4" fmla="*/ 263812 w 260684"/>
                <a:gd name="connsiteY4" fmla="*/ 133471 h 26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84" h="265898">
                  <a:moveTo>
                    <a:pt x="263812" y="133471"/>
                  </a:moveTo>
                  <a:cubicBezTo>
                    <a:pt x="263812" y="207184"/>
                    <a:pt x="204756" y="266941"/>
                    <a:pt x="131906" y="266941"/>
                  </a:cubicBezTo>
                  <a:cubicBezTo>
                    <a:pt x="59056" y="266941"/>
                    <a:pt x="0" y="207184"/>
                    <a:pt x="0" y="133471"/>
                  </a:cubicBezTo>
                  <a:cubicBezTo>
                    <a:pt x="0" y="59757"/>
                    <a:pt x="59056" y="0"/>
                    <a:pt x="131906" y="0"/>
                  </a:cubicBezTo>
                  <a:cubicBezTo>
                    <a:pt x="204756" y="0"/>
                    <a:pt x="263812" y="59757"/>
                    <a:pt x="263812" y="133471"/>
                  </a:cubicBezTo>
                  <a:close/>
                </a:path>
              </a:pathLst>
            </a:custGeom>
            <a:noFill/>
            <a:ln w="19050" cap="flat">
              <a:solidFill>
                <a:schemeClr val="accent2"/>
              </a:solidFill>
              <a:prstDash val="solid"/>
              <a:miter/>
            </a:ln>
          </p:spPr>
          <p:txBody>
            <a:bodyPr rtlCol="0" anchor="ctr"/>
            <a:lstStyle/>
            <a:p>
              <a:pPr defTabSz="1097168">
                <a:defRPr/>
              </a:pPr>
              <a:endParaRPr lang="en-US" sz="2118" dirty="0">
                <a:solidFill>
                  <a:srgbClr val="FFFFFF"/>
                </a:solidFill>
                <a:latin typeface="Amazon Ember"/>
              </a:endParaRPr>
            </a:p>
          </p:txBody>
        </p:sp>
        <p:sp>
          <p:nvSpPr>
            <p:cNvPr id="107" name="Freeform: Shape 6">
              <a:extLst>
                <a:ext uri="{FF2B5EF4-FFF2-40B4-BE49-F238E27FC236}">
                  <a16:creationId xmlns:a16="http://schemas.microsoft.com/office/drawing/2014/main" id="{DD617FC3-DCFE-4993-B074-FB6F2B2BBE53}"/>
                </a:ext>
              </a:extLst>
            </p:cNvPr>
            <p:cNvSpPr/>
            <p:nvPr/>
          </p:nvSpPr>
          <p:spPr>
            <a:xfrm>
              <a:off x="7337131" y="2278241"/>
              <a:ext cx="401454" cy="401455"/>
            </a:xfrm>
            <a:custGeom>
              <a:avLst/>
              <a:gdLst>
                <a:gd name="connsiteX0" fmla="*/ 110009 w 401453"/>
                <a:gd name="connsiteY0" fmla="*/ 21376 h 401454"/>
                <a:gd name="connsiteX1" fmla="*/ 196034 w 401453"/>
                <a:gd name="connsiteY1" fmla="*/ 0 h 401454"/>
                <a:gd name="connsiteX2" fmla="*/ 206983 w 401453"/>
                <a:gd name="connsiteY2" fmla="*/ 43795 h 401454"/>
                <a:gd name="connsiteX3" fmla="*/ 278411 w 401453"/>
                <a:gd name="connsiteY3" fmla="*/ 64650 h 401454"/>
                <a:gd name="connsiteX4" fmla="*/ 310736 w 401453"/>
                <a:gd name="connsiteY4" fmla="*/ 33368 h 401454"/>
                <a:gd name="connsiteX5" fmla="*/ 372257 w 401453"/>
                <a:gd name="connsiteY5" fmla="*/ 96975 h 401454"/>
                <a:gd name="connsiteX6" fmla="*/ 339932 w 401453"/>
                <a:gd name="connsiteY6" fmla="*/ 128257 h 401454"/>
                <a:gd name="connsiteX7" fmla="*/ 358180 w 401453"/>
                <a:gd name="connsiteY7" fmla="*/ 200206 h 401454"/>
                <a:gd name="connsiteX8" fmla="*/ 401454 w 401453"/>
                <a:gd name="connsiteY8" fmla="*/ 212719 h 401454"/>
                <a:gd name="connsiteX9" fmla="*/ 376949 w 401453"/>
                <a:gd name="connsiteY9" fmla="*/ 297702 h 401454"/>
                <a:gd name="connsiteX10" fmla="*/ 333676 w 401453"/>
                <a:gd name="connsiteY10" fmla="*/ 285189 h 401454"/>
                <a:gd name="connsiteX11" fmla="*/ 280496 w 401453"/>
                <a:gd name="connsiteY11" fmla="*/ 336805 h 401454"/>
                <a:gd name="connsiteX12" fmla="*/ 291445 w 401453"/>
                <a:gd name="connsiteY12" fmla="*/ 380600 h 401454"/>
                <a:gd name="connsiteX13" fmla="*/ 205419 w 401453"/>
                <a:gd name="connsiteY13" fmla="*/ 401976 h 401454"/>
                <a:gd name="connsiteX14" fmla="*/ 194470 w 401453"/>
                <a:gd name="connsiteY14" fmla="*/ 358181 h 401454"/>
                <a:gd name="connsiteX15" fmla="*/ 123043 w 401453"/>
                <a:gd name="connsiteY15" fmla="*/ 337326 h 401454"/>
                <a:gd name="connsiteX16" fmla="*/ 90718 w 401453"/>
                <a:gd name="connsiteY16" fmla="*/ 368608 h 401454"/>
                <a:gd name="connsiteX17" fmla="*/ 29197 w 401453"/>
                <a:gd name="connsiteY17" fmla="*/ 305001 h 401454"/>
                <a:gd name="connsiteX18" fmla="*/ 61521 w 401453"/>
                <a:gd name="connsiteY18" fmla="*/ 273719 h 401454"/>
                <a:gd name="connsiteX19" fmla="*/ 43274 w 401453"/>
                <a:gd name="connsiteY19" fmla="*/ 201770 h 401454"/>
                <a:gd name="connsiteX20" fmla="*/ 0 w 401453"/>
                <a:gd name="connsiteY20" fmla="*/ 189257 h 401454"/>
                <a:gd name="connsiteX21" fmla="*/ 24504 w 401453"/>
                <a:gd name="connsiteY21" fmla="*/ 104274 h 401454"/>
                <a:gd name="connsiteX22" fmla="*/ 67778 w 401453"/>
                <a:gd name="connsiteY22" fmla="*/ 116787 h 401454"/>
                <a:gd name="connsiteX23" fmla="*/ 120957 w 401453"/>
                <a:gd name="connsiteY23" fmla="*/ 65171 h 401454"/>
                <a:gd name="connsiteX24" fmla="*/ 110009 w 401453"/>
                <a:gd name="connsiteY24" fmla="*/ 21376 h 40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1453" h="401454">
                  <a:moveTo>
                    <a:pt x="110009" y="21376"/>
                  </a:moveTo>
                  <a:lnTo>
                    <a:pt x="196034" y="0"/>
                  </a:lnTo>
                  <a:lnTo>
                    <a:pt x="206983" y="43795"/>
                  </a:lnTo>
                  <a:cubicBezTo>
                    <a:pt x="233052" y="44838"/>
                    <a:pt x="257035" y="52137"/>
                    <a:pt x="278411" y="64650"/>
                  </a:cubicBezTo>
                  <a:lnTo>
                    <a:pt x="310736" y="33368"/>
                  </a:lnTo>
                  <a:lnTo>
                    <a:pt x="372257" y="96975"/>
                  </a:lnTo>
                  <a:lnTo>
                    <a:pt x="339932" y="128257"/>
                  </a:lnTo>
                  <a:cubicBezTo>
                    <a:pt x="351402" y="149633"/>
                    <a:pt x="358180" y="174659"/>
                    <a:pt x="358180" y="200206"/>
                  </a:cubicBezTo>
                  <a:lnTo>
                    <a:pt x="401454" y="212719"/>
                  </a:lnTo>
                  <a:lnTo>
                    <a:pt x="376949" y="297702"/>
                  </a:lnTo>
                  <a:lnTo>
                    <a:pt x="333676" y="285189"/>
                  </a:lnTo>
                  <a:cubicBezTo>
                    <a:pt x="320120" y="306044"/>
                    <a:pt x="301872" y="323771"/>
                    <a:pt x="280496" y="336805"/>
                  </a:cubicBezTo>
                  <a:lnTo>
                    <a:pt x="291445" y="380600"/>
                  </a:lnTo>
                  <a:lnTo>
                    <a:pt x="205419" y="401976"/>
                  </a:lnTo>
                  <a:lnTo>
                    <a:pt x="194470" y="358181"/>
                  </a:lnTo>
                  <a:cubicBezTo>
                    <a:pt x="168402" y="357138"/>
                    <a:pt x="144419" y="349839"/>
                    <a:pt x="123043" y="337326"/>
                  </a:cubicBezTo>
                  <a:lnTo>
                    <a:pt x="90718" y="368608"/>
                  </a:lnTo>
                  <a:lnTo>
                    <a:pt x="29197" y="305001"/>
                  </a:lnTo>
                  <a:lnTo>
                    <a:pt x="61521" y="273719"/>
                  </a:lnTo>
                  <a:cubicBezTo>
                    <a:pt x="50051" y="252343"/>
                    <a:pt x="43274" y="227317"/>
                    <a:pt x="43274" y="201770"/>
                  </a:cubicBezTo>
                  <a:lnTo>
                    <a:pt x="0" y="189257"/>
                  </a:lnTo>
                  <a:lnTo>
                    <a:pt x="24504" y="104274"/>
                  </a:lnTo>
                  <a:lnTo>
                    <a:pt x="67778" y="116787"/>
                  </a:lnTo>
                  <a:cubicBezTo>
                    <a:pt x="81333" y="95932"/>
                    <a:pt x="99581" y="78205"/>
                    <a:pt x="120957" y="65171"/>
                  </a:cubicBezTo>
                  <a:lnTo>
                    <a:pt x="110009" y="21376"/>
                  </a:lnTo>
                  <a:close/>
                </a:path>
              </a:pathLst>
            </a:custGeom>
            <a:noFill/>
            <a:ln w="19050" cap="flat">
              <a:solidFill>
                <a:schemeClr val="accent2"/>
              </a:solidFill>
              <a:prstDash val="solid"/>
              <a:miter/>
            </a:ln>
          </p:spPr>
          <p:txBody>
            <a:bodyPr rtlCol="0" anchor="ctr"/>
            <a:lstStyle/>
            <a:p>
              <a:pPr defTabSz="1097168">
                <a:defRPr/>
              </a:pPr>
              <a:endParaRPr lang="en-US" sz="2118" dirty="0">
                <a:solidFill>
                  <a:srgbClr val="FFFFFF"/>
                </a:solidFill>
                <a:latin typeface="Amazon Ember"/>
              </a:endParaRPr>
            </a:p>
          </p:txBody>
        </p:sp>
        <p:sp>
          <p:nvSpPr>
            <p:cNvPr id="108" name="Freeform: Shape 7">
              <a:extLst>
                <a:ext uri="{FF2B5EF4-FFF2-40B4-BE49-F238E27FC236}">
                  <a16:creationId xmlns:a16="http://schemas.microsoft.com/office/drawing/2014/main" id="{9ABA01F1-B1B3-4220-B01E-46AF40241CDC}"/>
                </a:ext>
              </a:extLst>
            </p:cNvPr>
            <p:cNvSpPr/>
            <p:nvPr/>
          </p:nvSpPr>
          <p:spPr>
            <a:xfrm>
              <a:off x="7468516" y="2414318"/>
              <a:ext cx="140769" cy="140770"/>
            </a:xfrm>
            <a:custGeom>
              <a:avLst/>
              <a:gdLst>
                <a:gd name="connsiteX0" fmla="*/ 144940 w 140769"/>
                <a:gd name="connsiteY0" fmla="*/ 72470 h 140769"/>
                <a:gd name="connsiteX1" fmla="*/ 72470 w 140769"/>
                <a:gd name="connsiteY1" fmla="*/ 144941 h 140769"/>
                <a:gd name="connsiteX2" fmla="*/ 0 w 140769"/>
                <a:gd name="connsiteY2" fmla="*/ 72470 h 140769"/>
                <a:gd name="connsiteX3" fmla="*/ 72470 w 140769"/>
                <a:gd name="connsiteY3" fmla="*/ 0 h 140769"/>
                <a:gd name="connsiteX4" fmla="*/ 144940 w 140769"/>
                <a:gd name="connsiteY4" fmla="*/ 72470 h 14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 h="140769">
                  <a:moveTo>
                    <a:pt x="144940" y="72470"/>
                  </a:moveTo>
                  <a:cubicBezTo>
                    <a:pt x="144940" y="112495"/>
                    <a:pt x="112494" y="144941"/>
                    <a:pt x="72470" y="144941"/>
                  </a:cubicBezTo>
                  <a:cubicBezTo>
                    <a:pt x="32446" y="144941"/>
                    <a:pt x="0" y="112495"/>
                    <a:pt x="0" y="72470"/>
                  </a:cubicBezTo>
                  <a:cubicBezTo>
                    <a:pt x="0" y="32446"/>
                    <a:pt x="32446" y="0"/>
                    <a:pt x="72470" y="0"/>
                  </a:cubicBezTo>
                  <a:cubicBezTo>
                    <a:pt x="112494" y="0"/>
                    <a:pt x="144940" y="32446"/>
                    <a:pt x="144940" y="72470"/>
                  </a:cubicBezTo>
                  <a:close/>
                </a:path>
              </a:pathLst>
            </a:custGeom>
            <a:noFill/>
            <a:ln w="19050" cap="flat">
              <a:solidFill>
                <a:schemeClr val="accent4"/>
              </a:solidFill>
              <a:prstDash val="solid"/>
              <a:miter/>
            </a:ln>
          </p:spPr>
          <p:txBody>
            <a:bodyPr rtlCol="0" anchor="ctr"/>
            <a:lstStyle/>
            <a:p>
              <a:pPr defTabSz="1097168">
                <a:defRPr/>
              </a:pPr>
              <a:endParaRPr lang="en-US" sz="2118">
                <a:solidFill>
                  <a:srgbClr val="FFFFFF"/>
                </a:solidFill>
                <a:latin typeface="Amazon Ember"/>
              </a:endParaRPr>
            </a:p>
          </p:txBody>
        </p:sp>
        <p:sp>
          <p:nvSpPr>
            <p:cNvPr id="109" name="Freeform: Shape 12">
              <a:extLst>
                <a:ext uri="{FF2B5EF4-FFF2-40B4-BE49-F238E27FC236}">
                  <a16:creationId xmlns:a16="http://schemas.microsoft.com/office/drawing/2014/main" id="{11A5C39E-7616-46D4-B68F-BFA752FDACC1}"/>
                </a:ext>
              </a:extLst>
            </p:cNvPr>
            <p:cNvSpPr/>
            <p:nvPr/>
          </p:nvSpPr>
          <p:spPr>
            <a:xfrm>
              <a:off x="6662481" y="1571785"/>
              <a:ext cx="922822" cy="469233"/>
            </a:xfrm>
            <a:custGeom>
              <a:avLst/>
              <a:gdLst>
                <a:gd name="connsiteX0" fmla="*/ 0 w 922822"/>
                <a:gd name="connsiteY0" fmla="*/ 473925 h 469232"/>
                <a:gd name="connsiteX1" fmla="*/ 496343 w 922822"/>
                <a:gd name="connsiteY1" fmla="*/ 0 h 469232"/>
                <a:gd name="connsiteX2" fmla="*/ 926472 w 922822"/>
                <a:gd name="connsiteY2" fmla="*/ 249736 h 469232"/>
              </a:gdLst>
              <a:ahLst/>
              <a:cxnLst>
                <a:cxn ang="0">
                  <a:pos x="connsiteX0" y="connsiteY0"/>
                </a:cxn>
                <a:cxn ang="0">
                  <a:pos x="connsiteX1" y="connsiteY1"/>
                </a:cxn>
                <a:cxn ang="0">
                  <a:pos x="connsiteX2" y="connsiteY2"/>
                </a:cxn>
              </a:cxnLst>
              <a:rect l="l" t="t" r="r" b="b"/>
              <a:pathLst>
                <a:path w="922822" h="469232">
                  <a:moveTo>
                    <a:pt x="0" y="473925"/>
                  </a:moveTo>
                  <a:cubicBezTo>
                    <a:pt x="11991" y="211676"/>
                    <a:pt x="231488" y="0"/>
                    <a:pt x="496343" y="0"/>
                  </a:cubicBezTo>
                  <a:cubicBezTo>
                    <a:pt x="679343" y="0"/>
                    <a:pt x="840446" y="100624"/>
                    <a:pt x="926472" y="249736"/>
                  </a:cubicBez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sp>
          <p:nvSpPr>
            <p:cNvPr id="110" name="Freeform: Shape 14">
              <a:extLst>
                <a:ext uri="{FF2B5EF4-FFF2-40B4-BE49-F238E27FC236}">
                  <a16:creationId xmlns:a16="http://schemas.microsoft.com/office/drawing/2014/main" id="{44B40096-D5D1-48F6-9EDF-F7005FF95005}"/>
                </a:ext>
              </a:extLst>
            </p:cNvPr>
            <p:cNvSpPr/>
            <p:nvPr/>
          </p:nvSpPr>
          <p:spPr>
            <a:xfrm>
              <a:off x="7631183" y="2068650"/>
              <a:ext cx="20855" cy="151197"/>
            </a:xfrm>
            <a:custGeom>
              <a:avLst/>
              <a:gdLst>
                <a:gd name="connsiteX0" fmla="*/ 24504 w 20854"/>
                <a:gd name="connsiteY0" fmla="*/ 0 h 151197"/>
                <a:gd name="connsiteX1" fmla="*/ 0 w 20854"/>
                <a:gd name="connsiteY1" fmla="*/ 153283 h 151197"/>
              </a:gdLst>
              <a:ahLst/>
              <a:cxnLst>
                <a:cxn ang="0">
                  <a:pos x="connsiteX0" y="connsiteY0"/>
                </a:cxn>
                <a:cxn ang="0">
                  <a:pos x="connsiteX1" y="connsiteY1"/>
                </a:cxn>
              </a:cxnLst>
              <a:rect l="l" t="t" r="r" b="b"/>
              <a:pathLst>
                <a:path w="20854" h="151197">
                  <a:moveTo>
                    <a:pt x="24504" y="0"/>
                  </a:moveTo>
                  <a:cubicBezTo>
                    <a:pt x="24504" y="53701"/>
                    <a:pt x="15641" y="104795"/>
                    <a:pt x="0" y="153283"/>
                  </a:cubicBez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sp>
          <p:nvSpPr>
            <p:cNvPr id="111" name="Freeform: Shape 15">
              <a:extLst>
                <a:ext uri="{FF2B5EF4-FFF2-40B4-BE49-F238E27FC236}">
                  <a16:creationId xmlns:a16="http://schemas.microsoft.com/office/drawing/2014/main" id="{27105DFA-F9B7-45FD-B22A-F82F90BE7A6E}"/>
                </a:ext>
              </a:extLst>
            </p:cNvPr>
            <p:cNvSpPr/>
            <p:nvPr/>
          </p:nvSpPr>
          <p:spPr>
            <a:xfrm>
              <a:off x="6721395" y="2303788"/>
              <a:ext cx="542223" cy="260685"/>
            </a:xfrm>
            <a:custGeom>
              <a:avLst/>
              <a:gdLst>
                <a:gd name="connsiteX0" fmla="*/ 544309 w 542223"/>
                <a:gd name="connsiteY0" fmla="*/ 250257 h 260684"/>
                <a:gd name="connsiteX1" fmla="*/ 437428 w 542223"/>
                <a:gd name="connsiteY1" fmla="*/ 262249 h 260684"/>
                <a:gd name="connsiteX2" fmla="*/ 0 w 542223"/>
                <a:gd name="connsiteY2" fmla="*/ 0 h 260684"/>
              </a:gdLst>
              <a:ahLst/>
              <a:cxnLst>
                <a:cxn ang="0">
                  <a:pos x="connsiteX0" y="connsiteY0"/>
                </a:cxn>
                <a:cxn ang="0">
                  <a:pos x="connsiteX1" y="connsiteY1"/>
                </a:cxn>
                <a:cxn ang="0">
                  <a:pos x="connsiteX2" y="connsiteY2"/>
                </a:cxn>
              </a:cxnLst>
              <a:rect l="l" t="t" r="r" b="b"/>
              <a:pathLst>
                <a:path w="542223" h="260684">
                  <a:moveTo>
                    <a:pt x="544309" y="250257"/>
                  </a:moveTo>
                  <a:cubicBezTo>
                    <a:pt x="509898" y="258078"/>
                    <a:pt x="473924" y="262249"/>
                    <a:pt x="437428" y="262249"/>
                  </a:cubicBezTo>
                  <a:cubicBezTo>
                    <a:pt x="249214" y="262249"/>
                    <a:pt x="84462" y="155368"/>
                    <a:pt x="0" y="0"/>
                  </a:cubicBez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sp>
          <p:nvSpPr>
            <p:cNvPr id="112" name="Freeform: Shape 16">
              <a:extLst>
                <a:ext uri="{FF2B5EF4-FFF2-40B4-BE49-F238E27FC236}">
                  <a16:creationId xmlns:a16="http://schemas.microsoft.com/office/drawing/2014/main" id="{4E76697C-B837-4A9A-B811-A306F45141C3}"/>
                </a:ext>
              </a:extLst>
            </p:cNvPr>
            <p:cNvSpPr/>
            <p:nvPr/>
          </p:nvSpPr>
          <p:spPr>
            <a:xfrm>
              <a:off x="7561841" y="2057180"/>
              <a:ext cx="187693" cy="93847"/>
            </a:xfrm>
            <a:custGeom>
              <a:avLst/>
              <a:gdLst>
                <a:gd name="connsiteX0" fmla="*/ 0 w 187692"/>
                <a:gd name="connsiteY0" fmla="*/ 94368 h 93846"/>
                <a:gd name="connsiteX1" fmla="*/ 94889 w 187692"/>
                <a:gd name="connsiteY1" fmla="*/ 0 h 93846"/>
                <a:gd name="connsiteX2" fmla="*/ 189257 w 187692"/>
                <a:gd name="connsiteY2" fmla="*/ 94368 h 93846"/>
              </a:gdLst>
              <a:ahLst/>
              <a:cxnLst>
                <a:cxn ang="0">
                  <a:pos x="connsiteX0" y="connsiteY0"/>
                </a:cxn>
                <a:cxn ang="0">
                  <a:pos x="connsiteX1" y="connsiteY1"/>
                </a:cxn>
                <a:cxn ang="0">
                  <a:pos x="connsiteX2" y="connsiteY2"/>
                </a:cxn>
              </a:cxnLst>
              <a:rect l="l" t="t" r="r" b="b"/>
              <a:pathLst>
                <a:path w="187692" h="93846">
                  <a:moveTo>
                    <a:pt x="0" y="94368"/>
                  </a:moveTo>
                  <a:lnTo>
                    <a:pt x="94889" y="0"/>
                  </a:lnTo>
                  <a:lnTo>
                    <a:pt x="189257" y="94368"/>
                  </a:ln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sp>
          <p:nvSpPr>
            <p:cNvPr id="113" name="Freeform: Shape 18">
              <a:extLst>
                <a:ext uri="{FF2B5EF4-FFF2-40B4-BE49-F238E27FC236}">
                  <a16:creationId xmlns:a16="http://schemas.microsoft.com/office/drawing/2014/main" id="{80D0654F-254D-49D5-9313-AB80C7ED3BF2}"/>
                </a:ext>
              </a:extLst>
            </p:cNvPr>
            <p:cNvSpPr/>
            <p:nvPr/>
          </p:nvSpPr>
          <p:spPr>
            <a:xfrm>
              <a:off x="6566027" y="1963855"/>
              <a:ext cx="187693" cy="93847"/>
            </a:xfrm>
            <a:custGeom>
              <a:avLst/>
              <a:gdLst>
                <a:gd name="connsiteX0" fmla="*/ 0 w 187692"/>
                <a:gd name="connsiteY0" fmla="*/ 0 h 93846"/>
                <a:gd name="connsiteX1" fmla="*/ 94368 w 187692"/>
                <a:gd name="connsiteY1" fmla="*/ 94368 h 93846"/>
                <a:gd name="connsiteX2" fmla="*/ 188735 w 187692"/>
                <a:gd name="connsiteY2" fmla="*/ 0 h 93846"/>
              </a:gdLst>
              <a:ahLst/>
              <a:cxnLst>
                <a:cxn ang="0">
                  <a:pos x="connsiteX0" y="connsiteY0"/>
                </a:cxn>
                <a:cxn ang="0">
                  <a:pos x="connsiteX1" y="connsiteY1"/>
                </a:cxn>
                <a:cxn ang="0">
                  <a:pos x="connsiteX2" y="connsiteY2"/>
                </a:cxn>
              </a:cxnLst>
              <a:rect l="l" t="t" r="r" b="b"/>
              <a:pathLst>
                <a:path w="187692" h="93846">
                  <a:moveTo>
                    <a:pt x="0" y="0"/>
                  </a:moveTo>
                  <a:lnTo>
                    <a:pt x="94368" y="94368"/>
                  </a:lnTo>
                  <a:lnTo>
                    <a:pt x="188735" y="0"/>
                  </a:ln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grpSp>
      <p:grpSp>
        <p:nvGrpSpPr>
          <p:cNvPr id="114" name="Group 113">
            <a:extLst>
              <a:ext uri="{FF2B5EF4-FFF2-40B4-BE49-F238E27FC236}">
                <a16:creationId xmlns:a16="http://schemas.microsoft.com/office/drawing/2014/main" id="{B86CD14E-FCD3-45DB-A67B-B2940146DA03}"/>
              </a:ext>
            </a:extLst>
          </p:cNvPr>
          <p:cNvGrpSpPr>
            <a:grpSpLocks noChangeAspect="1"/>
          </p:cNvGrpSpPr>
          <p:nvPr/>
        </p:nvGrpSpPr>
        <p:grpSpPr>
          <a:xfrm>
            <a:off x="12597217" y="5857737"/>
            <a:ext cx="1117985" cy="1188720"/>
            <a:chOff x="15400614" y="3351675"/>
            <a:chExt cx="442536" cy="470536"/>
          </a:xfrm>
        </p:grpSpPr>
        <p:sp>
          <p:nvSpPr>
            <p:cNvPr id="115" name="Freeform: Shape 42">
              <a:extLst>
                <a:ext uri="{FF2B5EF4-FFF2-40B4-BE49-F238E27FC236}">
                  <a16:creationId xmlns:a16="http://schemas.microsoft.com/office/drawing/2014/main" id="{A1CD139E-B752-4753-9A70-02B93D0DBA9F}"/>
                </a:ext>
              </a:extLst>
            </p:cNvPr>
            <p:cNvSpPr/>
            <p:nvPr/>
          </p:nvSpPr>
          <p:spPr>
            <a:xfrm>
              <a:off x="15559605" y="3583725"/>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16" name="Freeform: Shape 43">
              <a:extLst>
                <a:ext uri="{FF2B5EF4-FFF2-40B4-BE49-F238E27FC236}">
                  <a16:creationId xmlns:a16="http://schemas.microsoft.com/office/drawing/2014/main" id="{C0F01DA0-114F-4126-B19B-61D8F169F5A6}"/>
                </a:ext>
              </a:extLst>
            </p:cNvPr>
            <p:cNvSpPr/>
            <p:nvPr/>
          </p:nvSpPr>
          <p:spPr>
            <a:xfrm>
              <a:off x="15514225" y="3706347"/>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17" name="Freeform: Shape 44">
              <a:extLst>
                <a:ext uri="{FF2B5EF4-FFF2-40B4-BE49-F238E27FC236}">
                  <a16:creationId xmlns:a16="http://schemas.microsoft.com/office/drawing/2014/main" id="{B7AC768C-8A3A-4E28-B16F-6902E5B95B95}"/>
                </a:ext>
              </a:extLst>
            </p:cNvPr>
            <p:cNvSpPr/>
            <p:nvPr/>
          </p:nvSpPr>
          <p:spPr>
            <a:xfrm>
              <a:off x="15545765" y="3556046"/>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18" name="Freeform: Shape 45">
              <a:extLst>
                <a:ext uri="{FF2B5EF4-FFF2-40B4-BE49-F238E27FC236}">
                  <a16:creationId xmlns:a16="http://schemas.microsoft.com/office/drawing/2014/main" id="{7BEDCFF8-816D-4269-87A5-5B7DC5F9F964}"/>
                </a:ext>
              </a:extLst>
            </p:cNvPr>
            <p:cNvSpPr/>
            <p:nvPr/>
          </p:nvSpPr>
          <p:spPr>
            <a:xfrm>
              <a:off x="15532892" y="3611081"/>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19" name="Freeform: Shape 46">
              <a:extLst>
                <a:ext uri="{FF2B5EF4-FFF2-40B4-BE49-F238E27FC236}">
                  <a16:creationId xmlns:a16="http://schemas.microsoft.com/office/drawing/2014/main" id="{C10FF66C-22C9-49D4-B35E-FD01E00AD834}"/>
                </a:ext>
              </a:extLst>
            </p:cNvPr>
            <p:cNvSpPr/>
            <p:nvPr/>
          </p:nvSpPr>
          <p:spPr>
            <a:xfrm>
              <a:off x="15679331" y="3611081"/>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0" name="Freeform: Shape 47">
              <a:extLst>
                <a:ext uri="{FF2B5EF4-FFF2-40B4-BE49-F238E27FC236}">
                  <a16:creationId xmlns:a16="http://schemas.microsoft.com/office/drawing/2014/main" id="{A8ABE2CA-7E22-4552-A0AC-874AAA2E6800}"/>
                </a:ext>
              </a:extLst>
            </p:cNvPr>
            <p:cNvSpPr/>
            <p:nvPr/>
          </p:nvSpPr>
          <p:spPr>
            <a:xfrm>
              <a:off x="15445994" y="3379353"/>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1" name="Freeform: Shape 48">
              <a:extLst>
                <a:ext uri="{FF2B5EF4-FFF2-40B4-BE49-F238E27FC236}">
                  <a16:creationId xmlns:a16="http://schemas.microsoft.com/office/drawing/2014/main" id="{2B1647AD-9E28-4B1A-9B71-754E1B0AC59D}"/>
                </a:ext>
              </a:extLst>
            </p:cNvPr>
            <p:cNvSpPr/>
            <p:nvPr/>
          </p:nvSpPr>
          <p:spPr>
            <a:xfrm>
              <a:off x="15432154" y="3351675"/>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2" name="Freeform: Shape 49">
              <a:extLst>
                <a:ext uri="{FF2B5EF4-FFF2-40B4-BE49-F238E27FC236}">
                  <a16:creationId xmlns:a16="http://schemas.microsoft.com/office/drawing/2014/main" id="{966360CF-2165-4E61-A0C8-244CF809F7B6}"/>
                </a:ext>
              </a:extLst>
            </p:cNvPr>
            <p:cNvSpPr/>
            <p:nvPr/>
          </p:nvSpPr>
          <p:spPr>
            <a:xfrm>
              <a:off x="15419281"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3" name="Freeform: Shape 50">
              <a:extLst>
                <a:ext uri="{FF2B5EF4-FFF2-40B4-BE49-F238E27FC236}">
                  <a16:creationId xmlns:a16="http://schemas.microsoft.com/office/drawing/2014/main" id="{52897CC5-0696-4F81-8581-14613457F152}"/>
                </a:ext>
              </a:extLst>
            </p:cNvPr>
            <p:cNvSpPr/>
            <p:nvPr/>
          </p:nvSpPr>
          <p:spPr>
            <a:xfrm>
              <a:off x="15566042"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4" name="Freeform: Shape 51">
              <a:extLst>
                <a:ext uri="{FF2B5EF4-FFF2-40B4-BE49-F238E27FC236}">
                  <a16:creationId xmlns:a16="http://schemas.microsoft.com/office/drawing/2014/main" id="{EBAD5DEF-90C6-4482-B1CE-D6EC56A73F44}"/>
                </a:ext>
              </a:extLst>
            </p:cNvPr>
            <p:cNvSpPr/>
            <p:nvPr/>
          </p:nvSpPr>
          <p:spPr>
            <a:xfrm>
              <a:off x="15400614" y="3502917"/>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5" name="Freeform: Shape 52">
              <a:extLst>
                <a:ext uri="{FF2B5EF4-FFF2-40B4-BE49-F238E27FC236}">
                  <a16:creationId xmlns:a16="http://schemas.microsoft.com/office/drawing/2014/main" id="{1BADBBB7-6970-4079-B910-E4EB8B22391C}"/>
                </a:ext>
              </a:extLst>
            </p:cNvPr>
            <p:cNvSpPr/>
            <p:nvPr/>
          </p:nvSpPr>
          <p:spPr>
            <a:xfrm>
              <a:off x="15668388" y="337935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6" name="Freeform: Shape 53">
              <a:extLst>
                <a:ext uri="{FF2B5EF4-FFF2-40B4-BE49-F238E27FC236}">
                  <a16:creationId xmlns:a16="http://schemas.microsoft.com/office/drawing/2014/main" id="{6BE5FB08-8FB8-423D-8469-BC2907788174}"/>
                </a:ext>
              </a:extLst>
            </p:cNvPr>
            <p:cNvSpPr/>
            <p:nvPr/>
          </p:nvSpPr>
          <p:spPr>
            <a:xfrm>
              <a:off x="15654549" y="3351675"/>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7" name="Freeform: Shape 54">
              <a:extLst>
                <a:ext uri="{FF2B5EF4-FFF2-40B4-BE49-F238E27FC236}">
                  <a16:creationId xmlns:a16="http://schemas.microsoft.com/office/drawing/2014/main" id="{8EA52A9D-D73D-44EC-B8FA-9499C7EABBEE}"/>
                </a:ext>
              </a:extLst>
            </p:cNvPr>
            <p:cNvSpPr/>
            <p:nvPr/>
          </p:nvSpPr>
          <p:spPr>
            <a:xfrm>
              <a:off x="15641675"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8" name="Freeform: Shape 55">
              <a:extLst>
                <a:ext uri="{FF2B5EF4-FFF2-40B4-BE49-F238E27FC236}">
                  <a16:creationId xmlns:a16="http://schemas.microsoft.com/office/drawing/2014/main" id="{74440FAA-A3BA-46CF-9320-DD48FF43EB08}"/>
                </a:ext>
              </a:extLst>
            </p:cNvPr>
            <p:cNvSpPr/>
            <p:nvPr/>
          </p:nvSpPr>
          <p:spPr>
            <a:xfrm>
              <a:off x="15788436"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9" name="Freeform: Shape 56">
              <a:extLst>
                <a:ext uri="{FF2B5EF4-FFF2-40B4-BE49-F238E27FC236}">
                  <a16:creationId xmlns:a16="http://schemas.microsoft.com/office/drawing/2014/main" id="{B91C7E90-2ED6-4F6F-8E55-D0EB02BF2D80}"/>
                </a:ext>
              </a:extLst>
            </p:cNvPr>
            <p:cNvSpPr/>
            <p:nvPr/>
          </p:nvSpPr>
          <p:spPr>
            <a:xfrm>
              <a:off x="15656480" y="3502917"/>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grpSp>
      <p:cxnSp>
        <p:nvCxnSpPr>
          <p:cNvPr id="130" name="Straight Connector 129">
            <a:extLst>
              <a:ext uri="{FF2B5EF4-FFF2-40B4-BE49-F238E27FC236}">
                <a16:creationId xmlns:a16="http://schemas.microsoft.com/office/drawing/2014/main" id="{FA7AE5AC-0EF1-4CCD-8D80-28C4A1E5E858}"/>
              </a:ext>
            </a:extLst>
          </p:cNvPr>
          <p:cNvCxnSpPr>
            <a:cxnSpLocks/>
          </p:cNvCxnSpPr>
          <p:nvPr/>
        </p:nvCxnSpPr>
        <p:spPr>
          <a:xfrm flipV="1">
            <a:off x="591733" y="1080961"/>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A7AE5AC-0EF1-4CCD-8D80-28C4A1E5E858}"/>
              </a:ext>
            </a:extLst>
          </p:cNvPr>
          <p:cNvCxnSpPr>
            <a:cxnSpLocks/>
          </p:cNvCxnSpPr>
          <p:nvPr/>
        </p:nvCxnSpPr>
        <p:spPr>
          <a:xfrm flipV="1">
            <a:off x="591733" y="2137253"/>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15105" y="2401669"/>
            <a:ext cx="11449420" cy="4708981"/>
          </a:xfrm>
          <a:prstGeom prst="rect">
            <a:avLst/>
          </a:prstGeom>
          <a:noFill/>
        </p:spPr>
        <p:txBody>
          <a:bodyPr wrap="square" rtlCol="0">
            <a:spAutoFit/>
          </a:bodyPr>
          <a:lstStyle/>
          <a:p>
            <a:r>
              <a:rPr lang="en-US" sz="2000" b="1" dirty="0" smtClean="0"/>
              <a:t>Outcomes</a:t>
            </a:r>
            <a:br>
              <a:rPr lang="en-US" sz="2000" b="1" dirty="0" smtClean="0"/>
            </a:br>
            <a:r>
              <a:rPr lang="en-US" sz="1000" b="1" dirty="0" smtClean="0"/>
              <a:t> </a:t>
            </a:r>
            <a:endParaRPr lang="en-US" sz="2000" b="1" dirty="0"/>
          </a:p>
          <a:p>
            <a:pPr marL="342900" indent="-342900">
              <a:buFont typeface="Arial" panose="020B0604020202020204" pitchFamily="34" charset="0"/>
              <a:buChar char="•"/>
            </a:pPr>
            <a:r>
              <a:rPr lang="en-US" sz="2000" dirty="0" smtClean="0"/>
              <a:t>Establish and exercise an agile program to accelerate cloud operational readiness and cloud migrations.</a:t>
            </a:r>
            <a:br>
              <a:rPr lang="en-US" sz="2000" dirty="0" smtClean="0"/>
            </a:br>
            <a:endParaRPr lang="en-US" sz="2000" dirty="0" smtClean="0"/>
          </a:p>
          <a:p>
            <a:pPr marL="342900" indent="-342900">
              <a:buFont typeface="Arial" panose="020B0604020202020204" pitchFamily="34" charset="0"/>
              <a:buChar char="•"/>
            </a:pPr>
            <a:r>
              <a:rPr lang="en-US" sz="2000" dirty="0"/>
              <a:t>An agile roadmap that links business stakeholder needs to technology </a:t>
            </a:r>
            <a:r>
              <a:rPr lang="en-US" sz="2000" dirty="0" smtClean="0"/>
              <a:t>initiatives. </a:t>
            </a:r>
            <a:br>
              <a:rPr lang="en-US" sz="2000" dirty="0" smtClean="0"/>
            </a:br>
            <a:endParaRPr lang="en-US" sz="2000" dirty="0" smtClean="0"/>
          </a:p>
          <a:p>
            <a:pPr marL="342900" indent="-342900">
              <a:buFont typeface="Arial" panose="020B0604020202020204" pitchFamily="34" charset="0"/>
              <a:buChar char="•"/>
            </a:pPr>
            <a:r>
              <a:rPr lang="en-US" sz="2000" dirty="0"/>
              <a:t>A refined, well-prioritized backlog for the scope of the Mobilize </a:t>
            </a:r>
            <a:r>
              <a:rPr lang="en-US" sz="2000" dirty="0" smtClean="0"/>
              <a:t>engagement. </a:t>
            </a:r>
            <a:br>
              <a:rPr lang="en-US" sz="2000" dirty="0" smtClean="0"/>
            </a:br>
            <a:r>
              <a:rPr lang="en-US" sz="2000" dirty="0" smtClean="0"/>
              <a:t> </a:t>
            </a:r>
          </a:p>
          <a:p>
            <a:pPr marL="342900" indent="-342900">
              <a:buFont typeface="Arial" panose="020B0604020202020204" pitchFamily="34" charset="0"/>
              <a:buChar char="•"/>
            </a:pPr>
            <a:r>
              <a:rPr lang="en-US" sz="2000" dirty="0" smtClean="0"/>
              <a:t>Set-up low-cost collaboration and governance mechanisms to manage cloud operations beyond Mobilize. (e.g. Agile Operations Workflow, IT Governance Decision Catalog, Video Library, Security Compliance Catalog, Application Migration Mechanisms) </a:t>
            </a:r>
            <a:br>
              <a:rPr lang="en-US" sz="2000" dirty="0" smtClean="0"/>
            </a:br>
            <a:endParaRPr lang="en-US" sz="2000" dirty="0" smtClean="0"/>
          </a:p>
          <a:p>
            <a:pPr marL="342900" indent="-342900">
              <a:buFont typeface="Arial" panose="020B0604020202020204" pitchFamily="34" charset="0"/>
              <a:buChar char="•"/>
            </a:pPr>
            <a:r>
              <a:rPr lang="en-US" sz="2000" dirty="0"/>
              <a:t>At project close, the customer retains </a:t>
            </a:r>
            <a:r>
              <a:rPr lang="en-US" sz="2000" dirty="0" smtClean="0"/>
              <a:t>the </a:t>
            </a:r>
            <a:r>
              <a:rPr lang="en-US" sz="2000" dirty="0"/>
              <a:t>Operations Portal that serves as a Knowledge Base containing completed activities, decisions, and </a:t>
            </a:r>
            <a:r>
              <a:rPr lang="en-US" sz="2000" dirty="0" err="1"/>
              <a:t>runbooks</a:t>
            </a:r>
            <a:r>
              <a:rPr lang="en-US" sz="2000" dirty="0"/>
              <a:t> that support ongoing operations.</a:t>
            </a:r>
            <a:r>
              <a:rPr lang="en-US" sz="2000" dirty="0" smtClean="0"/>
              <a:t/>
            </a:r>
            <a:br>
              <a:rPr lang="en-US" sz="2000" dirty="0" smtClean="0"/>
            </a:br>
            <a:r>
              <a:rPr lang="en-US" sz="1000" dirty="0" smtClean="0"/>
              <a:t> </a:t>
            </a:r>
            <a:endParaRPr lang="en-US" sz="2000" dirty="0"/>
          </a:p>
        </p:txBody>
      </p:sp>
    </p:spTree>
    <p:extLst>
      <p:ext uri="{BB962C8B-B14F-4D97-AF65-F5344CB8AC3E}">
        <p14:creationId xmlns:p14="http://schemas.microsoft.com/office/powerpoint/2010/main" val="224631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4C07A81-F532-4C6C-A353-6E2894EB5218}"/>
              </a:ext>
            </a:extLst>
          </p:cNvPr>
          <p:cNvSpPr>
            <a:spLocks noGrp="1"/>
          </p:cNvSpPr>
          <p:nvPr>
            <p:ph type="title"/>
          </p:nvPr>
        </p:nvSpPr>
        <p:spPr>
          <a:xfrm>
            <a:off x="548639" y="183898"/>
            <a:ext cx="12833588" cy="1371600"/>
          </a:xfrm>
        </p:spPr>
        <p:txBody>
          <a:bodyPr/>
          <a:lstStyle/>
          <a:p>
            <a:r>
              <a:rPr lang="en-US" dirty="0"/>
              <a:t>Portfolio </a:t>
            </a:r>
            <a:r>
              <a:rPr lang="en-US" dirty="0" smtClean="0"/>
              <a:t>Accelerator</a:t>
            </a:r>
            <a:endParaRPr lang="en-US" dirty="0"/>
          </a:p>
        </p:txBody>
      </p:sp>
      <p:grpSp>
        <p:nvGrpSpPr>
          <p:cNvPr id="2" name="Group 1">
            <a:extLst>
              <a:ext uri="{FF2B5EF4-FFF2-40B4-BE49-F238E27FC236}">
                <a16:creationId xmlns:a16="http://schemas.microsoft.com/office/drawing/2014/main" id="{E5E223AC-8511-4D8F-840D-8A9547F59D2F}"/>
              </a:ext>
            </a:extLst>
          </p:cNvPr>
          <p:cNvGrpSpPr/>
          <p:nvPr/>
        </p:nvGrpSpPr>
        <p:grpSpPr>
          <a:xfrm>
            <a:off x="12930039" y="452986"/>
            <a:ext cx="1341955" cy="905911"/>
            <a:chOff x="12930039" y="452986"/>
            <a:chExt cx="1341955" cy="905911"/>
          </a:xfrm>
        </p:grpSpPr>
        <p:sp>
          <p:nvSpPr>
            <p:cNvPr id="682"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716" name="Group 715">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717"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18"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19"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0"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1"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2"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3"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4"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5"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6"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7"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8"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5" name="TextBox 4"/>
          <p:cNvSpPr txBox="1"/>
          <p:nvPr/>
        </p:nvSpPr>
        <p:spPr>
          <a:xfrm>
            <a:off x="750183" y="2635292"/>
            <a:ext cx="11678038" cy="5016758"/>
          </a:xfrm>
          <a:prstGeom prst="rect">
            <a:avLst/>
          </a:prstGeom>
          <a:noFill/>
        </p:spPr>
        <p:txBody>
          <a:bodyPr wrap="square" rtlCol="0">
            <a:spAutoFit/>
          </a:bodyPr>
          <a:lstStyle/>
          <a:p>
            <a:r>
              <a:rPr lang="en-US" sz="2000" b="1" dirty="0" smtClean="0"/>
              <a:t>Outcomes</a:t>
            </a:r>
            <a:br>
              <a:rPr lang="en-US" sz="2000" b="1" dirty="0" smtClean="0"/>
            </a:br>
            <a:r>
              <a:rPr lang="en-US" sz="1000" b="1" dirty="0" smtClean="0"/>
              <a:t> </a:t>
            </a:r>
            <a:endParaRPr lang="en-US" sz="2000" b="1" dirty="0"/>
          </a:p>
          <a:p>
            <a:pPr marL="342900" indent="-342900">
              <a:buFont typeface="Arial" panose="020B0604020202020204" pitchFamily="34" charset="0"/>
              <a:buChar char="•"/>
            </a:pPr>
            <a:r>
              <a:rPr lang="en-US" sz="2000" dirty="0"/>
              <a:t>Foster alignment on business, IT goals, and scope </a:t>
            </a:r>
            <a:r>
              <a:rPr lang="en-US" sz="2000" dirty="0" smtClean="0"/>
              <a:t/>
            </a:r>
            <a:br>
              <a:rPr lang="en-US" sz="2000" dirty="0" smtClean="0"/>
            </a:br>
            <a:r>
              <a:rPr lang="en-US" sz="1000" dirty="0" smtClean="0"/>
              <a:t> </a:t>
            </a:r>
            <a:endParaRPr lang="en-US" sz="2000" dirty="0"/>
          </a:p>
          <a:p>
            <a:pPr marL="342900" indent="-342900">
              <a:buFont typeface="Arial" panose="020B0604020202020204" pitchFamily="34" charset="0"/>
              <a:buChar char="•"/>
            </a:pPr>
            <a:r>
              <a:rPr lang="en-US" sz="2000" dirty="0"/>
              <a:t>Review example app landscape (from pre-work) and decide on applicability of a tool based on completeness of data, ease of assembling the information, etc</a:t>
            </a:r>
            <a:r>
              <a:rPr lang="en-US" sz="2000" dirty="0" smtClean="0"/>
              <a:t>.</a:t>
            </a:r>
            <a:br>
              <a:rPr lang="en-US" sz="2000" dirty="0" smtClean="0"/>
            </a:br>
            <a:r>
              <a:rPr lang="en-US" sz="1000" dirty="0" smtClean="0"/>
              <a:t> </a:t>
            </a:r>
            <a:endParaRPr lang="en-US" sz="2000" dirty="0"/>
          </a:p>
          <a:p>
            <a:pPr marL="342900" indent="-342900">
              <a:buFont typeface="Arial" panose="020B0604020202020204" pitchFamily="34" charset="0"/>
              <a:buChar char="•"/>
            </a:pPr>
            <a:r>
              <a:rPr lang="en-US" sz="2000" dirty="0"/>
              <a:t>(as relevant) Decide on a Tool for discovery and obtain security sign-off on tools for </a:t>
            </a:r>
            <a:r>
              <a:rPr lang="en-US" sz="2000" dirty="0" smtClean="0"/>
              <a:t>implementation</a:t>
            </a:r>
          </a:p>
          <a:p>
            <a:endParaRPr lang="en-US" sz="1000" dirty="0"/>
          </a:p>
          <a:p>
            <a:pPr marL="342900" indent="-342900">
              <a:buFont typeface="Arial" panose="020B0604020202020204" pitchFamily="34" charset="0"/>
              <a:buChar char="•"/>
            </a:pPr>
            <a:r>
              <a:rPr lang="en-US" sz="2000" dirty="0"/>
              <a:t>(as relevant) Implement tooling (or Party POC) and initiate data </a:t>
            </a:r>
            <a:r>
              <a:rPr lang="en-US" sz="2000" dirty="0" smtClean="0"/>
              <a:t>collection</a:t>
            </a:r>
          </a:p>
          <a:p>
            <a:r>
              <a:rPr lang="en-US" sz="1000" dirty="0"/>
              <a:t> </a:t>
            </a:r>
            <a:endParaRPr lang="en-US" sz="2000" dirty="0"/>
          </a:p>
          <a:p>
            <a:pPr marL="342900" indent="-342900">
              <a:buFont typeface="Arial" panose="020B0604020202020204" pitchFamily="34" charset="0"/>
              <a:buChar char="•"/>
            </a:pPr>
            <a:r>
              <a:rPr lang="en-US" sz="2000" dirty="0"/>
              <a:t>Create a decision criteria for prioritization and qualification of candidates, and </a:t>
            </a:r>
            <a:r>
              <a:rPr lang="en-US" sz="2000" dirty="0" smtClean="0"/>
              <a:t>disposition</a:t>
            </a:r>
          </a:p>
          <a:p>
            <a:endParaRPr lang="en-US" sz="1000" dirty="0"/>
          </a:p>
          <a:p>
            <a:pPr marL="342900" indent="-342900">
              <a:buFont typeface="Arial" panose="020B0604020202020204" pitchFamily="34" charset="0"/>
              <a:buChar char="•"/>
            </a:pPr>
            <a:r>
              <a:rPr lang="en-US" sz="2000" dirty="0"/>
              <a:t>Create roadmap of the critical path items for the whole </a:t>
            </a:r>
            <a:r>
              <a:rPr lang="en-US" sz="2000" dirty="0" err="1" smtClean="0"/>
              <a:t>workstream</a:t>
            </a:r>
            <a:endParaRPr lang="en-US" sz="2000" dirty="0" smtClean="0"/>
          </a:p>
          <a:p>
            <a:endParaRPr lang="en-US" sz="1000" dirty="0"/>
          </a:p>
          <a:p>
            <a:pPr marL="342900" indent="-342900">
              <a:buFont typeface="Arial" panose="020B0604020202020204" pitchFamily="34" charset="0"/>
              <a:buChar char="•"/>
            </a:pPr>
            <a:r>
              <a:rPr lang="en-US" sz="2000" dirty="0"/>
              <a:t>Identify 3-5 pilot apps for a Platform Party (time permitting, discover details of the applications</a:t>
            </a:r>
            <a:r>
              <a:rPr lang="en-US" sz="2000" dirty="0" smtClean="0"/>
              <a:t>)</a:t>
            </a:r>
          </a:p>
          <a:p>
            <a:endParaRPr lang="en-US" sz="1000" dirty="0"/>
          </a:p>
          <a:p>
            <a:pPr marL="342900" indent="-342900">
              <a:buFont typeface="Arial" panose="020B0604020202020204" pitchFamily="34" charset="0"/>
              <a:buChar char="•"/>
            </a:pPr>
            <a:r>
              <a:rPr lang="en-US" sz="2000" dirty="0"/>
              <a:t>Develop  the initial Wave Plan for the </a:t>
            </a:r>
            <a:r>
              <a:rPr lang="en-US" sz="2000" dirty="0" smtClean="0"/>
              <a:t>migration</a:t>
            </a:r>
          </a:p>
          <a:p>
            <a:endParaRPr lang="en-US" sz="1000" dirty="0"/>
          </a:p>
          <a:p>
            <a:pPr marL="342900" indent="-342900">
              <a:buFont typeface="Arial" panose="020B0604020202020204" pitchFamily="34" charset="0"/>
              <a:buChar char="•"/>
            </a:pPr>
            <a:r>
              <a:rPr lang="en-US" sz="2000" dirty="0"/>
              <a:t>Surface, Discuss and Address big rocks and sacred cows in the wave plan</a:t>
            </a:r>
          </a:p>
        </p:txBody>
      </p:sp>
      <p:sp>
        <p:nvSpPr>
          <p:cNvPr id="22" name="Rectangle 21"/>
          <p:cNvSpPr/>
          <p:nvPr/>
        </p:nvSpPr>
        <p:spPr>
          <a:xfrm>
            <a:off x="548639" y="1112676"/>
            <a:ext cx="11978641" cy="1384995"/>
          </a:xfrm>
          <a:prstGeom prst="rect">
            <a:avLst/>
          </a:prstGeom>
        </p:spPr>
        <p:txBody>
          <a:bodyPr wrap="square">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a:t>
            </a:r>
            <a:r>
              <a:rPr lang="en-US" sz="2800" dirty="0" smtClean="0">
                <a:latin typeface="Amazon Ember" panose="020B0603020204020204" pitchFamily="34" charset="0"/>
                <a:ea typeface="Amazon Ember" panose="020B0603020204020204" pitchFamily="34" charset="0"/>
                <a:cs typeface="Amazon Ember" panose="020B0603020204020204" pitchFamily="34" charset="0"/>
              </a:rPr>
              <a:t> </a:t>
            </a:r>
            <a:r>
              <a:rPr lang="en-US" sz="2800" dirty="0">
                <a:latin typeface="Amazon Ember" panose="020B0603020204020204" pitchFamily="34" charset="0"/>
                <a:ea typeface="Amazon Ember" panose="020B0603020204020204" pitchFamily="34" charset="0"/>
                <a:cs typeface="Amazon Ember" panose="020B0603020204020204" pitchFamily="34" charset="0"/>
              </a:rPr>
              <a:t>sprint-based, interactive </a:t>
            </a:r>
            <a:r>
              <a:rPr lang="en-US" sz="2800" dirty="0" err="1" smtClean="0">
                <a:latin typeface="Amazon Ember" panose="020B0603020204020204" pitchFamily="34" charset="0"/>
                <a:ea typeface="Amazon Ember" panose="020B0603020204020204" pitchFamily="34" charset="0"/>
                <a:cs typeface="Amazon Ember" panose="020B0603020204020204" pitchFamily="34" charset="0"/>
              </a:rPr>
              <a:t>workstream</a:t>
            </a:r>
            <a:r>
              <a:rPr lang="en-US" sz="2800" dirty="0" smtClean="0">
                <a:latin typeface="Amazon Ember" panose="020B0603020204020204" pitchFamily="34" charset="0"/>
                <a:ea typeface="Amazon Ember" panose="020B0603020204020204" pitchFamily="34" charset="0"/>
                <a:cs typeface="Amazon Ember" panose="020B0603020204020204" pitchFamily="34" charset="0"/>
              </a:rPr>
              <a:t> </a:t>
            </a:r>
            <a:r>
              <a:rPr lang="en-US" sz="2800" dirty="0">
                <a:latin typeface="Amazon Ember" panose="020B0603020204020204" pitchFamily="34" charset="0"/>
                <a:ea typeface="Amazon Ember" panose="020B0603020204020204" pitchFamily="34" charset="0"/>
                <a:cs typeface="Amazon Ember" panose="020B0603020204020204" pitchFamily="34" charset="0"/>
              </a:rPr>
              <a:t>designed to establish decision criteria for application migration candidates and accelerate the development of a migration wave </a:t>
            </a:r>
            <a:r>
              <a:rPr lang="en-US" sz="2800" dirty="0" smtClean="0">
                <a:latin typeface="Amazon Ember" panose="020B0603020204020204" pitchFamily="34" charset="0"/>
                <a:ea typeface="Amazon Ember" panose="020B0603020204020204" pitchFamily="34" charset="0"/>
                <a:cs typeface="Amazon Ember" panose="020B0603020204020204" pitchFamily="34" charset="0"/>
              </a:rPr>
              <a:t>plan.</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3" name="Straight Connector 22">
            <a:extLst>
              <a:ext uri="{FF2B5EF4-FFF2-40B4-BE49-F238E27FC236}">
                <a16:creationId xmlns:a16="http://schemas.microsoft.com/office/drawing/2014/main" id="{FA7AE5AC-0EF1-4CCD-8D80-28C4A1E5E858}"/>
              </a:ext>
            </a:extLst>
          </p:cNvPr>
          <p:cNvCxnSpPr>
            <a:cxnSpLocks/>
          </p:cNvCxnSpPr>
          <p:nvPr/>
        </p:nvCxnSpPr>
        <p:spPr>
          <a:xfrm flipV="1">
            <a:off x="591733" y="1080961"/>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7AE5AC-0EF1-4CCD-8D80-28C4A1E5E858}"/>
              </a:ext>
            </a:extLst>
          </p:cNvPr>
          <p:cNvCxnSpPr>
            <a:cxnSpLocks/>
          </p:cNvCxnSpPr>
          <p:nvPr/>
        </p:nvCxnSpPr>
        <p:spPr>
          <a:xfrm flipV="1">
            <a:off x="591733" y="2496573"/>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7A627E6-4AD9-442B-9F07-D79E450B5705}"/>
              </a:ext>
            </a:extLst>
          </p:cNvPr>
          <p:cNvGrpSpPr/>
          <p:nvPr/>
        </p:nvGrpSpPr>
        <p:grpSpPr>
          <a:xfrm>
            <a:off x="13090266" y="3026892"/>
            <a:ext cx="966674" cy="716314"/>
            <a:chOff x="8359775" y="6592021"/>
            <a:chExt cx="1444632" cy="1070486"/>
          </a:xfrm>
        </p:grpSpPr>
        <p:grpSp>
          <p:nvGrpSpPr>
            <p:cNvPr id="26" name="Graphic 172">
              <a:extLst>
                <a:ext uri="{FF2B5EF4-FFF2-40B4-BE49-F238E27FC236}">
                  <a16:creationId xmlns:a16="http://schemas.microsoft.com/office/drawing/2014/main" id="{C02E77C1-EBB4-43B3-B90B-A3C9E96A5A93}"/>
                </a:ext>
              </a:extLst>
            </p:cNvPr>
            <p:cNvGrpSpPr/>
            <p:nvPr/>
          </p:nvGrpSpPr>
          <p:grpSpPr>
            <a:xfrm>
              <a:off x="8742285" y="6592021"/>
              <a:ext cx="1062122" cy="1041301"/>
              <a:chOff x="1685010" y="4353545"/>
              <a:chExt cx="443180" cy="434492"/>
            </a:xfrm>
          </p:grpSpPr>
          <p:sp>
            <p:nvSpPr>
              <p:cNvPr id="38" name="Freeform: Shape 950">
                <a:extLst>
                  <a:ext uri="{FF2B5EF4-FFF2-40B4-BE49-F238E27FC236}">
                    <a16:creationId xmlns:a16="http://schemas.microsoft.com/office/drawing/2014/main" id="{372C23B3-9CF3-4804-A881-5FA97A00EFDA}"/>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9" name="Freeform: Shape 951">
                <a:extLst>
                  <a:ext uri="{FF2B5EF4-FFF2-40B4-BE49-F238E27FC236}">
                    <a16:creationId xmlns:a16="http://schemas.microsoft.com/office/drawing/2014/main" id="{F9216971-09C7-400D-B32E-4101345B00F4}"/>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40" name="Freeform: Shape 952">
                <a:extLst>
                  <a:ext uri="{FF2B5EF4-FFF2-40B4-BE49-F238E27FC236}">
                    <a16:creationId xmlns:a16="http://schemas.microsoft.com/office/drawing/2014/main" id="{6CA77B2E-7BF9-464A-A783-93EF2D33C819}"/>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41" name="Freeform: Shape 953">
                <a:extLst>
                  <a:ext uri="{FF2B5EF4-FFF2-40B4-BE49-F238E27FC236}">
                    <a16:creationId xmlns:a16="http://schemas.microsoft.com/office/drawing/2014/main" id="{016419D6-F246-439C-BCC1-B40E135BBD95}"/>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42" name="Freeform: Shape 954">
                <a:extLst>
                  <a:ext uri="{FF2B5EF4-FFF2-40B4-BE49-F238E27FC236}">
                    <a16:creationId xmlns:a16="http://schemas.microsoft.com/office/drawing/2014/main" id="{D2B6B27D-4208-4C67-A87C-BD0E40B37F40}"/>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43" name="Freeform: Shape 955">
                <a:extLst>
                  <a:ext uri="{FF2B5EF4-FFF2-40B4-BE49-F238E27FC236}">
                    <a16:creationId xmlns:a16="http://schemas.microsoft.com/office/drawing/2014/main" id="{4B0550FA-6FEA-4AA7-9A7B-35DBF8FC348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27" name="Graphic 190">
              <a:extLst>
                <a:ext uri="{FF2B5EF4-FFF2-40B4-BE49-F238E27FC236}">
                  <a16:creationId xmlns:a16="http://schemas.microsoft.com/office/drawing/2014/main" id="{67088BC0-07F1-451C-B16F-B4D6B6CC69DB}"/>
                </a:ext>
              </a:extLst>
            </p:cNvPr>
            <p:cNvGrpSpPr/>
            <p:nvPr/>
          </p:nvGrpSpPr>
          <p:grpSpPr>
            <a:xfrm>
              <a:off x="8911314" y="6708453"/>
              <a:ext cx="487551" cy="487551"/>
              <a:chOff x="7285831" y="4387916"/>
              <a:chExt cx="196325" cy="196325"/>
            </a:xfrm>
          </p:grpSpPr>
          <p:sp>
            <p:nvSpPr>
              <p:cNvPr id="35" name="Freeform: Shape 947">
                <a:extLst>
                  <a:ext uri="{FF2B5EF4-FFF2-40B4-BE49-F238E27FC236}">
                    <a16:creationId xmlns:a16="http://schemas.microsoft.com/office/drawing/2014/main" id="{55358CB5-092D-47D4-9725-CA1C4CAC8990}"/>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6" name="Freeform: Shape 948">
                <a:extLst>
                  <a:ext uri="{FF2B5EF4-FFF2-40B4-BE49-F238E27FC236}">
                    <a16:creationId xmlns:a16="http://schemas.microsoft.com/office/drawing/2014/main" id="{616D146E-5434-41F6-BD7A-2D8B1F5EEB7A}"/>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7" name="Freeform: Shape 949">
                <a:extLst>
                  <a:ext uri="{FF2B5EF4-FFF2-40B4-BE49-F238E27FC236}">
                    <a16:creationId xmlns:a16="http://schemas.microsoft.com/office/drawing/2014/main" id="{EAC90131-7193-44F7-88A3-5ACA3CF7B4B9}"/>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28" name="Graphic 190">
              <a:extLst>
                <a:ext uri="{FF2B5EF4-FFF2-40B4-BE49-F238E27FC236}">
                  <a16:creationId xmlns:a16="http://schemas.microsoft.com/office/drawing/2014/main" id="{60D61CAF-7130-4217-8B05-0B0740A047E0}"/>
                </a:ext>
              </a:extLst>
            </p:cNvPr>
            <p:cNvGrpSpPr/>
            <p:nvPr/>
          </p:nvGrpSpPr>
          <p:grpSpPr>
            <a:xfrm>
              <a:off x="8480431" y="7202131"/>
              <a:ext cx="460376" cy="460376"/>
              <a:chOff x="7289321" y="4372213"/>
              <a:chExt cx="196325" cy="196325"/>
            </a:xfrm>
          </p:grpSpPr>
          <p:sp>
            <p:nvSpPr>
              <p:cNvPr id="32" name="Freeform: Shape 944">
                <a:extLst>
                  <a:ext uri="{FF2B5EF4-FFF2-40B4-BE49-F238E27FC236}">
                    <a16:creationId xmlns:a16="http://schemas.microsoft.com/office/drawing/2014/main" id="{63C5200D-205B-40C3-8838-DFA6232CFD3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3" name="Freeform: Shape 945">
                <a:extLst>
                  <a:ext uri="{FF2B5EF4-FFF2-40B4-BE49-F238E27FC236}">
                    <a16:creationId xmlns:a16="http://schemas.microsoft.com/office/drawing/2014/main" id="{C6C17CA2-DC9E-4DB1-B7BA-7A274B6B7C4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 name="Freeform: Shape 946">
                <a:extLst>
                  <a:ext uri="{FF2B5EF4-FFF2-40B4-BE49-F238E27FC236}">
                    <a16:creationId xmlns:a16="http://schemas.microsoft.com/office/drawing/2014/main" id="{06127911-5777-4AA6-A0B5-F9FE76B3E8AF}"/>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29" name="Graphic 190">
              <a:extLst>
                <a:ext uri="{FF2B5EF4-FFF2-40B4-BE49-F238E27FC236}">
                  <a16:creationId xmlns:a16="http://schemas.microsoft.com/office/drawing/2014/main" id="{17F55904-C5B9-47E8-A150-E65675D141E1}"/>
                </a:ext>
              </a:extLst>
            </p:cNvPr>
            <p:cNvGrpSpPr/>
            <p:nvPr/>
          </p:nvGrpSpPr>
          <p:grpSpPr>
            <a:xfrm>
              <a:off x="8359775" y="6905626"/>
              <a:ext cx="301625" cy="301625"/>
              <a:chOff x="7289321" y="4372213"/>
              <a:chExt cx="196325" cy="196325"/>
            </a:xfrm>
          </p:grpSpPr>
          <p:sp>
            <p:nvSpPr>
              <p:cNvPr id="30" name="Freeform: Shape 942">
                <a:extLst>
                  <a:ext uri="{FF2B5EF4-FFF2-40B4-BE49-F238E27FC236}">
                    <a16:creationId xmlns:a16="http://schemas.microsoft.com/office/drawing/2014/main" id="{2E13265B-4511-4FA4-B009-8A40732B5763}"/>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1" name="Freeform: Shape 943">
                <a:extLst>
                  <a:ext uri="{FF2B5EF4-FFF2-40B4-BE49-F238E27FC236}">
                    <a16:creationId xmlns:a16="http://schemas.microsoft.com/office/drawing/2014/main" id="{8B2C0AA9-F7D6-4390-9E28-6317CC55C23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44" name="Group 43">
            <a:extLst>
              <a:ext uri="{FF2B5EF4-FFF2-40B4-BE49-F238E27FC236}">
                <a16:creationId xmlns:a16="http://schemas.microsoft.com/office/drawing/2014/main" id="{2F5786EF-B5D7-472C-9CEE-922F6990069F}"/>
              </a:ext>
            </a:extLst>
          </p:cNvPr>
          <p:cNvGrpSpPr/>
          <p:nvPr/>
        </p:nvGrpSpPr>
        <p:grpSpPr>
          <a:xfrm>
            <a:off x="13179029" y="5666081"/>
            <a:ext cx="886841" cy="655145"/>
            <a:chOff x="8713234" y="4630665"/>
            <a:chExt cx="886841" cy="655145"/>
          </a:xfrm>
        </p:grpSpPr>
        <p:grpSp>
          <p:nvGrpSpPr>
            <p:cNvPr id="45" name="Graphic 188">
              <a:extLst>
                <a:ext uri="{FF2B5EF4-FFF2-40B4-BE49-F238E27FC236}">
                  <a16:creationId xmlns:a16="http://schemas.microsoft.com/office/drawing/2014/main" id="{7F0224D7-59B4-4D27-BAD7-77C43E337A2E}"/>
                </a:ext>
              </a:extLst>
            </p:cNvPr>
            <p:cNvGrpSpPr/>
            <p:nvPr/>
          </p:nvGrpSpPr>
          <p:grpSpPr>
            <a:xfrm>
              <a:off x="8963026" y="4756150"/>
              <a:ext cx="637049" cy="529660"/>
              <a:chOff x="6479413" y="4391524"/>
              <a:chExt cx="450582" cy="374626"/>
            </a:xfrm>
          </p:grpSpPr>
          <p:sp>
            <p:nvSpPr>
              <p:cNvPr id="61" name="Freeform: Shape 977">
                <a:extLst>
                  <a:ext uri="{FF2B5EF4-FFF2-40B4-BE49-F238E27FC236}">
                    <a16:creationId xmlns:a16="http://schemas.microsoft.com/office/drawing/2014/main" id="{C5648868-68C3-45CB-AFB9-0E8A27BD7078}"/>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62" name="Freeform: Shape 978">
                <a:extLst>
                  <a:ext uri="{FF2B5EF4-FFF2-40B4-BE49-F238E27FC236}">
                    <a16:creationId xmlns:a16="http://schemas.microsoft.com/office/drawing/2014/main" id="{FB9148E8-28A4-4A24-B509-8D0B6D7ECEEE}"/>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63" name="Freeform: Shape 979">
                <a:extLst>
                  <a:ext uri="{FF2B5EF4-FFF2-40B4-BE49-F238E27FC236}">
                    <a16:creationId xmlns:a16="http://schemas.microsoft.com/office/drawing/2014/main" id="{4F8FE0EE-6C97-4404-9624-8EE9A370D21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64" name="Freeform: Shape 980">
                <a:extLst>
                  <a:ext uri="{FF2B5EF4-FFF2-40B4-BE49-F238E27FC236}">
                    <a16:creationId xmlns:a16="http://schemas.microsoft.com/office/drawing/2014/main" id="{BCC2E66A-A7AF-4FE8-A7D3-A526AA1D9C48}"/>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65" name="Freeform: Shape 981">
                <a:extLst>
                  <a:ext uri="{FF2B5EF4-FFF2-40B4-BE49-F238E27FC236}">
                    <a16:creationId xmlns:a16="http://schemas.microsoft.com/office/drawing/2014/main" id="{F95D45E0-A19E-4BEE-80A7-7DAC54A8986A}"/>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46" name="Graphic 240">
              <a:extLst>
                <a:ext uri="{FF2B5EF4-FFF2-40B4-BE49-F238E27FC236}">
                  <a16:creationId xmlns:a16="http://schemas.microsoft.com/office/drawing/2014/main" id="{34C05F57-9153-4C3F-962A-CFAB78D4A912}"/>
                </a:ext>
              </a:extLst>
            </p:cNvPr>
            <p:cNvGrpSpPr/>
            <p:nvPr/>
          </p:nvGrpSpPr>
          <p:grpSpPr>
            <a:xfrm rot="20323668">
              <a:off x="8713234" y="4630665"/>
              <a:ext cx="378619" cy="430874"/>
              <a:chOff x="6198099" y="404917"/>
              <a:chExt cx="417431" cy="475043"/>
            </a:xfrm>
          </p:grpSpPr>
          <p:sp>
            <p:nvSpPr>
              <p:cNvPr id="47" name="Freeform: Shape 965">
                <a:extLst>
                  <a:ext uri="{FF2B5EF4-FFF2-40B4-BE49-F238E27FC236}">
                    <a16:creationId xmlns:a16="http://schemas.microsoft.com/office/drawing/2014/main" id="{ED40453D-04CD-43DA-A170-854134FB620D}"/>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rgbClr val="1B2431"/>
              </a:solid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48" name="Freeform: Shape 966">
                <a:extLst>
                  <a:ext uri="{FF2B5EF4-FFF2-40B4-BE49-F238E27FC236}">
                    <a16:creationId xmlns:a16="http://schemas.microsoft.com/office/drawing/2014/main" id="{70A02E2B-F803-4655-A71A-DFA6E15A694E}"/>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49" name="Freeform: Shape 967">
                <a:extLst>
                  <a:ext uri="{FF2B5EF4-FFF2-40B4-BE49-F238E27FC236}">
                    <a16:creationId xmlns:a16="http://schemas.microsoft.com/office/drawing/2014/main" id="{1777F6A6-5B2B-475E-B7EC-63F5CD3DDC9B}"/>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968">
                <a:extLst>
                  <a:ext uri="{FF2B5EF4-FFF2-40B4-BE49-F238E27FC236}">
                    <a16:creationId xmlns:a16="http://schemas.microsoft.com/office/drawing/2014/main" id="{C778FD4A-F983-4469-B919-CC888E56B418}"/>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969">
                <a:extLst>
                  <a:ext uri="{FF2B5EF4-FFF2-40B4-BE49-F238E27FC236}">
                    <a16:creationId xmlns:a16="http://schemas.microsoft.com/office/drawing/2014/main" id="{DB2B0D13-B010-4387-B3AF-C8AA3DF5781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970">
                <a:extLst>
                  <a:ext uri="{FF2B5EF4-FFF2-40B4-BE49-F238E27FC236}">
                    <a16:creationId xmlns:a16="http://schemas.microsoft.com/office/drawing/2014/main" id="{F3A8E097-BBE7-40F8-917A-419119D3A03B}"/>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971">
                <a:extLst>
                  <a:ext uri="{FF2B5EF4-FFF2-40B4-BE49-F238E27FC236}">
                    <a16:creationId xmlns:a16="http://schemas.microsoft.com/office/drawing/2014/main" id="{C3DD371E-FF79-4B90-8C9A-60E88D15C56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Freeform: Shape 972">
                <a:extLst>
                  <a:ext uri="{FF2B5EF4-FFF2-40B4-BE49-F238E27FC236}">
                    <a16:creationId xmlns:a16="http://schemas.microsoft.com/office/drawing/2014/main" id="{FBFCD6E7-4249-4E74-8741-F162014F19BF}"/>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973">
                <a:extLst>
                  <a:ext uri="{FF2B5EF4-FFF2-40B4-BE49-F238E27FC236}">
                    <a16:creationId xmlns:a16="http://schemas.microsoft.com/office/drawing/2014/main" id="{11917A29-317D-4CE0-B97D-51C5FFCA329B}"/>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974">
                <a:extLst>
                  <a:ext uri="{FF2B5EF4-FFF2-40B4-BE49-F238E27FC236}">
                    <a16:creationId xmlns:a16="http://schemas.microsoft.com/office/drawing/2014/main" id="{98BAFE28-EE5B-4F4D-A1E7-E272C74F29EF}"/>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975">
                <a:extLst>
                  <a:ext uri="{FF2B5EF4-FFF2-40B4-BE49-F238E27FC236}">
                    <a16:creationId xmlns:a16="http://schemas.microsoft.com/office/drawing/2014/main" id="{4B5DE219-F4F1-47EC-BEC8-D82C99C28A5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976">
                <a:extLst>
                  <a:ext uri="{FF2B5EF4-FFF2-40B4-BE49-F238E27FC236}">
                    <a16:creationId xmlns:a16="http://schemas.microsoft.com/office/drawing/2014/main" id="{ACC008B2-DF01-426D-979D-B0FBABF2D22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66" name="Group 65">
            <a:extLst>
              <a:ext uri="{FF2B5EF4-FFF2-40B4-BE49-F238E27FC236}">
                <a16:creationId xmlns:a16="http://schemas.microsoft.com/office/drawing/2014/main" id="{712E70AF-DE17-4D01-A7A1-DA04C9FB7371}"/>
              </a:ext>
            </a:extLst>
          </p:cNvPr>
          <p:cNvGrpSpPr/>
          <p:nvPr/>
        </p:nvGrpSpPr>
        <p:grpSpPr>
          <a:xfrm>
            <a:off x="13454518" y="4356147"/>
            <a:ext cx="532361" cy="695428"/>
            <a:chOff x="9398940" y="6818557"/>
            <a:chExt cx="657213" cy="858524"/>
          </a:xfrm>
        </p:grpSpPr>
        <p:grpSp>
          <p:nvGrpSpPr>
            <p:cNvPr id="67" name="Graphic 244">
              <a:extLst>
                <a:ext uri="{FF2B5EF4-FFF2-40B4-BE49-F238E27FC236}">
                  <a16:creationId xmlns:a16="http://schemas.microsoft.com/office/drawing/2014/main" id="{1D3E4660-FA72-4459-9702-580A04AF1B04}"/>
                </a:ext>
              </a:extLst>
            </p:cNvPr>
            <p:cNvGrpSpPr/>
            <p:nvPr/>
          </p:nvGrpSpPr>
          <p:grpSpPr>
            <a:xfrm>
              <a:off x="9398940" y="6818557"/>
              <a:ext cx="657213" cy="858524"/>
              <a:chOff x="6874589" y="-649524"/>
              <a:chExt cx="198947" cy="259886"/>
            </a:xfrm>
          </p:grpSpPr>
          <p:sp>
            <p:nvSpPr>
              <p:cNvPr id="85" name="Freeform: Shape 1001">
                <a:extLst>
                  <a:ext uri="{FF2B5EF4-FFF2-40B4-BE49-F238E27FC236}">
                    <a16:creationId xmlns:a16="http://schemas.microsoft.com/office/drawing/2014/main" id="{9176352B-D8E6-4303-A5E8-13982B863A87}"/>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86" name="Freeform: Shape 1002">
                <a:extLst>
                  <a:ext uri="{FF2B5EF4-FFF2-40B4-BE49-F238E27FC236}">
                    <a16:creationId xmlns:a16="http://schemas.microsoft.com/office/drawing/2014/main" id="{6EFAF8D7-643D-416F-82D3-4ADC87C980EF}"/>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rgbClr val="1B2431"/>
              </a:solid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68" name="Graphic 286">
              <a:extLst>
                <a:ext uri="{FF2B5EF4-FFF2-40B4-BE49-F238E27FC236}">
                  <a16:creationId xmlns:a16="http://schemas.microsoft.com/office/drawing/2014/main" id="{9853B17C-A47F-40BD-A1EE-0AFF4D350943}"/>
                </a:ext>
              </a:extLst>
            </p:cNvPr>
            <p:cNvGrpSpPr/>
            <p:nvPr/>
          </p:nvGrpSpPr>
          <p:grpSpPr>
            <a:xfrm>
              <a:off x="9459644" y="7061587"/>
              <a:ext cx="535816" cy="371021"/>
              <a:chOff x="357820" y="2375315"/>
              <a:chExt cx="557756" cy="386213"/>
            </a:xfrm>
          </p:grpSpPr>
          <p:sp>
            <p:nvSpPr>
              <p:cNvPr id="78" name="Freeform: Shape 994">
                <a:extLst>
                  <a:ext uri="{FF2B5EF4-FFF2-40B4-BE49-F238E27FC236}">
                    <a16:creationId xmlns:a16="http://schemas.microsoft.com/office/drawing/2014/main" id="{DC755D9B-6690-4143-96AC-2A6C18F7EE8A}"/>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chemeClr val="accent4"/>
                </a:solidFill>
                <a:prstDash val="dash"/>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79" name="Freeform: Shape 995">
                <a:extLst>
                  <a:ext uri="{FF2B5EF4-FFF2-40B4-BE49-F238E27FC236}">
                    <a16:creationId xmlns:a16="http://schemas.microsoft.com/office/drawing/2014/main" id="{C7DCA818-FB82-4574-B79B-1B2A92DA7379}"/>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chemeClr val="accent4"/>
                </a:solidFill>
                <a:prstDash val="dash"/>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80" name="Freeform: Shape 996">
                <a:extLst>
                  <a:ext uri="{FF2B5EF4-FFF2-40B4-BE49-F238E27FC236}">
                    <a16:creationId xmlns:a16="http://schemas.microsoft.com/office/drawing/2014/main" id="{770E9167-DC4D-4239-A4F5-2F2F969EF01C}"/>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81" name="Freeform: Shape 997">
                <a:extLst>
                  <a:ext uri="{FF2B5EF4-FFF2-40B4-BE49-F238E27FC236}">
                    <a16:creationId xmlns:a16="http://schemas.microsoft.com/office/drawing/2014/main" id="{63B2C173-A0A3-49A5-B5A9-B077C6F2078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82" name="Freeform: Shape 998">
                <a:extLst>
                  <a:ext uri="{FF2B5EF4-FFF2-40B4-BE49-F238E27FC236}">
                    <a16:creationId xmlns:a16="http://schemas.microsoft.com/office/drawing/2014/main" id="{1B463114-765D-43B4-A349-D3A9DE0AA6E1}"/>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83" name="Freeform: Shape 999">
                <a:extLst>
                  <a:ext uri="{FF2B5EF4-FFF2-40B4-BE49-F238E27FC236}">
                    <a16:creationId xmlns:a16="http://schemas.microsoft.com/office/drawing/2014/main" id="{A5E2EC23-F18F-4EDE-AACF-71A7C83B6855}"/>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84" name="Freeform: Shape 1000">
                <a:extLst>
                  <a:ext uri="{FF2B5EF4-FFF2-40B4-BE49-F238E27FC236}">
                    <a16:creationId xmlns:a16="http://schemas.microsoft.com/office/drawing/2014/main" id="{2206F7AA-4FC8-4445-8429-3F19AD640FCF}"/>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69" name="Group 68">
              <a:extLst>
                <a:ext uri="{FF2B5EF4-FFF2-40B4-BE49-F238E27FC236}">
                  <a16:creationId xmlns:a16="http://schemas.microsoft.com/office/drawing/2014/main" id="{47320D4C-FCC8-4006-9579-2517B24BD92B}"/>
                </a:ext>
              </a:extLst>
            </p:cNvPr>
            <p:cNvGrpSpPr/>
            <p:nvPr/>
          </p:nvGrpSpPr>
          <p:grpSpPr>
            <a:xfrm>
              <a:off x="9869002" y="7003188"/>
              <a:ext cx="57150" cy="57150"/>
              <a:chOff x="10385822" y="7024688"/>
              <a:chExt cx="133350" cy="133350"/>
            </a:xfrm>
          </p:grpSpPr>
          <p:cxnSp>
            <p:nvCxnSpPr>
              <p:cNvPr id="76" name="Straight Connector 75">
                <a:extLst>
                  <a:ext uri="{FF2B5EF4-FFF2-40B4-BE49-F238E27FC236}">
                    <a16:creationId xmlns:a16="http://schemas.microsoft.com/office/drawing/2014/main" id="{437527E1-62B2-43A8-9320-2629B7FE4BBD}"/>
                  </a:ext>
                </a:extLst>
              </p:cNvPr>
              <p:cNvCxnSpPr/>
              <p:nvPr/>
            </p:nvCxnSpPr>
            <p:spPr>
              <a:xfrm>
                <a:off x="10385822" y="7024688"/>
                <a:ext cx="133350" cy="133350"/>
              </a:xfrm>
              <a:prstGeom prst="line">
                <a:avLst/>
              </a:prstGeom>
              <a:noFill/>
              <a:ln w="15875" cap="flat">
                <a:solidFill>
                  <a:schemeClr val="accent4"/>
                </a:solidFill>
                <a:prstDash val="solid"/>
                <a:round/>
              </a:ln>
            </p:spPr>
          </p:cxnSp>
          <p:cxnSp>
            <p:nvCxnSpPr>
              <p:cNvPr id="77" name="Straight Connector 76">
                <a:extLst>
                  <a:ext uri="{FF2B5EF4-FFF2-40B4-BE49-F238E27FC236}">
                    <a16:creationId xmlns:a16="http://schemas.microsoft.com/office/drawing/2014/main" id="{1FE98960-1453-4FED-821C-3B21771B4FF3}"/>
                  </a:ext>
                </a:extLst>
              </p:cNvPr>
              <p:cNvCxnSpPr>
                <a:cxnSpLocks/>
              </p:cNvCxnSpPr>
              <p:nvPr/>
            </p:nvCxnSpPr>
            <p:spPr>
              <a:xfrm flipH="1">
                <a:off x="10385822" y="7024688"/>
                <a:ext cx="133350" cy="133350"/>
              </a:xfrm>
              <a:prstGeom prst="line">
                <a:avLst/>
              </a:prstGeom>
              <a:noFill/>
              <a:ln w="15875" cap="flat">
                <a:solidFill>
                  <a:schemeClr val="accent4"/>
                </a:solidFill>
                <a:prstDash val="solid"/>
                <a:round/>
              </a:ln>
            </p:spPr>
          </p:cxnSp>
        </p:grpSp>
        <p:grpSp>
          <p:nvGrpSpPr>
            <p:cNvPr id="70" name="Group 69">
              <a:extLst>
                <a:ext uri="{FF2B5EF4-FFF2-40B4-BE49-F238E27FC236}">
                  <a16:creationId xmlns:a16="http://schemas.microsoft.com/office/drawing/2014/main" id="{D85482C9-FCB8-4143-8EB8-D18AC003BF54}"/>
                </a:ext>
              </a:extLst>
            </p:cNvPr>
            <p:cNvGrpSpPr/>
            <p:nvPr/>
          </p:nvGrpSpPr>
          <p:grpSpPr>
            <a:xfrm>
              <a:off x="9561036" y="7466749"/>
              <a:ext cx="57150" cy="57150"/>
              <a:chOff x="10385822" y="7024688"/>
              <a:chExt cx="133350" cy="133350"/>
            </a:xfrm>
          </p:grpSpPr>
          <p:cxnSp>
            <p:nvCxnSpPr>
              <p:cNvPr id="74" name="Straight Connector 73">
                <a:extLst>
                  <a:ext uri="{FF2B5EF4-FFF2-40B4-BE49-F238E27FC236}">
                    <a16:creationId xmlns:a16="http://schemas.microsoft.com/office/drawing/2014/main" id="{F1A669FD-2E44-41B4-B8B3-400CAFF53506}"/>
                  </a:ext>
                </a:extLst>
              </p:cNvPr>
              <p:cNvCxnSpPr/>
              <p:nvPr/>
            </p:nvCxnSpPr>
            <p:spPr>
              <a:xfrm>
                <a:off x="10385822" y="7024688"/>
                <a:ext cx="133350" cy="133350"/>
              </a:xfrm>
              <a:prstGeom prst="line">
                <a:avLst/>
              </a:prstGeom>
              <a:noFill/>
              <a:ln w="15875" cap="flat">
                <a:solidFill>
                  <a:schemeClr val="accent4"/>
                </a:solidFill>
                <a:prstDash val="solid"/>
                <a:round/>
              </a:ln>
            </p:spPr>
          </p:cxnSp>
          <p:cxnSp>
            <p:nvCxnSpPr>
              <p:cNvPr id="75" name="Straight Connector 74">
                <a:extLst>
                  <a:ext uri="{FF2B5EF4-FFF2-40B4-BE49-F238E27FC236}">
                    <a16:creationId xmlns:a16="http://schemas.microsoft.com/office/drawing/2014/main" id="{129FA14A-C7A6-4FB9-81D6-6D3BEEDBACB2}"/>
                  </a:ext>
                </a:extLst>
              </p:cNvPr>
              <p:cNvCxnSpPr>
                <a:cxnSpLocks/>
              </p:cNvCxnSpPr>
              <p:nvPr/>
            </p:nvCxnSpPr>
            <p:spPr>
              <a:xfrm flipH="1">
                <a:off x="10385822" y="7024688"/>
                <a:ext cx="133350" cy="133350"/>
              </a:xfrm>
              <a:prstGeom prst="line">
                <a:avLst/>
              </a:prstGeom>
              <a:noFill/>
              <a:ln w="15875" cap="flat">
                <a:solidFill>
                  <a:schemeClr val="accent4"/>
                </a:solidFill>
                <a:prstDash val="solid"/>
                <a:round/>
              </a:ln>
            </p:spPr>
          </p:cxnSp>
        </p:grpSp>
        <p:grpSp>
          <p:nvGrpSpPr>
            <p:cNvPr id="71" name="Group 70">
              <a:extLst>
                <a:ext uri="{FF2B5EF4-FFF2-40B4-BE49-F238E27FC236}">
                  <a16:creationId xmlns:a16="http://schemas.microsoft.com/office/drawing/2014/main" id="{B82FB434-8E94-45FB-8829-7E77F0C7C0BA}"/>
                </a:ext>
              </a:extLst>
            </p:cNvPr>
            <p:cNvGrpSpPr/>
            <p:nvPr/>
          </p:nvGrpSpPr>
          <p:grpSpPr>
            <a:xfrm>
              <a:off x="9853214" y="7527132"/>
              <a:ext cx="57150" cy="57150"/>
              <a:chOff x="10385822" y="7024688"/>
              <a:chExt cx="133350" cy="133350"/>
            </a:xfrm>
          </p:grpSpPr>
          <p:cxnSp>
            <p:nvCxnSpPr>
              <p:cNvPr id="72" name="Straight Connector 71">
                <a:extLst>
                  <a:ext uri="{FF2B5EF4-FFF2-40B4-BE49-F238E27FC236}">
                    <a16:creationId xmlns:a16="http://schemas.microsoft.com/office/drawing/2014/main" id="{BE2FFE83-E7CC-4B46-9829-9BF1A8A03401}"/>
                  </a:ext>
                </a:extLst>
              </p:cNvPr>
              <p:cNvCxnSpPr/>
              <p:nvPr/>
            </p:nvCxnSpPr>
            <p:spPr>
              <a:xfrm>
                <a:off x="10385822" y="7024688"/>
                <a:ext cx="133350" cy="133350"/>
              </a:xfrm>
              <a:prstGeom prst="line">
                <a:avLst/>
              </a:prstGeom>
              <a:noFill/>
              <a:ln w="15875" cap="flat">
                <a:solidFill>
                  <a:schemeClr val="accent4"/>
                </a:solidFill>
                <a:prstDash val="solid"/>
                <a:round/>
              </a:ln>
            </p:spPr>
          </p:cxnSp>
          <p:cxnSp>
            <p:nvCxnSpPr>
              <p:cNvPr id="73" name="Straight Connector 72">
                <a:extLst>
                  <a:ext uri="{FF2B5EF4-FFF2-40B4-BE49-F238E27FC236}">
                    <a16:creationId xmlns:a16="http://schemas.microsoft.com/office/drawing/2014/main" id="{BC567B94-43BC-4185-B830-D41D5CC1131B}"/>
                  </a:ext>
                </a:extLst>
              </p:cNvPr>
              <p:cNvCxnSpPr>
                <a:cxnSpLocks/>
              </p:cNvCxnSpPr>
              <p:nvPr/>
            </p:nvCxnSpPr>
            <p:spPr>
              <a:xfrm flipH="1">
                <a:off x="10385822" y="7024688"/>
                <a:ext cx="133350" cy="133350"/>
              </a:xfrm>
              <a:prstGeom prst="line">
                <a:avLst/>
              </a:prstGeom>
              <a:noFill/>
              <a:ln w="15875" cap="flat">
                <a:solidFill>
                  <a:schemeClr val="accent4"/>
                </a:solidFill>
                <a:prstDash val="solid"/>
                <a:round/>
              </a:ln>
            </p:spPr>
          </p:cxnSp>
        </p:grpSp>
      </p:grpSp>
    </p:spTree>
    <p:extLst>
      <p:ext uri="{BB962C8B-B14F-4D97-AF65-F5344CB8AC3E}">
        <p14:creationId xmlns:p14="http://schemas.microsoft.com/office/powerpoint/2010/main" val="253715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Platform Accelerator</a:t>
            </a:r>
            <a:endParaRPr lang="en-US" dirty="0"/>
          </a:p>
        </p:txBody>
      </p:sp>
      <p:grpSp>
        <p:nvGrpSpPr>
          <p:cNvPr id="512" name="Group 511">
            <a:extLst>
              <a:ext uri="{FF2B5EF4-FFF2-40B4-BE49-F238E27FC236}">
                <a16:creationId xmlns:a16="http://schemas.microsoft.com/office/drawing/2014/main" id="{97713C24-E6C8-46A2-8D25-A835538CE38C}"/>
              </a:ext>
            </a:extLst>
          </p:cNvPr>
          <p:cNvGrpSpPr/>
          <p:nvPr/>
        </p:nvGrpSpPr>
        <p:grpSpPr>
          <a:xfrm>
            <a:off x="12930039" y="452986"/>
            <a:ext cx="1341955" cy="905911"/>
            <a:chOff x="12930039" y="452986"/>
            <a:chExt cx="1341955" cy="905911"/>
          </a:xfrm>
        </p:grpSpPr>
        <p:sp>
          <p:nvSpPr>
            <p:cNvPr id="513" name="Application Design">
              <a:extLst>
                <a:ext uri="{FF2B5EF4-FFF2-40B4-BE49-F238E27FC236}">
                  <a16:creationId xmlns:a16="http://schemas.microsoft.com/office/drawing/2014/main" id="{2D9B1DE5-9AE6-4286-A452-5D4A5036A51A}"/>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528" name="Group 527">
              <a:extLst>
                <a:ext uri="{FF2B5EF4-FFF2-40B4-BE49-F238E27FC236}">
                  <a16:creationId xmlns:a16="http://schemas.microsoft.com/office/drawing/2014/main" id="{1739B8F2-1EF3-4466-8E8C-23CFA1300CA5}"/>
                </a:ext>
              </a:extLst>
            </p:cNvPr>
            <p:cNvGrpSpPr>
              <a:grpSpLocks noChangeAspect="1"/>
            </p:cNvGrpSpPr>
            <p:nvPr/>
          </p:nvGrpSpPr>
          <p:grpSpPr>
            <a:xfrm>
              <a:off x="13145093" y="452986"/>
              <a:ext cx="911847" cy="544372"/>
              <a:chOff x="-687690" y="4014362"/>
              <a:chExt cx="535871" cy="319914"/>
            </a:xfrm>
          </p:grpSpPr>
          <p:sp>
            <p:nvSpPr>
              <p:cNvPr id="529" name="Freeform: Shape 528">
                <a:extLst>
                  <a:ext uri="{FF2B5EF4-FFF2-40B4-BE49-F238E27FC236}">
                    <a16:creationId xmlns:a16="http://schemas.microsoft.com/office/drawing/2014/main" id="{07A60F21-61CB-40B1-8E10-80B86546BCED}"/>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0" name="Freeform: Shape 529">
                <a:extLst>
                  <a:ext uri="{FF2B5EF4-FFF2-40B4-BE49-F238E27FC236}">
                    <a16:creationId xmlns:a16="http://schemas.microsoft.com/office/drawing/2014/main" id="{D2870994-1A31-4967-81F6-B2D1E4143805}"/>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1" name="Freeform: Shape 530">
                <a:extLst>
                  <a:ext uri="{FF2B5EF4-FFF2-40B4-BE49-F238E27FC236}">
                    <a16:creationId xmlns:a16="http://schemas.microsoft.com/office/drawing/2014/main" id="{CD2DC15A-7610-4E1D-9E94-035245544439}"/>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2" name="Freeform: Shape 531">
                <a:extLst>
                  <a:ext uri="{FF2B5EF4-FFF2-40B4-BE49-F238E27FC236}">
                    <a16:creationId xmlns:a16="http://schemas.microsoft.com/office/drawing/2014/main" id="{7E4E4655-BAF4-42EF-BCC9-B0EADC0D8FB9}"/>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3" name="Freeform: Shape 532">
                <a:extLst>
                  <a:ext uri="{FF2B5EF4-FFF2-40B4-BE49-F238E27FC236}">
                    <a16:creationId xmlns:a16="http://schemas.microsoft.com/office/drawing/2014/main" id="{1DFCFCEB-D5DB-4E93-B00D-FD5FA7A26DA2}"/>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4" name="Freeform: Shape 533">
                <a:extLst>
                  <a:ext uri="{FF2B5EF4-FFF2-40B4-BE49-F238E27FC236}">
                    <a16:creationId xmlns:a16="http://schemas.microsoft.com/office/drawing/2014/main" id="{A40B0D8B-7BD4-4D96-AFA8-C632A4044A68}"/>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5" name="Freeform: Shape 534">
                <a:extLst>
                  <a:ext uri="{FF2B5EF4-FFF2-40B4-BE49-F238E27FC236}">
                    <a16:creationId xmlns:a16="http://schemas.microsoft.com/office/drawing/2014/main" id="{5AB36655-33BE-4B8A-9488-B1D257537E05}"/>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6" name="Freeform: Shape 535">
                <a:extLst>
                  <a:ext uri="{FF2B5EF4-FFF2-40B4-BE49-F238E27FC236}">
                    <a16:creationId xmlns:a16="http://schemas.microsoft.com/office/drawing/2014/main" id="{ECFD1FF1-1185-4ED8-B331-0671E5D771EA}"/>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7" name="Freeform: Shape 536">
                <a:extLst>
                  <a:ext uri="{FF2B5EF4-FFF2-40B4-BE49-F238E27FC236}">
                    <a16:creationId xmlns:a16="http://schemas.microsoft.com/office/drawing/2014/main" id="{A849113E-95ED-4B42-ADC9-C58434D0EC16}"/>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8" name="Freeform: Shape 537">
                <a:extLst>
                  <a:ext uri="{FF2B5EF4-FFF2-40B4-BE49-F238E27FC236}">
                    <a16:creationId xmlns:a16="http://schemas.microsoft.com/office/drawing/2014/main" id="{9436E0C8-3587-4073-9A7D-FA0A0A415E5A}"/>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9" name="Freeform: Shape 538">
                <a:extLst>
                  <a:ext uri="{FF2B5EF4-FFF2-40B4-BE49-F238E27FC236}">
                    <a16:creationId xmlns:a16="http://schemas.microsoft.com/office/drawing/2014/main" id="{604D23E2-6F6A-4B01-9605-260F41A2E553}"/>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40" name="Freeform: Shape 539">
                <a:extLst>
                  <a:ext uri="{FF2B5EF4-FFF2-40B4-BE49-F238E27FC236}">
                    <a16:creationId xmlns:a16="http://schemas.microsoft.com/office/drawing/2014/main" id="{5B5FF28F-402E-49A3-835E-E72C3A7355F6}"/>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514" name="Rectangle 513"/>
          <p:cNvSpPr/>
          <p:nvPr/>
        </p:nvSpPr>
        <p:spPr>
          <a:xfrm>
            <a:off x="548639" y="1112676"/>
            <a:ext cx="11978641" cy="1631216"/>
          </a:xfrm>
          <a:prstGeom prst="rect">
            <a:avLst/>
          </a:prstGeom>
        </p:spPr>
        <p:txBody>
          <a:bodyPr wrap="square">
            <a:spAutoFit/>
          </a:bodyPr>
          <a:lstStyle/>
          <a:p>
            <a:r>
              <a:rPr lang="en-US" sz="2400" dirty="0" smtClean="0">
                <a:latin typeface="Amazon Ember" panose="020B0603020204020204" pitchFamily="34" charset="0"/>
                <a:ea typeface="Amazon Ember" panose="020B0603020204020204" pitchFamily="34" charset="0"/>
                <a:cs typeface="Amazon Ember" panose="020B0603020204020204" pitchFamily="34" charset="0"/>
              </a:rPr>
              <a:t>Validates the </a:t>
            </a:r>
            <a:r>
              <a:rPr lang="en-US" sz="2400" dirty="0">
                <a:latin typeface="Amazon Ember" panose="020B0603020204020204" pitchFamily="34" charset="0"/>
                <a:ea typeface="Amazon Ember" panose="020B0603020204020204" pitchFamily="34" charset="0"/>
                <a:cs typeface="Amazon Ember" panose="020B0603020204020204" pitchFamily="34" charset="0"/>
              </a:rPr>
              <a:t>landing zone and the development of required operating and governance models. </a:t>
            </a:r>
            <a:r>
              <a:rPr lang="en-US" sz="2400" dirty="0" smtClean="0">
                <a:latin typeface="Amazon Ember" panose="020B0603020204020204" pitchFamily="34" charset="0"/>
                <a:ea typeface="Amazon Ember" panose="020B0603020204020204" pitchFamily="34" charset="0"/>
                <a:cs typeface="Amazon Ember" panose="020B0603020204020204" pitchFamily="34" charset="0"/>
              </a:rPr>
              <a:t>Focuses </a:t>
            </a:r>
            <a:r>
              <a:rPr lang="en-US" sz="2400" dirty="0">
                <a:latin typeface="Amazon Ember" panose="020B0603020204020204" pitchFamily="34" charset="0"/>
                <a:ea typeface="Amazon Ember" panose="020B0603020204020204" pitchFamily="34" charset="0"/>
                <a:cs typeface="Amazon Ember" panose="020B0603020204020204" pitchFamily="34" charset="0"/>
              </a:rPr>
              <a:t>on the development of patterns for rapid migration, scale operations, scale governance and developing a pipeline for migration candidates and automation.  </a:t>
            </a:r>
          </a:p>
          <a:p>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15" name="Straight Connector 514">
            <a:extLst>
              <a:ext uri="{FF2B5EF4-FFF2-40B4-BE49-F238E27FC236}">
                <a16:creationId xmlns:a16="http://schemas.microsoft.com/office/drawing/2014/main" id="{FA7AE5AC-0EF1-4CCD-8D80-28C4A1E5E858}"/>
              </a:ext>
            </a:extLst>
          </p:cNvPr>
          <p:cNvCxnSpPr>
            <a:cxnSpLocks/>
          </p:cNvCxnSpPr>
          <p:nvPr/>
        </p:nvCxnSpPr>
        <p:spPr>
          <a:xfrm flipV="1">
            <a:off x="591733" y="1080961"/>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FA7AE5AC-0EF1-4CCD-8D80-28C4A1E5E858}"/>
              </a:ext>
            </a:extLst>
          </p:cNvPr>
          <p:cNvCxnSpPr>
            <a:cxnSpLocks/>
          </p:cNvCxnSpPr>
          <p:nvPr/>
        </p:nvCxnSpPr>
        <p:spPr>
          <a:xfrm flipV="1">
            <a:off x="591733" y="2620398"/>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7" name="Text Placeholder 2">
            <a:extLst>
              <a:ext uri="{FF2B5EF4-FFF2-40B4-BE49-F238E27FC236}">
                <a16:creationId xmlns:a16="http://schemas.microsoft.com/office/drawing/2014/main" id="{831F9A64-2122-7743-BDAC-964CFA5E9FA8}"/>
              </a:ext>
            </a:extLst>
          </p:cNvPr>
          <p:cNvSpPr txBox="1">
            <a:spLocks/>
          </p:cNvSpPr>
          <p:nvPr/>
        </p:nvSpPr>
        <p:spPr>
          <a:xfrm>
            <a:off x="591733" y="2975198"/>
            <a:ext cx="10085792" cy="335407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b="1" dirty="0" smtClean="0">
                <a:solidFill>
                  <a:schemeClr val="tx1"/>
                </a:solidFill>
                <a:latin typeface="Amazon Ember" panose="020B0603020204020204" pitchFamily="34" charset="0"/>
                <a:ea typeface="Amazon Ember" panose="020B0603020204020204" pitchFamily="34" charset="0"/>
                <a:cs typeface="Amazon Ember" panose="020B0603020204020204" pitchFamily="34" charset="0"/>
              </a:rPr>
              <a:t>Outcomes</a:t>
            </a:r>
            <a:endParaRPr lang="en-US" sz="24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5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685800" lvl="1" indent="-228600">
              <a:spcBef>
                <a:spcPts val="0"/>
              </a:spcBef>
              <a:buFont typeface="Arial" panose="020B0604020202020204" pitchFamily="34" charset="0"/>
              <a:buChar char="•"/>
            </a:pPr>
            <a:r>
              <a:rPr lang="en-US" sz="2000" dirty="0">
                <a:solidFill>
                  <a:schemeClr val="tx1"/>
                </a:solidFill>
                <a:latin typeface="+mn-lt"/>
                <a:cs typeface="+mn-cs"/>
              </a:rPr>
              <a:t>A landing zone suitable for applications types in scope</a:t>
            </a:r>
          </a:p>
          <a:p>
            <a:pPr marL="685800" lvl="1" indent="-228600">
              <a:spcBef>
                <a:spcPts val="0"/>
              </a:spcBef>
              <a:buFont typeface="Arial" panose="020B0604020202020204" pitchFamily="34" charset="0"/>
              <a:buChar char="•"/>
            </a:pPr>
            <a:r>
              <a:rPr lang="en-US" sz="2000" dirty="0">
                <a:solidFill>
                  <a:schemeClr val="tx1"/>
                </a:solidFill>
                <a:latin typeface="+mn-lt"/>
                <a:cs typeface="+mn-cs"/>
              </a:rPr>
              <a:t>3-5 applications moved to AWS</a:t>
            </a:r>
          </a:p>
          <a:p>
            <a:pPr marL="685800" lvl="1" indent="-228600">
              <a:spcBef>
                <a:spcPts val="0"/>
              </a:spcBef>
              <a:buFont typeface="Arial" panose="020B0604020202020204" pitchFamily="34" charset="0"/>
              <a:buChar char="•"/>
            </a:pPr>
            <a:r>
              <a:rPr lang="en-US" sz="2000" dirty="0">
                <a:solidFill>
                  <a:schemeClr val="tx1"/>
                </a:solidFill>
                <a:latin typeface="+mn-lt"/>
                <a:cs typeface="+mn-cs"/>
              </a:rPr>
              <a:t>Security controls in place for intended application and data types</a:t>
            </a:r>
          </a:p>
          <a:p>
            <a:pPr marL="685800" lvl="1" indent="-228600">
              <a:spcBef>
                <a:spcPts val="0"/>
              </a:spcBef>
              <a:buFont typeface="Arial" panose="020B0604020202020204" pitchFamily="34" charset="0"/>
              <a:buChar char="•"/>
            </a:pPr>
            <a:r>
              <a:rPr lang="en-US" sz="2000" dirty="0">
                <a:solidFill>
                  <a:schemeClr val="tx1"/>
                </a:solidFill>
                <a:latin typeface="+mn-lt"/>
                <a:cs typeface="+mn-cs"/>
              </a:rPr>
              <a:t>Defined (where needed) and ratified accountability between stakeholder teams</a:t>
            </a:r>
          </a:p>
          <a:p>
            <a:pPr marL="685800" lvl="1" indent="-228600">
              <a:spcBef>
                <a:spcPts val="0"/>
              </a:spcBef>
              <a:buFont typeface="Arial" panose="020B0604020202020204" pitchFamily="34" charset="0"/>
              <a:buChar char="•"/>
            </a:pPr>
            <a:r>
              <a:rPr lang="en-US" sz="2000" dirty="0">
                <a:solidFill>
                  <a:schemeClr val="tx1"/>
                </a:solidFill>
                <a:latin typeface="+mn-lt"/>
                <a:cs typeface="+mn-cs"/>
              </a:rPr>
              <a:t>Adapted operational procedures for critical domains</a:t>
            </a:r>
          </a:p>
          <a:p>
            <a:pPr marL="685800" lvl="1" indent="-228600">
              <a:spcBef>
                <a:spcPts val="0"/>
              </a:spcBef>
              <a:buFont typeface="Arial" panose="020B0604020202020204" pitchFamily="34" charset="0"/>
              <a:buChar char="•"/>
            </a:pPr>
            <a:r>
              <a:rPr lang="en-US" sz="2000" dirty="0">
                <a:solidFill>
                  <a:schemeClr val="tx1"/>
                </a:solidFill>
                <a:latin typeface="+mn-lt"/>
                <a:cs typeface="+mn-cs"/>
              </a:rPr>
              <a:t>Simulated production needs for day-2 production</a:t>
            </a:r>
          </a:p>
          <a:p>
            <a:pPr marL="685800" lvl="1" indent="-228600">
              <a:spcBef>
                <a:spcPts val="0"/>
              </a:spcBef>
              <a:buFont typeface="Arial" panose="020B0604020202020204" pitchFamily="34" charset="0"/>
              <a:buChar char="•"/>
            </a:pPr>
            <a:r>
              <a:rPr lang="en-US" sz="2000" dirty="0">
                <a:solidFill>
                  <a:schemeClr val="tx1"/>
                </a:solidFill>
                <a:latin typeface="+mn-lt"/>
                <a:cs typeface="+mn-cs"/>
              </a:rPr>
              <a:t>Generated real-world inputs to replace assumptions and inform business case</a:t>
            </a:r>
          </a:p>
        </p:txBody>
      </p:sp>
    </p:spTree>
    <p:extLst>
      <p:ext uri="{BB962C8B-B14F-4D97-AF65-F5344CB8AC3E}">
        <p14:creationId xmlns:p14="http://schemas.microsoft.com/office/powerpoint/2010/main" val="250966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wipe(left)">
                                      <p:cBhvr>
                                        <p:cTn id="7" dur="500"/>
                                        <p:tgtEl>
                                          <p:spTgt spid="5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6"/>
                                        </p:tgtEl>
                                        <p:attrNameLst>
                                          <p:attrName>style.visibility</p:attrName>
                                        </p:attrNameLst>
                                      </p:cBhvr>
                                      <p:to>
                                        <p:strVal val="visible"/>
                                      </p:to>
                                    </p:set>
                                    <p:animEffect transition="in" filter="wipe(left)">
                                      <p:cBhvr>
                                        <p:cTn id="11"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smtClean="0"/>
              <a:t>Migration Accelerator</a:t>
            </a:r>
            <a:endParaRPr lang="en-US" dirty="0"/>
          </a:p>
        </p:txBody>
      </p:sp>
      <p:grpSp>
        <p:nvGrpSpPr>
          <p:cNvPr id="512" name="Group 511">
            <a:extLst>
              <a:ext uri="{FF2B5EF4-FFF2-40B4-BE49-F238E27FC236}">
                <a16:creationId xmlns:a16="http://schemas.microsoft.com/office/drawing/2014/main" id="{97713C24-E6C8-46A2-8D25-A835538CE38C}"/>
              </a:ext>
            </a:extLst>
          </p:cNvPr>
          <p:cNvGrpSpPr/>
          <p:nvPr/>
        </p:nvGrpSpPr>
        <p:grpSpPr>
          <a:xfrm>
            <a:off x="12930039" y="452986"/>
            <a:ext cx="1341955" cy="905911"/>
            <a:chOff x="12930039" y="452986"/>
            <a:chExt cx="1341955" cy="905911"/>
          </a:xfrm>
        </p:grpSpPr>
        <p:sp>
          <p:nvSpPr>
            <p:cNvPr id="513" name="Application Design">
              <a:extLst>
                <a:ext uri="{FF2B5EF4-FFF2-40B4-BE49-F238E27FC236}">
                  <a16:creationId xmlns:a16="http://schemas.microsoft.com/office/drawing/2014/main" id="{2D9B1DE5-9AE6-4286-A452-5D4A5036A51A}"/>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528" name="Group 527">
              <a:extLst>
                <a:ext uri="{FF2B5EF4-FFF2-40B4-BE49-F238E27FC236}">
                  <a16:creationId xmlns:a16="http://schemas.microsoft.com/office/drawing/2014/main" id="{1739B8F2-1EF3-4466-8E8C-23CFA1300CA5}"/>
                </a:ext>
              </a:extLst>
            </p:cNvPr>
            <p:cNvGrpSpPr>
              <a:grpSpLocks noChangeAspect="1"/>
            </p:cNvGrpSpPr>
            <p:nvPr/>
          </p:nvGrpSpPr>
          <p:grpSpPr>
            <a:xfrm>
              <a:off x="13145093" y="452986"/>
              <a:ext cx="911847" cy="544372"/>
              <a:chOff x="-687690" y="4014362"/>
              <a:chExt cx="535871" cy="319914"/>
            </a:xfrm>
          </p:grpSpPr>
          <p:sp>
            <p:nvSpPr>
              <p:cNvPr id="529" name="Freeform: Shape 528">
                <a:extLst>
                  <a:ext uri="{FF2B5EF4-FFF2-40B4-BE49-F238E27FC236}">
                    <a16:creationId xmlns:a16="http://schemas.microsoft.com/office/drawing/2014/main" id="{07A60F21-61CB-40B1-8E10-80B86546BCED}"/>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0" name="Freeform: Shape 529">
                <a:extLst>
                  <a:ext uri="{FF2B5EF4-FFF2-40B4-BE49-F238E27FC236}">
                    <a16:creationId xmlns:a16="http://schemas.microsoft.com/office/drawing/2014/main" id="{D2870994-1A31-4967-81F6-B2D1E4143805}"/>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1" name="Freeform: Shape 530">
                <a:extLst>
                  <a:ext uri="{FF2B5EF4-FFF2-40B4-BE49-F238E27FC236}">
                    <a16:creationId xmlns:a16="http://schemas.microsoft.com/office/drawing/2014/main" id="{CD2DC15A-7610-4E1D-9E94-035245544439}"/>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2" name="Freeform: Shape 531">
                <a:extLst>
                  <a:ext uri="{FF2B5EF4-FFF2-40B4-BE49-F238E27FC236}">
                    <a16:creationId xmlns:a16="http://schemas.microsoft.com/office/drawing/2014/main" id="{7E4E4655-BAF4-42EF-BCC9-B0EADC0D8FB9}"/>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3" name="Freeform: Shape 532">
                <a:extLst>
                  <a:ext uri="{FF2B5EF4-FFF2-40B4-BE49-F238E27FC236}">
                    <a16:creationId xmlns:a16="http://schemas.microsoft.com/office/drawing/2014/main" id="{1DFCFCEB-D5DB-4E93-B00D-FD5FA7A26DA2}"/>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4" name="Freeform: Shape 533">
                <a:extLst>
                  <a:ext uri="{FF2B5EF4-FFF2-40B4-BE49-F238E27FC236}">
                    <a16:creationId xmlns:a16="http://schemas.microsoft.com/office/drawing/2014/main" id="{A40B0D8B-7BD4-4D96-AFA8-C632A4044A68}"/>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5" name="Freeform: Shape 534">
                <a:extLst>
                  <a:ext uri="{FF2B5EF4-FFF2-40B4-BE49-F238E27FC236}">
                    <a16:creationId xmlns:a16="http://schemas.microsoft.com/office/drawing/2014/main" id="{5AB36655-33BE-4B8A-9488-B1D257537E05}"/>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6" name="Freeform: Shape 535">
                <a:extLst>
                  <a:ext uri="{FF2B5EF4-FFF2-40B4-BE49-F238E27FC236}">
                    <a16:creationId xmlns:a16="http://schemas.microsoft.com/office/drawing/2014/main" id="{ECFD1FF1-1185-4ED8-B331-0671E5D771EA}"/>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7" name="Freeform: Shape 536">
                <a:extLst>
                  <a:ext uri="{FF2B5EF4-FFF2-40B4-BE49-F238E27FC236}">
                    <a16:creationId xmlns:a16="http://schemas.microsoft.com/office/drawing/2014/main" id="{A849113E-95ED-4B42-ADC9-C58434D0EC16}"/>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8" name="Freeform: Shape 537">
                <a:extLst>
                  <a:ext uri="{FF2B5EF4-FFF2-40B4-BE49-F238E27FC236}">
                    <a16:creationId xmlns:a16="http://schemas.microsoft.com/office/drawing/2014/main" id="{9436E0C8-3587-4073-9A7D-FA0A0A415E5A}"/>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9" name="Freeform: Shape 538">
                <a:extLst>
                  <a:ext uri="{FF2B5EF4-FFF2-40B4-BE49-F238E27FC236}">
                    <a16:creationId xmlns:a16="http://schemas.microsoft.com/office/drawing/2014/main" id="{604D23E2-6F6A-4B01-9605-260F41A2E553}"/>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40" name="Freeform: Shape 539">
                <a:extLst>
                  <a:ext uri="{FF2B5EF4-FFF2-40B4-BE49-F238E27FC236}">
                    <a16:creationId xmlns:a16="http://schemas.microsoft.com/office/drawing/2014/main" id="{5B5FF28F-402E-49A3-835E-E72C3A7355F6}"/>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514" name="Rectangle 513"/>
          <p:cNvSpPr/>
          <p:nvPr/>
        </p:nvSpPr>
        <p:spPr>
          <a:xfrm>
            <a:off x="548639" y="1112676"/>
            <a:ext cx="11978641" cy="1631216"/>
          </a:xfrm>
          <a:prstGeom prst="rect">
            <a:avLst/>
          </a:prstGeom>
        </p:spPr>
        <p:txBody>
          <a:bodyPr wrap="square">
            <a:spAutoFit/>
          </a:bodyPr>
          <a:lstStyle/>
          <a:p>
            <a:r>
              <a:rPr lang="en-US" sz="2400" dirty="0" smtClean="0">
                <a:latin typeface="Amazon Ember" panose="020B0603020204020204" pitchFamily="34" charset="0"/>
                <a:ea typeface="Amazon Ember" panose="020B0603020204020204" pitchFamily="34" charset="0"/>
                <a:cs typeface="Amazon Ember" panose="020B0603020204020204" pitchFamily="34" charset="0"/>
              </a:rPr>
              <a:t>Validates the </a:t>
            </a:r>
            <a:r>
              <a:rPr lang="en-US" sz="2400" dirty="0">
                <a:latin typeface="Amazon Ember" panose="020B0603020204020204" pitchFamily="34" charset="0"/>
                <a:ea typeface="Amazon Ember" panose="020B0603020204020204" pitchFamily="34" charset="0"/>
                <a:cs typeface="Amazon Ember" panose="020B0603020204020204" pitchFamily="34" charset="0"/>
              </a:rPr>
              <a:t>landing zone and the development of required operating and governance models. </a:t>
            </a:r>
            <a:r>
              <a:rPr lang="en-US" sz="2400" dirty="0" smtClean="0">
                <a:latin typeface="Amazon Ember" panose="020B0603020204020204" pitchFamily="34" charset="0"/>
                <a:ea typeface="Amazon Ember" panose="020B0603020204020204" pitchFamily="34" charset="0"/>
                <a:cs typeface="Amazon Ember" panose="020B0603020204020204" pitchFamily="34" charset="0"/>
              </a:rPr>
              <a:t>Focuses </a:t>
            </a:r>
            <a:r>
              <a:rPr lang="en-US" sz="2400" dirty="0">
                <a:latin typeface="Amazon Ember" panose="020B0603020204020204" pitchFamily="34" charset="0"/>
                <a:ea typeface="Amazon Ember" panose="020B0603020204020204" pitchFamily="34" charset="0"/>
                <a:cs typeface="Amazon Ember" panose="020B0603020204020204" pitchFamily="34" charset="0"/>
              </a:rPr>
              <a:t>on the development of patterns for rapid migration, scale operations, scale governance and developing a pipeline for migration candidates and automation.  </a:t>
            </a:r>
          </a:p>
          <a:p>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15" name="Straight Connector 514">
            <a:extLst>
              <a:ext uri="{FF2B5EF4-FFF2-40B4-BE49-F238E27FC236}">
                <a16:creationId xmlns:a16="http://schemas.microsoft.com/office/drawing/2014/main" id="{FA7AE5AC-0EF1-4CCD-8D80-28C4A1E5E858}"/>
              </a:ext>
            </a:extLst>
          </p:cNvPr>
          <p:cNvCxnSpPr>
            <a:cxnSpLocks/>
          </p:cNvCxnSpPr>
          <p:nvPr/>
        </p:nvCxnSpPr>
        <p:spPr>
          <a:xfrm flipV="1">
            <a:off x="591733" y="1080961"/>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FA7AE5AC-0EF1-4CCD-8D80-28C4A1E5E858}"/>
              </a:ext>
            </a:extLst>
          </p:cNvPr>
          <p:cNvCxnSpPr>
            <a:cxnSpLocks/>
          </p:cNvCxnSpPr>
          <p:nvPr/>
        </p:nvCxnSpPr>
        <p:spPr>
          <a:xfrm flipV="1">
            <a:off x="591733" y="2496573"/>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48638" y="2769678"/>
            <a:ext cx="9617337" cy="3308598"/>
          </a:xfrm>
          <a:prstGeom prst="rect">
            <a:avLst/>
          </a:prstGeom>
        </p:spPr>
        <p:txBody>
          <a:bodyPr wrap="square">
            <a:spAutoFit/>
          </a:bodyPr>
          <a:lstStyle/>
          <a:p>
            <a:r>
              <a:rPr lang="en-US" sz="2400" b="1" dirty="0" smtClean="0">
                <a:latin typeface="Amazon Ember" panose="020B0603020204020204" pitchFamily="34" charset="0"/>
                <a:ea typeface="Amazon Ember" panose="020B0603020204020204" pitchFamily="34" charset="0"/>
                <a:cs typeface="Amazon Ember" panose="020B0603020204020204" pitchFamily="34" charset="0"/>
              </a:rPr>
              <a:t>Outcomes</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a:p>
            <a:endParaRPr lang="en-US" sz="500" b="1" dirty="0">
              <a:latin typeface="Amazon Ember" panose="020B0603020204020204" pitchFamily="34" charset="0"/>
              <a:ea typeface="Amazon Ember" panose="020B0603020204020204" pitchFamily="34" charset="0"/>
              <a:cs typeface="Amazon Ember" panose="020B0603020204020204" pitchFamily="34" charset="0"/>
            </a:endParaRPr>
          </a:p>
          <a:p>
            <a:pPr marL="685800" lvl="1" indent="-22860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Migrated applications to AWS (3-5 applications)</a:t>
            </a:r>
          </a:p>
          <a:p>
            <a:pPr marL="685800" lvl="1" indent="-22860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Developed/documented migration patters for use by the organization to scale migrations</a:t>
            </a:r>
          </a:p>
          <a:p>
            <a:pPr marL="685800" lvl="1" indent="-22860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Tasks to accelerate migrations by identifying tasks, dependencies and organizational responsibilities for migrations at scale</a:t>
            </a:r>
          </a:p>
          <a:p>
            <a:pPr marL="685800" lvl="1" indent="-22860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Hands-on experience by collaborating with migration experts</a:t>
            </a:r>
          </a:p>
          <a:p>
            <a:pPr marL="685800" lvl="1" indent="-22860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Adapted day-2 operations and security model in place and running for in-target applications</a:t>
            </a:r>
          </a:p>
          <a:p>
            <a:pPr marL="685800" lvl="1" indent="-22860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Surface and address other requirements to support scale and speed for identified migration scenarios (application patterns)</a:t>
            </a:r>
          </a:p>
        </p:txBody>
      </p:sp>
    </p:spTree>
    <p:extLst>
      <p:ext uri="{BB962C8B-B14F-4D97-AF65-F5344CB8AC3E}">
        <p14:creationId xmlns:p14="http://schemas.microsoft.com/office/powerpoint/2010/main" val="397881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wipe(left)">
                                      <p:cBhvr>
                                        <p:cTn id="7" dur="500"/>
                                        <p:tgtEl>
                                          <p:spTgt spid="5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16"/>
                                        </p:tgtEl>
                                        <p:attrNameLst>
                                          <p:attrName>style.visibility</p:attrName>
                                        </p:attrNameLst>
                                      </p:cBhvr>
                                      <p:to>
                                        <p:strVal val="visible"/>
                                      </p:to>
                                    </p:set>
                                    <p:animEffect transition="in" filter="wipe(left)">
                                      <p:cBhvr>
                                        <p:cTn id="11"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548639" y="183898"/>
            <a:ext cx="13514832" cy="639753"/>
          </a:xfrm>
        </p:spPr>
        <p:txBody>
          <a:bodyPr/>
          <a:lstStyle/>
          <a:p>
            <a:r>
              <a:rPr lang="en-US" dirty="0"/>
              <a:t>People </a:t>
            </a:r>
            <a:r>
              <a:rPr lang="en-US" dirty="0" smtClean="0"/>
              <a:t>Accelerator</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2930039" y="452986"/>
            <a:ext cx="1341955" cy="905911"/>
            <a:chOff x="12930039" y="452986"/>
            <a:chExt cx="1341955" cy="905911"/>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548639" y="1112676"/>
            <a:ext cx="12415275" cy="954107"/>
          </a:xfrm>
          <a:prstGeom prst="rect">
            <a:avLst/>
          </a:prstGeom>
        </p:spPr>
        <p:txBody>
          <a:bodyPr wrap="square">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Accelerate Cloud adoption by mobilizing critical resources to remove blockers, drive implementation, and lead the organization through </a:t>
            </a:r>
            <a:r>
              <a:rPr lang="en-US" sz="2800" dirty="0" smtClean="0">
                <a:latin typeface="Amazon Ember" panose="020B0603020204020204" pitchFamily="34" charset="0"/>
                <a:ea typeface="Amazon Ember" panose="020B0603020204020204" pitchFamily="34" charset="0"/>
                <a:cs typeface="Amazon Ember" panose="020B0603020204020204" pitchFamily="34" charset="0"/>
              </a:rPr>
              <a:t>change. </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72" name="Group 71">
            <a:extLst>
              <a:ext uri="{FF2B5EF4-FFF2-40B4-BE49-F238E27FC236}">
                <a16:creationId xmlns:a16="http://schemas.microsoft.com/office/drawing/2014/main" id="{A36B1FF3-73CC-4EBB-80A0-CA8CD3034DA0}"/>
              </a:ext>
            </a:extLst>
          </p:cNvPr>
          <p:cNvGrpSpPr>
            <a:grpSpLocks noChangeAspect="1"/>
          </p:cNvGrpSpPr>
          <p:nvPr/>
        </p:nvGrpSpPr>
        <p:grpSpPr>
          <a:xfrm>
            <a:off x="12012639" y="4321210"/>
            <a:ext cx="822884" cy="1188720"/>
            <a:chOff x="16499242" y="3716617"/>
            <a:chExt cx="267131" cy="385892"/>
          </a:xfrm>
        </p:grpSpPr>
        <p:sp>
          <p:nvSpPr>
            <p:cNvPr id="73" name="Freeform: Shape 23">
              <a:extLst>
                <a:ext uri="{FF2B5EF4-FFF2-40B4-BE49-F238E27FC236}">
                  <a16:creationId xmlns:a16="http://schemas.microsoft.com/office/drawing/2014/main" id="{A7E3B3A9-5F60-4658-891C-3D9783DDB9E3}"/>
                </a:ext>
              </a:extLst>
            </p:cNvPr>
            <p:cNvSpPr/>
            <p:nvPr/>
          </p:nvSpPr>
          <p:spPr>
            <a:xfrm>
              <a:off x="16509863" y="3807699"/>
              <a:ext cx="9655" cy="212417"/>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74" name="Freeform: Shape 26">
              <a:extLst>
                <a:ext uri="{FF2B5EF4-FFF2-40B4-BE49-F238E27FC236}">
                  <a16:creationId xmlns:a16="http://schemas.microsoft.com/office/drawing/2014/main" id="{DD202C1C-D7D8-456E-B432-02C239AEAD70}"/>
                </a:ext>
              </a:extLst>
            </p:cNvPr>
            <p:cNvSpPr/>
            <p:nvPr/>
          </p:nvSpPr>
          <p:spPr>
            <a:xfrm>
              <a:off x="16746740" y="3809630"/>
              <a:ext cx="9655" cy="209199"/>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0" name="Freeform: Shape 27">
              <a:extLst>
                <a:ext uri="{FF2B5EF4-FFF2-40B4-BE49-F238E27FC236}">
                  <a16:creationId xmlns:a16="http://schemas.microsoft.com/office/drawing/2014/main" id="{95155BF6-49AB-43EB-8E80-ECBA6F9E8D55}"/>
                </a:ext>
              </a:extLst>
            </p:cNvPr>
            <p:cNvSpPr/>
            <p:nvPr/>
          </p:nvSpPr>
          <p:spPr>
            <a:xfrm>
              <a:off x="16528852"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1" name="Freeform: Shape 28">
              <a:extLst>
                <a:ext uri="{FF2B5EF4-FFF2-40B4-BE49-F238E27FC236}">
                  <a16:creationId xmlns:a16="http://schemas.microsoft.com/office/drawing/2014/main" id="{1BF6341F-A67B-4113-98B2-BD84A6751F0B}"/>
                </a:ext>
              </a:extLst>
            </p:cNvPr>
            <p:cNvSpPr/>
            <p:nvPr/>
          </p:nvSpPr>
          <p:spPr>
            <a:xfrm>
              <a:off x="16601910"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2" name="Freeform: Shape 29">
              <a:extLst>
                <a:ext uri="{FF2B5EF4-FFF2-40B4-BE49-F238E27FC236}">
                  <a16:creationId xmlns:a16="http://schemas.microsoft.com/office/drawing/2014/main" id="{C0785B70-54A5-4988-8658-1B77455D745E}"/>
                </a:ext>
              </a:extLst>
            </p:cNvPr>
            <p:cNvSpPr/>
            <p:nvPr/>
          </p:nvSpPr>
          <p:spPr>
            <a:xfrm>
              <a:off x="16675291" y="3809630"/>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3" name="Freeform: Shape 30">
              <a:extLst>
                <a:ext uri="{FF2B5EF4-FFF2-40B4-BE49-F238E27FC236}">
                  <a16:creationId xmlns:a16="http://schemas.microsoft.com/office/drawing/2014/main" id="{0D79BDD2-7819-43C4-889D-3CC1C81B15B0}"/>
                </a:ext>
              </a:extLst>
            </p:cNvPr>
            <p:cNvSpPr/>
            <p:nvPr/>
          </p:nvSpPr>
          <p:spPr>
            <a:xfrm>
              <a:off x="16528852"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4" name="Freeform: Shape 31">
              <a:extLst>
                <a:ext uri="{FF2B5EF4-FFF2-40B4-BE49-F238E27FC236}">
                  <a16:creationId xmlns:a16="http://schemas.microsoft.com/office/drawing/2014/main" id="{04681758-27A1-4CDB-9D17-5A0DACF7B0A0}"/>
                </a:ext>
              </a:extLst>
            </p:cNvPr>
            <p:cNvSpPr/>
            <p:nvPr/>
          </p:nvSpPr>
          <p:spPr>
            <a:xfrm>
              <a:off x="16601910"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5" name="Freeform: Shape 32">
              <a:extLst>
                <a:ext uri="{FF2B5EF4-FFF2-40B4-BE49-F238E27FC236}">
                  <a16:creationId xmlns:a16="http://schemas.microsoft.com/office/drawing/2014/main" id="{B6FB4985-D79D-4531-A5C4-12E12455C30C}"/>
                </a:ext>
              </a:extLst>
            </p:cNvPr>
            <p:cNvSpPr/>
            <p:nvPr/>
          </p:nvSpPr>
          <p:spPr>
            <a:xfrm>
              <a:off x="16675291" y="3881401"/>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6" name="Freeform: Shape 33">
              <a:extLst>
                <a:ext uri="{FF2B5EF4-FFF2-40B4-BE49-F238E27FC236}">
                  <a16:creationId xmlns:a16="http://schemas.microsoft.com/office/drawing/2014/main" id="{A936AEC7-74D7-401C-8375-61CF76207AE8}"/>
                </a:ext>
              </a:extLst>
            </p:cNvPr>
            <p:cNvSpPr/>
            <p:nvPr/>
          </p:nvSpPr>
          <p:spPr>
            <a:xfrm>
              <a:off x="16528852"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7" name="Freeform: Shape 34">
              <a:extLst>
                <a:ext uri="{FF2B5EF4-FFF2-40B4-BE49-F238E27FC236}">
                  <a16:creationId xmlns:a16="http://schemas.microsoft.com/office/drawing/2014/main" id="{87AC5FB8-E2DE-4D80-8CB9-C7764A12AEAD}"/>
                </a:ext>
              </a:extLst>
            </p:cNvPr>
            <p:cNvSpPr/>
            <p:nvPr/>
          </p:nvSpPr>
          <p:spPr>
            <a:xfrm>
              <a:off x="16601910"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8" name="Freeform: Shape 35">
              <a:extLst>
                <a:ext uri="{FF2B5EF4-FFF2-40B4-BE49-F238E27FC236}">
                  <a16:creationId xmlns:a16="http://schemas.microsoft.com/office/drawing/2014/main" id="{D5163A52-8A3E-4391-B885-0B7A0B12A398}"/>
                </a:ext>
              </a:extLst>
            </p:cNvPr>
            <p:cNvSpPr/>
            <p:nvPr/>
          </p:nvSpPr>
          <p:spPr>
            <a:xfrm>
              <a:off x="16675291" y="3955426"/>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99" name="Freeform: Shape 36">
              <a:extLst>
                <a:ext uri="{FF2B5EF4-FFF2-40B4-BE49-F238E27FC236}">
                  <a16:creationId xmlns:a16="http://schemas.microsoft.com/office/drawing/2014/main" id="{E72A12AD-A115-4884-915B-CDA38D4AEB08}"/>
                </a:ext>
              </a:extLst>
            </p:cNvPr>
            <p:cNvSpPr/>
            <p:nvPr/>
          </p:nvSpPr>
          <p:spPr>
            <a:xfrm>
              <a:off x="16499242" y="3716617"/>
              <a:ext cx="267131" cy="83680"/>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00" name="Freeform: Shape 37">
              <a:extLst>
                <a:ext uri="{FF2B5EF4-FFF2-40B4-BE49-F238E27FC236}">
                  <a16:creationId xmlns:a16="http://schemas.microsoft.com/office/drawing/2014/main" id="{FD71F776-BC0C-4A34-B7B0-A6818C4B99FC}"/>
                </a:ext>
              </a:extLst>
            </p:cNvPr>
            <p:cNvSpPr/>
            <p:nvPr/>
          </p:nvSpPr>
          <p:spPr>
            <a:xfrm>
              <a:off x="16697176" y="3740755"/>
              <a:ext cx="61150" cy="965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01" name="Freeform: Shape 38">
              <a:extLst>
                <a:ext uri="{FF2B5EF4-FFF2-40B4-BE49-F238E27FC236}">
                  <a16:creationId xmlns:a16="http://schemas.microsoft.com/office/drawing/2014/main" id="{2FB188AE-888A-426F-BB02-2DE7F944E08F}"/>
                </a:ext>
              </a:extLst>
            </p:cNvPr>
            <p:cNvSpPr/>
            <p:nvPr/>
          </p:nvSpPr>
          <p:spPr>
            <a:xfrm>
              <a:off x="16528530" y="3740755"/>
              <a:ext cx="131956" cy="965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02" name="Freeform: Shape 39">
              <a:extLst>
                <a:ext uri="{FF2B5EF4-FFF2-40B4-BE49-F238E27FC236}">
                  <a16:creationId xmlns:a16="http://schemas.microsoft.com/office/drawing/2014/main" id="{45FE05F5-5E8D-42B7-9CCC-12002660F8BA}"/>
                </a:ext>
              </a:extLst>
            </p:cNvPr>
            <p:cNvSpPr/>
            <p:nvPr/>
          </p:nvSpPr>
          <p:spPr>
            <a:xfrm>
              <a:off x="16499242" y="4060669"/>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03" name="Freeform: Shape 40">
              <a:extLst>
                <a:ext uri="{FF2B5EF4-FFF2-40B4-BE49-F238E27FC236}">
                  <a16:creationId xmlns:a16="http://schemas.microsoft.com/office/drawing/2014/main" id="{D4D269A3-105B-4648-BC23-CA9446DAA74F}"/>
                </a:ext>
              </a:extLst>
            </p:cNvPr>
            <p:cNvSpPr/>
            <p:nvPr/>
          </p:nvSpPr>
          <p:spPr>
            <a:xfrm>
              <a:off x="16499242" y="4027841"/>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grpSp>
      <p:grpSp>
        <p:nvGrpSpPr>
          <p:cNvPr id="104" name="Group 103">
            <a:extLst>
              <a:ext uri="{FF2B5EF4-FFF2-40B4-BE49-F238E27FC236}">
                <a16:creationId xmlns:a16="http://schemas.microsoft.com/office/drawing/2014/main" id="{9E0347D3-3A0B-4FDD-BD55-DABAA8FDD334}"/>
              </a:ext>
            </a:extLst>
          </p:cNvPr>
          <p:cNvGrpSpPr/>
          <p:nvPr/>
        </p:nvGrpSpPr>
        <p:grpSpPr>
          <a:xfrm>
            <a:off x="13169451" y="4364090"/>
            <a:ext cx="1183507" cy="1107911"/>
            <a:chOff x="6566027" y="1571785"/>
            <a:chExt cx="1183507" cy="1107911"/>
          </a:xfrm>
        </p:grpSpPr>
        <p:sp>
          <p:nvSpPr>
            <p:cNvPr id="105" name="Freeform: Shape 4">
              <a:extLst>
                <a:ext uri="{FF2B5EF4-FFF2-40B4-BE49-F238E27FC236}">
                  <a16:creationId xmlns:a16="http://schemas.microsoft.com/office/drawing/2014/main" id="{9B2D9551-8975-4F3C-A433-E1CC77A39720}"/>
                </a:ext>
              </a:extLst>
            </p:cNvPr>
            <p:cNvSpPr/>
            <p:nvPr/>
          </p:nvSpPr>
          <p:spPr>
            <a:xfrm>
              <a:off x="6853301" y="1750615"/>
              <a:ext cx="610001" cy="610002"/>
            </a:xfrm>
            <a:custGeom>
              <a:avLst/>
              <a:gdLst>
                <a:gd name="connsiteX0" fmla="*/ 211676 w 610001"/>
                <a:gd name="connsiteY0" fmla="*/ 15641 h 610002"/>
                <a:gd name="connsiteX1" fmla="*/ 323248 w 610001"/>
                <a:gd name="connsiteY1" fmla="*/ 0 h 610002"/>
                <a:gd name="connsiteX2" fmla="*/ 332633 w 610001"/>
                <a:gd name="connsiteY2" fmla="*/ 66735 h 610002"/>
                <a:gd name="connsiteX3" fmla="*/ 401454 w 610001"/>
                <a:gd name="connsiteY3" fmla="*/ 85505 h 610002"/>
                <a:gd name="connsiteX4" fmla="*/ 442642 w 610001"/>
                <a:gd name="connsiteY4" fmla="*/ 30761 h 610002"/>
                <a:gd name="connsiteX5" fmla="*/ 532839 w 610001"/>
                <a:gd name="connsiteY5" fmla="*/ 98539 h 610002"/>
                <a:gd name="connsiteX6" fmla="*/ 491129 w 610001"/>
                <a:gd name="connsiteY6" fmla="*/ 153804 h 610002"/>
                <a:gd name="connsiteX7" fmla="*/ 527625 w 610001"/>
                <a:gd name="connsiteY7" fmla="*/ 214283 h 610002"/>
                <a:gd name="connsiteX8" fmla="*/ 595403 w 610001"/>
                <a:gd name="connsiteY8" fmla="*/ 204898 h 610002"/>
                <a:gd name="connsiteX9" fmla="*/ 611044 w 610001"/>
                <a:gd name="connsiteY9" fmla="*/ 316471 h 610002"/>
                <a:gd name="connsiteX10" fmla="*/ 544830 w 610001"/>
                <a:gd name="connsiteY10" fmla="*/ 325856 h 610002"/>
                <a:gd name="connsiteX11" fmla="*/ 527625 w 610001"/>
                <a:gd name="connsiteY11" fmla="*/ 396241 h 610002"/>
                <a:gd name="connsiteX12" fmla="*/ 580283 w 610001"/>
                <a:gd name="connsiteY12" fmla="*/ 435865 h 610002"/>
                <a:gd name="connsiteX13" fmla="*/ 512505 w 610001"/>
                <a:gd name="connsiteY13" fmla="*/ 526062 h 610002"/>
                <a:gd name="connsiteX14" fmla="*/ 461411 w 610001"/>
                <a:gd name="connsiteY14" fmla="*/ 487481 h 610002"/>
                <a:gd name="connsiteX15" fmla="*/ 397283 w 610001"/>
                <a:gd name="connsiteY15" fmla="*/ 527105 h 610002"/>
                <a:gd name="connsiteX16" fmla="*/ 406667 w 610001"/>
                <a:gd name="connsiteY16" fmla="*/ 594883 h 610002"/>
                <a:gd name="connsiteX17" fmla="*/ 295095 w 610001"/>
                <a:gd name="connsiteY17" fmla="*/ 610524 h 610002"/>
                <a:gd name="connsiteX18" fmla="*/ 285710 w 610001"/>
                <a:gd name="connsiteY18" fmla="*/ 544310 h 610002"/>
                <a:gd name="connsiteX19" fmla="*/ 210633 w 610001"/>
                <a:gd name="connsiteY19" fmla="*/ 525541 h 610002"/>
                <a:gd name="connsiteX20" fmla="*/ 171009 w 610001"/>
                <a:gd name="connsiteY20" fmla="*/ 578199 h 610002"/>
                <a:gd name="connsiteX21" fmla="*/ 80812 w 610001"/>
                <a:gd name="connsiteY21" fmla="*/ 510421 h 610002"/>
                <a:gd name="connsiteX22" fmla="*/ 120436 w 610001"/>
                <a:gd name="connsiteY22" fmla="*/ 457763 h 610002"/>
                <a:gd name="connsiteX23" fmla="*/ 81333 w 610001"/>
                <a:gd name="connsiteY23" fmla="*/ 391027 h 610002"/>
                <a:gd name="connsiteX24" fmla="*/ 15641 w 610001"/>
                <a:gd name="connsiteY24" fmla="*/ 400412 h 610002"/>
                <a:gd name="connsiteX25" fmla="*/ 0 w 610001"/>
                <a:gd name="connsiteY25" fmla="*/ 288839 h 610002"/>
                <a:gd name="connsiteX26" fmla="*/ 66735 w 610001"/>
                <a:gd name="connsiteY26" fmla="*/ 279454 h 610002"/>
                <a:gd name="connsiteX27" fmla="*/ 87069 w 610001"/>
                <a:gd name="connsiteY27" fmla="*/ 205941 h 610002"/>
                <a:gd name="connsiteX28" fmla="*/ 31803 w 610001"/>
                <a:gd name="connsiteY28" fmla="*/ 164231 h 610002"/>
                <a:gd name="connsiteX29" fmla="*/ 99581 w 610001"/>
                <a:gd name="connsiteY29" fmla="*/ 74034 h 610002"/>
                <a:gd name="connsiteX30" fmla="*/ 156411 w 610001"/>
                <a:gd name="connsiteY30" fmla="*/ 116787 h 610002"/>
                <a:gd name="connsiteX31" fmla="*/ 219496 w 610001"/>
                <a:gd name="connsiteY31" fmla="*/ 80812 h 610002"/>
                <a:gd name="connsiteX32" fmla="*/ 211676 w 610001"/>
                <a:gd name="connsiteY32" fmla="*/ 15641 h 6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0001" h="610002">
                  <a:moveTo>
                    <a:pt x="211676" y="15641"/>
                  </a:moveTo>
                  <a:lnTo>
                    <a:pt x="323248" y="0"/>
                  </a:lnTo>
                  <a:lnTo>
                    <a:pt x="332633" y="66735"/>
                  </a:lnTo>
                  <a:cubicBezTo>
                    <a:pt x="356616" y="69342"/>
                    <a:pt x="380078" y="76120"/>
                    <a:pt x="401454" y="85505"/>
                  </a:cubicBezTo>
                  <a:lnTo>
                    <a:pt x="442642" y="30761"/>
                  </a:lnTo>
                  <a:lnTo>
                    <a:pt x="532839" y="98539"/>
                  </a:lnTo>
                  <a:lnTo>
                    <a:pt x="491129" y="153804"/>
                  </a:lnTo>
                  <a:cubicBezTo>
                    <a:pt x="506249" y="172052"/>
                    <a:pt x="518240" y="192385"/>
                    <a:pt x="527625" y="214283"/>
                  </a:cubicBezTo>
                  <a:lnTo>
                    <a:pt x="595403" y="204898"/>
                  </a:lnTo>
                  <a:lnTo>
                    <a:pt x="611044" y="316471"/>
                  </a:lnTo>
                  <a:lnTo>
                    <a:pt x="544830" y="325856"/>
                  </a:lnTo>
                  <a:cubicBezTo>
                    <a:pt x="542745" y="350360"/>
                    <a:pt x="537010" y="374343"/>
                    <a:pt x="527625" y="396241"/>
                  </a:cubicBezTo>
                  <a:lnTo>
                    <a:pt x="580283" y="435865"/>
                  </a:lnTo>
                  <a:lnTo>
                    <a:pt x="512505" y="526062"/>
                  </a:lnTo>
                  <a:lnTo>
                    <a:pt x="461411" y="487481"/>
                  </a:lnTo>
                  <a:cubicBezTo>
                    <a:pt x="442120" y="503643"/>
                    <a:pt x="420744" y="517199"/>
                    <a:pt x="397283" y="527105"/>
                  </a:cubicBezTo>
                  <a:lnTo>
                    <a:pt x="406667" y="594883"/>
                  </a:lnTo>
                  <a:lnTo>
                    <a:pt x="295095" y="610524"/>
                  </a:lnTo>
                  <a:lnTo>
                    <a:pt x="285710" y="544310"/>
                  </a:lnTo>
                  <a:cubicBezTo>
                    <a:pt x="259120" y="542224"/>
                    <a:pt x="234094" y="535447"/>
                    <a:pt x="210633" y="525541"/>
                  </a:cubicBezTo>
                  <a:lnTo>
                    <a:pt x="171009" y="578199"/>
                  </a:lnTo>
                  <a:lnTo>
                    <a:pt x="80812" y="510421"/>
                  </a:lnTo>
                  <a:lnTo>
                    <a:pt x="120436" y="457763"/>
                  </a:lnTo>
                  <a:cubicBezTo>
                    <a:pt x="103752" y="437951"/>
                    <a:pt x="90718" y="415532"/>
                    <a:pt x="81333" y="391027"/>
                  </a:cubicBezTo>
                  <a:lnTo>
                    <a:pt x="15641" y="400412"/>
                  </a:lnTo>
                  <a:lnTo>
                    <a:pt x="0" y="288839"/>
                  </a:lnTo>
                  <a:lnTo>
                    <a:pt x="66735" y="279454"/>
                  </a:lnTo>
                  <a:cubicBezTo>
                    <a:pt x="69863" y="253386"/>
                    <a:pt x="76641" y="228881"/>
                    <a:pt x="87069" y="205941"/>
                  </a:cubicBezTo>
                  <a:lnTo>
                    <a:pt x="31803" y="164231"/>
                  </a:lnTo>
                  <a:lnTo>
                    <a:pt x="99581" y="74034"/>
                  </a:lnTo>
                  <a:lnTo>
                    <a:pt x="156411" y="116787"/>
                  </a:lnTo>
                  <a:cubicBezTo>
                    <a:pt x="175180" y="101667"/>
                    <a:pt x="196556" y="89676"/>
                    <a:pt x="219496" y="80812"/>
                  </a:cubicBezTo>
                  <a:lnTo>
                    <a:pt x="211676" y="15641"/>
                  </a:lnTo>
                  <a:close/>
                </a:path>
              </a:pathLst>
            </a:custGeom>
            <a:noFill/>
            <a:ln w="19050" cap="flat">
              <a:solidFill>
                <a:schemeClr val="accent4"/>
              </a:solidFill>
              <a:prstDash val="solid"/>
              <a:miter/>
            </a:ln>
          </p:spPr>
          <p:txBody>
            <a:bodyPr rtlCol="0" anchor="ctr"/>
            <a:lstStyle/>
            <a:p>
              <a:pPr defTabSz="1097168">
                <a:defRPr/>
              </a:pPr>
              <a:endParaRPr lang="en-US" sz="2118" dirty="0">
                <a:solidFill>
                  <a:srgbClr val="FFFFFF"/>
                </a:solidFill>
                <a:latin typeface="Amazon Ember"/>
              </a:endParaRPr>
            </a:p>
          </p:txBody>
        </p:sp>
        <p:sp>
          <p:nvSpPr>
            <p:cNvPr id="106" name="Freeform: Shape 5">
              <a:extLst>
                <a:ext uri="{FF2B5EF4-FFF2-40B4-BE49-F238E27FC236}">
                  <a16:creationId xmlns:a16="http://schemas.microsoft.com/office/drawing/2014/main" id="{56C0DBAB-0461-4647-A88C-6B2834DD4D69}"/>
                </a:ext>
              </a:extLst>
            </p:cNvPr>
            <p:cNvSpPr/>
            <p:nvPr/>
          </p:nvSpPr>
          <p:spPr>
            <a:xfrm>
              <a:off x="7029003" y="1924231"/>
              <a:ext cx="260684" cy="265899"/>
            </a:xfrm>
            <a:custGeom>
              <a:avLst/>
              <a:gdLst>
                <a:gd name="connsiteX0" fmla="*/ 263812 w 260684"/>
                <a:gd name="connsiteY0" fmla="*/ 133471 h 265898"/>
                <a:gd name="connsiteX1" fmla="*/ 131906 w 260684"/>
                <a:gd name="connsiteY1" fmla="*/ 266941 h 265898"/>
                <a:gd name="connsiteX2" fmla="*/ 0 w 260684"/>
                <a:gd name="connsiteY2" fmla="*/ 133471 h 265898"/>
                <a:gd name="connsiteX3" fmla="*/ 131906 w 260684"/>
                <a:gd name="connsiteY3" fmla="*/ 0 h 265898"/>
                <a:gd name="connsiteX4" fmla="*/ 263812 w 260684"/>
                <a:gd name="connsiteY4" fmla="*/ 133471 h 265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684" h="265898">
                  <a:moveTo>
                    <a:pt x="263812" y="133471"/>
                  </a:moveTo>
                  <a:cubicBezTo>
                    <a:pt x="263812" y="207184"/>
                    <a:pt x="204756" y="266941"/>
                    <a:pt x="131906" y="266941"/>
                  </a:cubicBezTo>
                  <a:cubicBezTo>
                    <a:pt x="59056" y="266941"/>
                    <a:pt x="0" y="207184"/>
                    <a:pt x="0" y="133471"/>
                  </a:cubicBezTo>
                  <a:cubicBezTo>
                    <a:pt x="0" y="59757"/>
                    <a:pt x="59056" y="0"/>
                    <a:pt x="131906" y="0"/>
                  </a:cubicBezTo>
                  <a:cubicBezTo>
                    <a:pt x="204756" y="0"/>
                    <a:pt x="263812" y="59757"/>
                    <a:pt x="263812" y="133471"/>
                  </a:cubicBezTo>
                  <a:close/>
                </a:path>
              </a:pathLst>
            </a:custGeom>
            <a:noFill/>
            <a:ln w="19050" cap="flat">
              <a:solidFill>
                <a:schemeClr val="accent2"/>
              </a:solidFill>
              <a:prstDash val="solid"/>
              <a:miter/>
            </a:ln>
          </p:spPr>
          <p:txBody>
            <a:bodyPr rtlCol="0" anchor="ctr"/>
            <a:lstStyle/>
            <a:p>
              <a:pPr defTabSz="1097168">
                <a:defRPr/>
              </a:pPr>
              <a:endParaRPr lang="en-US" sz="2118" dirty="0">
                <a:solidFill>
                  <a:srgbClr val="FFFFFF"/>
                </a:solidFill>
                <a:latin typeface="Amazon Ember"/>
              </a:endParaRPr>
            </a:p>
          </p:txBody>
        </p:sp>
        <p:sp>
          <p:nvSpPr>
            <p:cNvPr id="107" name="Freeform: Shape 6">
              <a:extLst>
                <a:ext uri="{FF2B5EF4-FFF2-40B4-BE49-F238E27FC236}">
                  <a16:creationId xmlns:a16="http://schemas.microsoft.com/office/drawing/2014/main" id="{DD617FC3-DCFE-4993-B074-FB6F2B2BBE53}"/>
                </a:ext>
              </a:extLst>
            </p:cNvPr>
            <p:cNvSpPr/>
            <p:nvPr/>
          </p:nvSpPr>
          <p:spPr>
            <a:xfrm>
              <a:off x="7337131" y="2278241"/>
              <a:ext cx="401454" cy="401455"/>
            </a:xfrm>
            <a:custGeom>
              <a:avLst/>
              <a:gdLst>
                <a:gd name="connsiteX0" fmla="*/ 110009 w 401453"/>
                <a:gd name="connsiteY0" fmla="*/ 21376 h 401454"/>
                <a:gd name="connsiteX1" fmla="*/ 196034 w 401453"/>
                <a:gd name="connsiteY1" fmla="*/ 0 h 401454"/>
                <a:gd name="connsiteX2" fmla="*/ 206983 w 401453"/>
                <a:gd name="connsiteY2" fmla="*/ 43795 h 401454"/>
                <a:gd name="connsiteX3" fmla="*/ 278411 w 401453"/>
                <a:gd name="connsiteY3" fmla="*/ 64650 h 401454"/>
                <a:gd name="connsiteX4" fmla="*/ 310736 w 401453"/>
                <a:gd name="connsiteY4" fmla="*/ 33368 h 401454"/>
                <a:gd name="connsiteX5" fmla="*/ 372257 w 401453"/>
                <a:gd name="connsiteY5" fmla="*/ 96975 h 401454"/>
                <a:gd name="connsiteX6" fmla="*/ 339932 w 401453"/>
                <a:gd name="connsiteY6" fmla="*/ 128257 h 401454"/>
                <a:gd name="connsiteX7" fmla="*/ 358180 w 401453"/>
                <a:gd name="connsiteY7" fmla="*/ 200206 h 401454"/>
                <a:gd name="connsiteX8" fmla="*/ 401454 w 401453"/>
                <a:gd name="connsiteY8" fmla="*/ 212719 h 401454"/>
                <a:gd name="connsiteX9" fmla="*/ 376949 w 401453"/>
                <a:gd name="connsiteY9" fmla="*/ 297702 h 401454"/>
                <a:gd name="connsiteX10" fmla="*/ 333676 w 401453"/>
                <a:gd name="connsiteY10" fmla="*/ 285189 h 401454"/>
                <a:gd name="connsiteX11" fmla="*/ 280496 w 401453"/>
                <a:gd name="connsiteY11" fmla="*/ 336805 h 401454"/>
                <a:gd name="connsiteX12" fmla="*/ 291445 w 401453"/>
                <a:gd name="connsiteY12" fmla="*/ 380600 h 401454"/>
                <a:gd name="connsiteX13" fmla="*/ 205419 w 401453"/>
                <a:gd name="connsiteY13" fmla="*/ 401976 h 401454"/>
                <a:gd name="connsiteX14" fmla="*/ 194470 w 401453"/>
                <a:gd name="connsiteY14" fmla="*/ 358181 h 401454"/>
                <a:gd name="connsiteX15" fmla="*/ 123043 w 401453"/>
                <a:gd name="connsiteY15" fmla="*/ 337326 h 401454"/>
                <a:gd name="connsiteX16" fmla="*/ 90718 w 401453"/>
                <a:gd name="connsiteY16" fmla="*/ 368608 h 401454"/>
                <a:gd name="connsiteX17" fmla="*/ 29197 w 401453"/>
                <a:gd name="connsiteY17" fmla="*/ 305001 h 401454"/>
                <a:gd name="connsiteX18" fmla="*/ 61521 w 401453"/>
                <a:gd name="connsiteY18" fmla="*/ 273719 h 401454"/>
                <a:gd name="connsiteX19" fmla="*/ 43274 w 401453"/>
                <a:gd name="connsiteY19" fmla="*/ 201770 h 401454"/>
                <a:gd name="connsiteX20" fmla="*/ 0 w 401453"/>
                <a:gd name="connsiteY20" fmla="*/ 189257 h 401454"/>
                <a:gd name="connsiteX21" fmla="*/ 24504 w 401453"/>
                <a:gd name="connsiteY21" fmla="*/ 104274 h 401454"/>
                <a:gd name="connsiteX22" fmla="*/ 67778 w 401453"/>
                <a:gd name="connsiteY22" fmla="*/ 116787 h 401454"/>
                <a:gd name="connsiteX23" fmla="*/ 120957 w 401453"/>
                <a:gd name="connsiteY23" fmla="*/ 65171 h 401454"/>
                <a:gd name="connsiteX24" fmla="*/ 110009 w 401453"/>
                <a:gd name="connsiteY24" fmla="*/ 21376 h 40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1453" h="401454">
                  <a:moveTo>
                    <a:pt x="110009" y="21376"/>
                  </a:moveTo>
                  <a:lnTo>
                    <a:pt x="196034" y="0"/>
                  </a:lnTo>
                  <a:lnTo>
                    <a:pt x="206983" y="43795"/>
                  </a:lnTo>
                  <a:cubicBezTo>
                    <a:pt x="233052" y="44838"/>
                    <a:pt x="257035" y="52137"/>
                    <a:pt x="278411" y="64650"/>
                  </a:cubicBezTo>
                  <a:lnTo>
                    <a:pt x="310736" y="33368"/>
                  </a:lnTo>
                  <a:lnTo>
                    <a:pt x="372257" y="96975"/>
                  </a:lnTo>
                  <a:lnTo>
                    <a:pt x="339932" y="128257"/>
                  </a:lnTo>
                  <a:cubicBezTo>
                    <a:pt x="351402" y="149633"/>
                    <a:pt x="358180" y="174659"/>
                    <a:pt x="358180" y="200206"/>
                  </a:cubicBezTo>
                  <a:lnTo>
                    <a:pt x="401454" y="212719"/>
                  </a:lnTo>
                  <a:lnTo>
                    <a:pt x="376949" y="297702"/>
                  </a:lnTo>
                  <a:lnTo>
                    <a:pt x="333676" y="285189"/>
                  </a:lnTo>
                  <a:cubicBezTo>
                    <a:pt x="320120" y="306044"/>
                    <a:pt x="301872" y="323771"/>
                    <a:pt x="280496" y="336805"/>
                  </a:cubicBezTo>
                  <a:lnTo>
                    <a:pt x="291445" y="380600"/>
                  </a:lnTo>
                  <a:lnTo>
                    <a:pt x="205419" y="401976"/>
                  </a:lnTo>
                  <a:lnTo>
                    <a:pt x="194470" y="358181"/>
                  </a:lnTo>
                  <a:cubicBezTo>
                    <a:pt x="168402" y="357138"/>
                    <a:pt x="144419" y="349839"/>
                    <a:pt x="123043" y="337326"/>
                  </a:cubicBezTo>
                  <a:lnTo>
                    <a:pt x="90718" y="368608"/>
                  </a:lnTo>
                  <a:lnTo>
                    <a:pt x="29197" y="305001"/>
                  </a:lnTo>
                  <a:lnTo>
                    <a:pt x="61521" y="273719"/>
                  </a:lnTo>
                  <a:cubicBezTo>
                    <a:pt x="50051" y="252343"/>
                    <a:pt x="43274" y="227317"/>
                    <a:pt x="43274" y="201770"/>
                  </a:cubicBezTo>
                  <a:lnTo>
                    <a:pt x="0" y="189257"/>
                  </a:lnTo>
                  <a:lnTo>
                    <a:pt x="24504" y="104274"/>
                  </a:lnTo>
                  <a:lnTo>
                    <a:pt x="67778" y="116787"/>
                  </a:lnTo>
                  <a:cubicBezTo>
                    <a:pt x="81333" y="95932"/>
                    <a:pt x="99581" y="78205"/>
                    <a:pt x="120957" y="65171"/>
                  </a:cubicBezTo>
                  <a:lnTo>
                    <a:pt x="110009" y="21376"/>
                  </a:lnTo>
                  <a:close/>
                </a:path>
              </a:pathLst>
            </a:custGeom>
            <a:noFill/>
            <a:ln w="19050" cap="flat">
              <a:solidFill>
                <a:schemeClr val="accent2"/>
              </a:solidFill>
              <a:prstDash val="solid"/>
              <a:miter/>
            </a:ln>
          </p:spPr>
          <p:txBody>
            <a:bodyPr rtlCol="0" anchor="ctr"/>
            <a:lstStyle/>
            <a:p>
              <a:pPr defTabSz="1097168">
                <a:defRPr/>
              </a:pPr>
              <a:endParaRPr lang="en-US" sz="2118" dirty="0">
                <a:solidFill>
                  <a:srgbClr val="FFFFFF"/>
                </a:solidFill>
                <a:latin typeface="Amazon Ember"/>
              </a:endParaRPr>
            </a:p>
          </p:txBody>
        </p:sp>
        <p:sp>
          <p:nvSpPr>
            <p:cNvPr id="108" name="Freeform: Shape 7">
              <a:extLst>
                <a:ext uri="{FF2B5EF4-FFF2-40B4-BE49-F238E27FC236}">
                  <a16:creationId xmlns:a16="http://schemas.microsoft.com/office/drawing/2014/main" id="{9ABA01F1-B1B3-4220-B01E-46AF40241CDC}"/>
                </a:ext>
              </a:extLst>
            </p:cNvPr>
            <p:cNvSpPr/>
            <p:nvPr/>
          </p:nvSpPr>
          <p:spPr>
            <a:xfrm>
              <a:off x="7468516" y="2414318"/>
              <a:ext cx="140769" cy="140770"/>
            </a:xfrm>
            <a:custGeom>
              <a:avLst/>
              <a:gdLst>
                <a:gd name="connsiteX0" fmla="*/ 144940 w 140769"/>
                <a:gd name="connsiteY0" fmla="*/ 72470 h 140769"/>
                <a:gd name="connsiteX1" fmla="*/ 72470 w 140769"/>
                <a:gd name="connsiteY1" fmla="*/ 144941 h 140769"/>
                <a:gd name="connsiteX2" fmla="*/ 0 w 140769"/>
                <a:gd name="connsiteY2" fmla="*/ 72470 h 140769"/>
                <a:gd name="connsiteX3" fmla="*/ 72470 w 140769"/>
                <a:gd name="connsiteY3" fmla="*/ 0 h 140769"/>
                <a:gd name="connsiteX4" fmla="*/ 144940 w 140769"/>
                <a:gd name="connsiteY4" fmla="*/ 72470 h 14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769" h="140769">
                  <a:moveTo>
                    <a:pt x="144940" y="72470"/>
                  </a:moveTo>
                  <a:cubicBezTo>
                    <a:pt x="144940" y="112495"/>
                    <a:pt x="112494" y="144941"/>
                    <a:pt x="72470" y="144941"/>
                  </a:cubicBezTo>
                  <a:cubicBezTo>
                    <a:pt x="32446" y="144941"/>
                    <a:pt x="0" y="112495"/>
                    <a:pt x="0" y="72470"/>
                  </a:cubicBezTo>
                  <a:cubicBezTo>
                    <a:pt x="0" y="32446"/>
                    <a:pt x="32446" y="0"/>
                    <a:pt x="72470" y="0"/>
                  </a:cubicBezTo>
                  <a:cubicBezTo>
                    <a:pt x="112494" y="0"/>
                    <a:pt x="144940" y="32446"/>
                    <a:pt x="144940" y="72470"/>
                  </a:cubicBezTo>
                  <a:close/>
                </a:path>
              </a:pathLst>
            </a:custGeom>
            <a:noFill/>
            <a:ln w="19050" cap="flat">
              <a:solidFill>
                <a:schemeClr val="accent4"/>
              </a:solidFill>
              <a:prstDash val="solid"/>
              <a:miter/>
            </a:ln>
          </p:spPr>
          <p:txBody>
            <a:bodyPr rtlCol="0" anchor="ctr"/>
            <a:lstStyle/>
            <a:p>
              <a:pPr defTabSz="1097168">
                <a:defRPr/>
              </a:pPr>
              <a:endParaRPr lang="en-US" sz="2118">
                <a:solidFill>
                  <a:srgbClr val="FFFFFF"/>
                </a:solidFill>
                <a:latin typeface="Amazon Ember"/>
              </a:endParaRPr>
            </a:p>
          </p:txBody>
        </p:sp>
        <p:sp>
          <p:nvSpPr>
            <p:cNvPr id="109" name="Freeform: Shape 12">
              <a:extLst>
                <a:ext uri="{FF2B5EF4-FFF2-40B4-BE49-F238E27FC236}">
                  <a16:creationId xmlns:a16="http://schemas.microsoft.com/office/drawing/2014/main" id="{11A5C39E-7616-46D4-B68F-BFA752FDACC1}"/>
                </a:ext>
              </a:extLst>
            </p:cNvPr>
            <p:cNvSpPr/>
            <p:nvPr/>
          </p:nvSpPr>
          <p:spPr>
            <a:xfrm>
              <a:off x="6662481" y="1571785"/>
              <a:ext cx="922822" cy="469233"/>
            </a:xfrm>
            <a:custGeom>
              <a:avLst/>
              <a:gdLst>
                <a:gd name="connsiteX0" fmla="*/ 0 w 922822"/>
                <a:gd name="connsiteY0" fmla="*/ 473925 h 469232"/>
                <a:gd name="connsiteX1" fmla="*/ 496343 w 922822"/>
                <a:gd name="connsiteY1" fmla="*/ 0 h 469232"/>
                <a:gd name="connsiteX2" fmla="*/ 926472 w 922822"/>
                <a:gd name="connsiteY2" fmla="*/ 249736 h 469232"/>
              </a:gdLst>
              <a:ahLst/>
              <a:cxnLst>
                <a:cxn ang="0">
                  <a:pos x="connsiteX0" y="connsiteY0"/>
                </a:cxn>
                <a:cxn ang="0">
                  <a:pos x="connsiteX1" y="connsiteY1"/>
                </a:cxn>
                <a:cxn ang="0">
                  <a:pos x="connsiteX2" y="connsiteY2"/>
                </a:cxn>
              </a:cxnLst>
              <a:rect l="l" t="t" r="r" b="b"/>
              <a:pathLst>
                <a:path w="922822" h="469232">
                  <a:moveTo>
                    <a:pt x="0" y="473925"/>
                  </a:moveTo>
                  <a:cubicBezTo>
                    <a:pt x="11991" y="211676"/>
                    <a:pt x="231488" y="0"/>
                    <a:pt x="496343" y="0"/>
                  </a:cubicBezTo>
                  <a:cubicBezTo>
                    <a:pt x="679343" y="0"/>
                    <a:pt x="840446" y="100624"/>
                    <a:pt x="926472" y="249736"/>
                  </a:cubicBez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sp>
          <p:nvSpPr>
            <p:cNvPr id="110" name="Freeform: Shape 14">
              <a:extLst>
                <a:ext uri="{FF2B5EF4-FFF2-40B4-BE49-F238E27FC236}">
                  <a16:creationId xmlns:a16="http://schemas.microsoft.com/office/drawing/2014/main" id="{44B40096-D5D1-48F6-9EDF-F7005FF95005}"/>
                </a:ext>
              </a:extLst>
            </p:cNvPr>
            <p:cNvSpPr/>
            <p:nvPr/>
          </p:nvSpPr>
          <p:spPr>
            <a:xfrm>
              <a:off x="7631183" y="2068650"/>
              <a:ext cx="20855" cy="151197"/>
            </a:xfrm>
            <a:custGeom>
              <a:avLst/>
              <a:gdLst>
                <a:gd name="connsiteX0" fmla="*/ 24504 w 20854"/>
                <a:gd name="connsiteY0" fmla="*/ 0 h 151197"/>
                <a:gd name="connsiteX1" fmla="*/ 0 w 20854"/>
                <a:gd name="connsiteY1" fmla="*/ 153283 h 151197"/>
              </a:gdLst>
              <a:ahLst/>
              <a:cxnLst>
                <a:cxn ang="0">
                  <a:pos x="connsiteX0" y="connsiteY0"/>
                </a:cxn>
                <a:cxn ang="0">
                  <a:pos x="connsiteX1" y="connsiteY1"/>
                </a:cxn>
              </a:cxnLst>
              <a:rect l="l" t="t" r="r" b="b"/>
              <a:pathLst>
                <a:path w="20854" h="151197">
                  <a:moveTo>
                    <a:pt x="24504" y="0"/>
                  </a:moveTo>
                  <a:cubicBezTo>
                    <a:pt x="24504" y="53701"/>
                    <a:pt x="15641" y="104795"/>
                    <a:pt x="0" y="153283"/>
                  </a:cubicBez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sp>
          <p:nvSpPr>
            <p:cNvPr id="111" name="Freeform: Shape 15">
              <a:extLst>
                <a:ext uri="{FF2B5EF4-FFF2-40B4-BE49-F238E27FC236}">
                  <a16:creationId xmlns:a16="http://schemas.microsoft.com/office/drawing/2014/main" id="{27105DFA-F9B7-45FD-B22A-F82F90BE7A6E}"/>
                </a:ext>
              </a:extLst>
            </p:cNvPr>
            <p:cNvSpPr/>
            <p:nvPr/>
          </p:nvSpPr>
          <p:spPr>
            <a:xfrm>
              <a:off x="6721395" y="2303788"/>
              <a:ext cx="542223" cy="260685"/>
            </a:xfrm>
            <a:custGeom>
              <a:avLst/>
              <a:gdLst>
                <a:gd name="connsiteX0" fmla="*/ 544309 w 542223"/>
                <a:gd name="connsiteY0" fmla="*/ 250257 h 260684"/>
                <a:gd name="connsiteX1" fmla="*/ 437428 w 542223"/>
                <a:gd name="connsiteY1" fmla="*/ 262249 h 260684"/>
                <a:gd name="connsiteX2" fmla="*/ 0 w 542223"/>
                <a:gd name="connsiteY2" fmla="*/ 0 h 260684"/>
              </a:gdLst>
              <a:ahLst/>
              <a:cxnLst>
                <a:cxn ang="0">
                  <a:pos x="connsiteX0" y="connsiteY0"/>
                </a:cxn>
                <a:cxn ang="0">
                  <a:pos x="connsiteX1" y="connsiteY1"/>
                </a:cxn>
                <a:cxn ang="0">
                  <a:pos x="connsiteX2" y="connsiteY2"/>
                </a:cxn>
              </a:cxnLst>
              <a:rect l="l" t="t" r="r" b="b"/>
              <a:pathLst>
                <a:path w="542223" h="260684">
                  <a:moveTo>
                    <a:pt x="544309" y="250257"/>
                  </a:moveTo>
                  <a:cubicBezTo>
                    <a:pt x="509898" y="258078"/>
                    <a:pt x="473924" y="262249"/>
                    <a:pt x="437428" y="262249"/>
                  </a:cubicBezTo>
                  <a:cubicBezTo>
                    <a:pt x="249214" y="262249"/>
                    <a:pt x="84462" y="155368"/>
                    <a:pt x="0" y="0"/>
                  </a:cubicBez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sp>
          <p:nvSpPr>
            <p:cNvPr id="112" name="Freeform: Shape 16">
              <a:extLst>
                <a:ext uri="{FF2B5EF4-FFF2-40B4-BE49-F238E27FC236}">
                  <a16:creationId xmlns:a16="http://schemas.microsoft.com/office/drawing/2014/main" id="{4E76697C-B837-4A9A-B811-A306F45141C3}"/>
                </a:ext>
              </a:extLst>
            </p:cNvPr>
            <p:cNvSpPr/>
            <p:nvPr/>
          </p:nvSpPr>
          <p:spPr>
            <a:xfrm>
              <a:off x="7561841" y="2057180"/>
              <a:ext cx="187693" cy="93847"/>
            </a:xfrm>
            <a:custGeom>
              <a:avLst/>
              <a:gdLst>
                <a:gd name="connsiteX0" fmla="*/ 0 w 187692"/>
                <a:gd name="connsiteY0" fmla="*/ 94368 h 93846"/>
                <a:gd name="connsiteX1" fmla="*/ 94889 w 187692"/>
                <a:gd name="connsiteY1" fmla="*/ 0 h 93846"/>
                <a:gd name="connsiteX2" fmla="*/ 189257 w 187692"/>
                <a:gd name="connsiteY2" fmla="*/ 94368 h 93846"/>
              </a:gdLst>
              <a:ahLst/>
              <a:cxnLst>
                <a:cxn ang="0">
                  <a:pos x="connsiteX0" y="connsiteY0"/>
                </a:cxn>
                <a:cxn ang="0">
                  <a:pos x="connsiteX1" y="connsiteY1"/>
                </a:cxn>
                <a:cxn ang="0">
                  <a:pos x="connsiteX2" y="connsiteY2"/>
                </a:cxn>
              </a:cxnLst>
              <a:rect l="l" t="t" r="r" b="b"/>
              <a:pathLst>
                <a:path w="187692" h="93846">
                  <a:moveTo>
                    <a:pt x="0" y="94368"/>
                  </a:moveTo>
                  <a:lnTo>
                    <a:pt x="94889" y="0"/>
                  </a:lnTo>
                  <a:lnTo>
                    <a:pt x="189257" y="94368"/>
                  </a:ln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sp>
          <p:nvSpPr>
            <p:cNvPr id="113" name="Freeform: Shape 18">
              <a:extLst>
                <a:ext uri="{FF2B5EF4-FFF2-40B4-BE49-F238E27FC236}">
                  <a16:creationId xmlns:a16="http://schemas.microsoft.com/office/drawing/2014/main" id="{80D0654F-254D-49D5-9313-AB80C7ED3BF2}"/>
                </a:ext>
              </a:extLst>
            </p:cNvPr>
            <p:cNvSpPr/>
            <p:nvPr/>
          </p:nvSpPr>
          <p:spPr>
            <a:xfrm>
              <a:off x="6566027" y="1963855"/>
              <a:ext cx="187693" cy="93847"/>
            </a:xfrm>
            <a:custGeom>
              <a:avLst/>
              <a:gdLst>
                <a:gd name="connsiteX0" fmla="*/ 0 w 187692"/>
                <a:gd name="connsiteY0" fmla="*/ 0 h 93846"/>
                <a:gd name="connsiteX1" fmla="*/ 94368 w 187692"/>
                <a:gd name="connsiteY1" fmla="*/ 94368 h 93846"/>
                <a:gd name="connsiteX2" fmla="*/ 188735 w 187692"/>
                <a:gd name="connsiteY2" fmla="*/ 0 h 93846"/>
              </a:gdLst>
              <a:ahLst/>
              <a:cxnLst>
                <a:cxn ang="0">
                  <a:pos x="connsiteX0" y="connsiteY0"/>
                </a:cxn>
                <a:cxn ang="0">
                  <a:pos x="connsiteX1" y="connsiteY1"/>
                </a:cxn>
                <a:cxn ang="0">
                  <a:pos x="connsiteX2" y="connsiteY2"/>
                </a:cxn>
              </a:cxnLst>
              <a:rect l="l" t="t" r="r" b="b"/>
              <a:pathLst>
                <a:path w="187692" h="93846">
                  <a:moveTo>
                    <a:pt x="0" y="0"/>
                  </a:moveTo>
                  <a:lnTo>
                    <a:pt x="94368" y="94368"/>
                  </a:lnTo>
                  <a:lnTo>
                    <a:pt x="188735" y="0"/>
                  </a:lnTo>
                </a:path>
              </a:pathLst>
            </a:custGeom>
            <a:noFill/>
            <a:ln w="19050" cap="flat">
              <a:solidFill>
                <a:srgbClr val="FFFFFF"/>
              </a:solidFill>
              <a:prstDash val="solid"/>
              <a:miter/>
            </a:ln>
          </p:spPr>
          <p:txBody>
            <a:bodyPr rtlCol="0" anchor="ctr"/>
            <a:lstStyle/>
            <a:p>
              <a:pPr defTabSz="1097168">
                <a:defRPr/>
              </a:pPr>
              <a:endParaRPr lang="en-US" sz="2118">
                <a:solidFill>
                  <a:srgbClr val="FFFFFF"/>
                </a:solidFill>
                <a:latin typeface="Amazon Ember"/>
              </a:endParaRPr>
            </a:p>
          </p:txBody>
        </p:sp>
      </p:grpSp>
      <p:grpSp>
        <p:nvGrpSpPr>
          <p:cNvPr id="114" name="Group 113">
            <a:extLst>
              <a:ext uri="{FF2B5EF4-FFF2-40B4-BE49-F238E27FC236}">
                <a16:creationId xmlns:a16="http://schemas.microsoft.com/office/drawing/2014/main" id="{B86CD14E-FCD3-45DB-A67B-B2940146DA03}"/>
              </a:ext>
            </a:extLst>
          </p:cNvPr>
          <p:cNvGrpSpPr>
            <a:grpSpLocks noChangeAspect="1"/>
          </p:cNvGrpSpPr>
          <p:nvPr/>
        </p:nvGrpSpPr>
        <p:grpSpPr>
          <a:xfrm>
            <a:off x="12597217" y="5857737"/>
            <a:ext cx="1117985" cy="1188720"/>
            <a:chOff x="15400614" y="3351675"/>
            <a:chExt cx="442536" cy="470536"/>
          </a:xfrm>
        </p:grpSpPr>
        <p:sp>
          <p:nvSpPr>
            <p:cNvPr id="115" name="Freeform: Shape 42">
              <a:extLst>
                <a:ext uri="{FF2B5EF4-FFF2-40B4-BE49-F238E27FC236}">
                  <a16:creationId xmlns:a16="http://schemas.microsoft.com/office/drawing/2014/main" id="{A1CD139E-B752-4753-9A70-02B93D0DBA9F}"/>
                </a:ext>
              </a:extLst>
            </p:cNvPr>
            <p:cNvSpPr/>
            <p:nvPr/>
          </p:nvSpPr>
          <p:spPr>
            <a:xfrm>
              <a:off x="15559605" y="3583725"/>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16" name="Freeform: Shape 43">
              <a:extLst>
                <a:ext uri="{FF2B5EF4-FFF2-40B4-BE49-F238E27FC236}">
                  <a16:creationId xmlns:a16="http://schemas.microsoft.com/office/drawing/2014/main" id="{C0F01DA0-114F-4126-B19B-61D8F169F5A6}"/>
                </a:ext>
              </a:extLst>
            </p:cNvPr>
            <p:cNvSpPr/>
            <p:nvPr/>
          </p:nvSpPr>
          <p:spPr>
            <a:xfrm>
              <a:off x="15514225" y="3706347"/>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17" name="Freeform: Shape 44">
              <a:extLst>
                <a:ext uri="{FF2B5EF4-FFF2-40B4-BE49-F238E27FC236}">
                  <a16:creationId xmlns:a16="http://schemas.microsoft.com/office/drawing/2014/main" id="{B7AC768C-8A3A-4E28-B16F-6902E5B95B95}"/>
                </a:ext>
              </a:extLst>
            </p:cNvPr>
            <p:cNvSpPr/>
            <p:nvPr/>
          </p:nvSpPr>
          <p:spPr>
            <a:xfrm>
              <a:off x="15545765" y="3556046"/>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18" name="Freeform: Shape 45">
              <a:extLst>
                <a:ext uri="{FF2B5EF4-FFF2-40B4-BE49-F238E27FC236}">
                  <a16:creationId xmlns:a16="http://schemas.microsoft.com/office/drawing/2014/main" id="{7BEDCFF8-816D-4269-87A5-5B7DC5F9F964}"/>
                </a:ext>
              </a:extLst>
            </p:cNvPr>
            <p:cNvSpPr/>
            <p:nvPr/>
          </p:nvSpPr>
          <p:spPr>
            <a:xfrm>
              <a:off x="15532892" y="3611081"/>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19" name="Freeform: Shape 46">
              <a:extLst>
                <a:ext uri="{FF2B5EF4-FFF2-40B4-BE49-F238E27FC236}">
                  <a16:creationId xmlns:a16="http://schemas.microsoft.com/office/drawing/2014/main" id="{C10FF66C-22C9-49D4-B35E-FD01E00AD834}"/>
                </a:ext>
              </a:extLst>
            </p:cNvPr>
            <p:cNvSpPr/>
            <p:nvPr/>
          </p:nvSpPr>
          <p:spPr>
            <a:xfrm>
              <a:off x="15679331" y="3611081"/>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0" name="Freeform: Shape 47">
              <a:extLst>
                <a:ext uri="{FF2B5EF4-FFF2-40B4-BE49-F238E27FC236}">
                  <a16:creationId xmlns:a16="http://schemas.microsoft.com/office/drawing/2014/main" id="{A8ABE2CA-7E22-4552-A0AC-874AAA2E6800}"/>
                </a:ext>
              </a:extLst>
            </p:cNvPr>
            <p:cNvSpPr/>
            <p:nvPr/>
          </p:nvSpPr>
          <p:spPr>
            <a:xfrm>
              <a:off x="15445994" y="3379353"/>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1" name="Freeform: Shape 48">
              <a:extLst>
                <a:ext uri="{FF2B5EF4-FFF2-40B4-BE49-F238E27FC236}">
                  <a16:creationId xmlns:a16="http://schemas.microsoft.com/office/drawing/2014/main" id="{2B1647AD-9E28-4B1A-9B71-754E1B0AC59D}"/>
                </a:ext>
              </a:extLst>
            </p:cNvPr>
            <p:cNvSpPr/>
            <p:nvPr/>
          </p:nvSpPr>
          <p:spPr>
            <a:xfrm>
              <a:off x="15432154" y="3351675"/>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2" name="Freeform: Shape 49">
              <a:extLst>
                <a:ext uri="{FF2B5EF4-FFF2-40B4-BE49-F238E27FC236}">
                  <a16:creationId xmlns:a16="http://schemas.microsoft.com/office/drawing/2014/main" id="{966360CF-2165-4E61-A0C8-244CF809F7B6}"/>
                </a:ext>
              </a:extLst>
            </p:cNvPr>
            <p:cNvSpPr/>
            <p:nvPr/>
          </p:nvSpPr>
          <p:spPr>
            <a:xfrm>
              <a:off x="15419281"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3" name="Freeform: Shape 50">
              <a:extLst>
                <a:ext uri="{FF2B5EF4-FFF2-40B4-BE49-F238E27FC236}">
                  <a16:creationId xmlns:a16="http://schemas.microsoft.com/office/drawing/2014/main" id="{52897CC5-0696-4F81-8581-14613457F152}"/>
                </a:ext>
              </a:extLst>
            </p:cNvPr>
            <p:cNvSpPr/>
            <p:nvPr/>
          </p:nvSpPr>
          <p:spPr>
            <a:xfrm>
              <a:off x="15566042"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4" name="Freeform: Shape 51">
              <a:extLst>
                <a:ext uri="{FF2B5EF4-FFF2-40B4-BE49-F238E27FC236}">
                  <a16:creationId xmlns:a16="http://schemas.microsoft.com/office/drawing/2014/main" id="{EBAD5DEF-90C6-4482-B1CE-D6EC56A73F44}"/>
                </a:ext>
              </a:extLst>
            </p:cNvPr>
            <p:cNvSpPr/>
            <p:nvPr/>
          </p:nvSpPr>
          <p:spPr>
            <a:xfrm>
              <a:off x="15400614" y="3502917"/>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5" name="Freeform: Shape 52">
              <a:extLst>
                <a:ext uri="{FF2B5EF4-FFF2-40B4-BE49-F238E27FC236}">
                  <a16:creationId xmlns:a16="http://schemas.microsoft.com/office/drawing/2014/main" id="{1BADBBB7-6970-4079-B910-E4EB8B22391C}"/>
                </a:ext>
              </a:extLst>
            </p:cNvPr>
            <p:cNvSpPr/>
            <p:nvPr/>
          </p:nvSpPr>
          <p:spPr>
            <a:xfrm>
              <a:off x="15668388" y="337935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6" name="Freeform: Shape 53">
              <a:extLst>
                <a:ext uri="{FF2B5EF4-FFF2-40B4-BE49-F238E27FC236}">
                  <a16:creationId xmlns:a16="http://schemas.microsoft.com/office/drawing/2014/main" id="{6BE5FB08-8FB8-423D-8469-BC2907788174}"/>
                </a:ext>
              </a:extLst>
            </p:cNvPr>
            <p:cNvSpPr/>
            <p:nvPr/>
          </p:nvSpPr>
          <p:spPr>
            <a:xfrm>
              <a:off x="15654549" y="3351675"/>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7" name="Freeform: Shape 54">
              <a:extLst>
                <a:ext uri="{FF2B5EF4-FFF2-40B4-BE49-F238E27FC236}">
                  <a16:creationId xmlns:a16="http://schemas.microsoft.com/office/drawing/2014/main" id="{8EA52A9D-D73D-44EC-B8FA-9499C7EABBEE}"/>
                </a:ext>
              </a:extLst>
            </p:cNvPr>
            <p:cNvSpPr/>
            <p:nvPr/>
          </p:nvSpPr>
          <p:spPr>
            <a:xfrm>
              <a:off x="15641675"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8" name="Freeform: Shape 55">
              <a:extLst>
                <a:ext uri="{FF2B5EF4-FFF2-40B4-BE49-F238E27FC236}">
                  <a16:creationId xmlns:a16="http://schemas.microsoft.com/office/drawing/2014/main" id="{74440FAA-A3BA-46CF-9320-DD48FF43EB08}"/>
                </a:ext>
              </a:extLst>
            </p:cNvPr>
            <p:cNvSpPr/>
            <p:nvPr/>
          </p:nvSpPr>
          <p:spPr>
            <a:xfrm>
              <a:off x="15788436" y="3406710"/>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1097168">
                <a:defRPr/>
              </a:pPr>
              <a:endParaRPr lang="en-US" sz="2118" dirty="0">
                <a:solidFill>
                  <a:srgbClr val="FFFFFF"/>
                </a:solidFill>
                <a:latin typeface="Amazon Ember"/>
              </a:endParaRPr>
            </a:p>
          </p:txBody>
        </p:sp>
        <p:sp>
          <p:nvSpPr>
            <p:cNvPr id="129" name="Freeform: Shape 56">
              <a:extLst>
                <a:ext uri="{FF2B5EF4-FFF2-40B4-BE49-F238E27FC236}">
                  <a16:creationId xmlns:a16="http://schemas.microsoft.com/office/drawing/2014/main" id="{B91C7E90-2ED6-4F6F-8E55-D0EB02BF2D80}"/>
                </a:ext>
              </a:extLst>
            </p:cNvPr>
            <p:cNvSpPr/>
            <p:nvPr/>
          </p:nvSpPr>
          <p:spPr>
            <a:xfrm>
              <a:off x="15656480" y="3502917"/>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chemeClr val="tx1"/>
              </a:solidFill>
              <a:prstDash val="solid"/>
              <a:round/>
            </a:ln>
          </p:spPr>
          <p:txBody>
            <a:bodyPr rtlCol="0" anchor="ctr"/>
            <a:lstStyle/>
            <a:p>
              <a:pPr defTabSz="1097168">
                <a:defRPr/>
              </a:pPr>
              <a:endParaRPr lang="en-US" sz="2118" dirty="0">
                <a:solidFill>
                  <a:srgbClr val="FFFFFF"/>
                </a:solidFill>
                <a:latin typeface="Amazon Ember"/>
              </a:endParaRPr>
            </a:p>
          </p:txBody>
        </p:sp>
      </p:grpSp>
      <p:cxnSp>
        <p:nvCxnSpPr>
          <p:cNvPr id="130" name="Straight Connector 129">
            <a:extLst>
              <a:ext uri="{FF2B5EF4-FFF2-40B4-BE49-F238E27FC236}">
                <a16:creationId xmlns:a16="http://schemas.microsoft.com/office/drawing/2014/main" id="{FA7AE5AC-0EF1-4CCD-8D80-28C4A1E5E858}"/>
              </a:ext>
            </a:extLst>
          </p:cNvPr>
          <p:cNvCxnSpPr>
            <a:cxnSpLocks/>
          </p:cNvCxnSpPr>
          <p:nvPr/>
        </p:nvCxnSpPr>
        <p:spPr>
          <a:xfrm flipV="1">
            <a:off x="591733" y="1080961"/>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A7AE5AC-0EF1-4CCD-8D80-28C4A1E5E858}"/>
              </a:ext>
            </a:extLst>
          </p:cNvPr>
          <p:cNvCxnSpPr>
            <a:cxnSpLocks/>
          </p:cNvCxnSpPr>
          <p:nvPr/>
        </p:nvCxnSpPr>
        <p:spPr>
          <a:xfrm flipV="1">
            <a:off x="591733" y="2089604"/>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 Placeholder 2">
            <a:extLst>
              <a:ext uri="{FF2B5EF4-FFF2-40B4-BE49-F238E27FC236}">
                <a16:creationId xmlns:a16="http://schemas.microsoft.com/office/drawing/2014/main" id="{831F9A64-2122-7743-BDAC-964CFA5E9FA8}"/>
              </a:ext>
            </a:extLst>
          </p:cNvPr>
          <p:cNvSpPr txBox="1">
            <a:spLocks/>
          </p:cNvSpPr>
          <p:nvPr/>
        </p:nvSpPr>
        <p:spPr>
          <a:xfrm>
            <a:off x="559381" y="2355808"/>
            <a:ext cx="10834978" cy="4946866"/>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chemeClr val="tx1"/>
                </a:solidFill>
                <a:latin typeface="+mn-lt"/>
                <a:ea typeface="Amazon Ember" panose="020B0603020204020204" pitchFamily="34" charset="0"/>
                <a:cs typeface="Amazon Ember" panose="020B0603020204020204" pitchFamily="34" charset="0"/>
              </a:rPr>
              <a:t>Outcomes:</a:t>
            </a:r>
          </a:p>
          <a:p>
            <a:pPr marL="171450" indent="-171450">
              <a:buFont typeface="Arial" panose="020B0604020202020204" pitchFamily="34" charset="0"/>
              <a:buChar char="•"/>
            </a:pPr>
            <a:r>
              <a:rPr lang="en-US" sz="1600" dirty="0">
                <a:solidFill>
                  <a:schemeClr val="tx1"/>
                </a:solidFill>
                <a:latin typeface="+mn-lt"/>
              </a:rPr>
              <a:t>Cloud Leadership team, executives, and middle managers are aligned on cloud priorities and enabled to own, lead, and manage the changes within their </a:t>
            </a:r>
            <a:r>
              <a:rPr lang="en-US" sz="1600" dirty="0" smtClean="0">
                <a:solidFill>
                  <a:schemeClr val="tx1"/>
                </a:solidFill>
                <a:latin typeface="+mn-lt"/>
              </a:rPr>
              <a:t>organizations</a:t>
            </a:r>
            <a:br>
              <a:rPr lang="en-US" sz="1600" dirty="0" smtClean="0">
                <a:solidFill>
                  <a:schemeClr val="tx1"/>
                </a:solidFill>
                <a:latin typeface="+mn-lt"/>
              </a:rPr>
            </a:br>
            <a:endParaRPr lang="en-US" sz="1600" dirty="0">
              <a:solidFill>
                <a:schemeClr val="tx1"/>
              </a:solidFill>
              <a:latin typeface="+mn-lt"/>
            </a:endParaRPr>
          </a:p>
          <a:p>
            <a:pPr marL="171450" indent="-171450">
              <a:buFont typeface="Arial" panose="020B0604020202020204" pitchFamily="34" charset="0"/>
              <a:buChar char="•"/>
            </a:pPr>
            <a:r>
              <a:rPr lang="en-US" sz="1600" dirty="0">
                <a:solidFill>
                  <a:schemeClr val="tx1"/>
                </a:solidFill>
                <a:latin typeface="+mn-lt"/>
              </a:rPr>
              <a:t>Mobilized the </a:t>
            </a:r>
            <a:r>
              <a:rPr lang="en-US" sz="1600" dirty="0" err="1">
                <a:solidFill>
                  <a:schemeClr val="tx1"/>
                </a:solidFill>
                <a:latin typeface="+mn-lt"/>
              </a:rPr>
              <a:t>iDedicated</a:t>
            </a:r>
            <a:r>
              <a:rPr lang="en-US" sz="1600" dirty="0">
                <a:solidFill>
                  <a:schemeClr val="tx1"/>
                </a:solidFill>
                <a:latin typeface="+mn-lt"/>
              </a:rPr>
              <a:t> team with single-threaded ownership established and set functional areas of the core team to be managed throughout the cloud </a:t>
            </a:r>
            <a:r>
              <a:rPr lang="en-US" sz="1600" dirty="0" smtClean="0">
                <a:solidFill>
                  <a:schemeClr val="tx1"/>
                </a:solidFill>
                <a:latin typeface="+mn-lt"/>
              </a:rPr>
              <a:t>journey</a:t>
            </a:r>
            <a:br>
              <a:rPr lang="en-US" sz="1600" dirty="0" smtClean="0">
                <a:solidFill>
                  <a:schemeClr val="tx1"/>
                </a:solidFill>
                <a:latin typeface="+mn-lt"/>
              </a:rPr>
            </a:br>
            <a:endParaRPr lang="en-US" sz="1600" dirty="0">
              <a:solidFill>
                <a:schemeClr val="tx1"/>
              </a:solidFill>
              <a:latin typeface="+mn-lt"/>
            </a:endParaRPr>
          </a:p>
          <a:p>
            <a:pPr marL="171450" indent="-171450">
              <a:buFont typeface="Arial" panose="020B0604020202020204" pitchFamily="34" charset="0"/>
              <a:buChar char="•"/>
            </a:pPr>
            <a:r>
              <a:rPr lang="en-US" sz="1600" dirty="0">
                <a:solidFill>
                  <a:schemeClr val="tx1"/>
                </a:solidFill>
                <a:latin typeface="+mn-lt"/>
              </a:rPr>
              <a:t>Interim CCoE structure, functions, interaction, and accountability model required to successfully deliver Cloud services and solutions for the </a:t>
            </a:r>
            <a:r>
              <a:rPr lang="en-US" sz="1600" dirty="0" smtClean="0">
                <a:solidFill>
                  <a:schemeClr val="tx1"/>
                </a:solidFill>
                <a:latin typeface="+mn-lt"/>
              </a:rPr>
              <a:t>enterprise</a:t>
            </a:r>
            <a:br>
              <a:rPr lang="en-US" sz="1600" dirty="0" smtClean="0">
                <a:solidFill>
                  <a:schemeClr val="tx1"/>
                </a:solidFill>
                <a:latin typeface="+mn-lt"/>
              </a:rPr>
            </a:br>
            <a:endParaRPr lang="en-US" sz="1600" dirty="0">
              <a:solidFill>
                <a:schemeClr val="tx1"/>
              </a:solidFill>
              <a:latin typeface="+mn-lt"/>
            </a:endParaRPr>
          </a:p>
          <a:p>
            <a:pPr marL="171450" indent="-171450">
              <a:buFont typeface="Arial" panose="020B0604020202020204" pitchFamily="34" charset="0"/>
              <a:buChar char="•"/>
            </a:pPr>
            <a:r>
              <a:rPr lang="en-US" sz="1600" dirty="0">
                <a:solidFill>
                  <a:schemeClr val="tx1"/>
                </a:solidFill>
                <a:latin typeface="+mn-lt"/>
              </a:rPr>
              <a:t>Accelerated adoption of new processes, systems and related </a:t>
            </a:r>
            <a:r>
              <a:rPr lang="en-US" sz="1600" dirty="0" smtClean="0">
                <a:solidFill>
                  <a:schemeClr val="tx1"/>
                </a:solidFill>
                <a:latin typeface="+mn-lt"/>
              </a:rPr>
              <a:t>functionality</a:t>
            </a:r>
            <a:br>
              <a:rPr lang="en-US" sz="1600" dirty="0" smtClean="0">
                <a:solidFill>
                  <a:schemeClr val="tx1"/>
                </a:solidFill>
                <a:latin typeface="+mn-lt"/>
              </a:rPr>
            </a:br>
            <a:endParaRPr lang="en-US" sz="1600" dirty="0">
              <a:solidFill>
                <a:schemeClr val="tx1"/>
              </a:solidFill>
              <a:latin typeface="+mn-lt"/>
            </a:endParaRPr>
          </a:p>
          <a:p>
            <a:pPr marL="171450" indent="-171450">
              <a:buFont typeface="Arial" panose="020B0604020202020204" pitchFamily="34" charset="0"/>
              <a:buChar char="•"/>
            </a:pPr>
            <a:r>
              <a:rPr lang="en-US" sz="1600" dirty="0">
                <a:solidFill>
                  <a:schemeClr val="tx1"/>
                </a:solidFill>
                <a:latin typeface="+mn-lt"/>
              </a:rPr>
              <a:t>Reduced business disruption of people-related </a:t>
            </a:r>
            <a:r>
              <a:rPr lang="en-US" sz="1600" dirty="0" smtClean="0">
                <a:solidFill>
                  <a:schemeClr val="tx1"/>
                </a:solidFill>
                <a:latin typeface="+mn-lt"/>
              </a:rPr>
              <a:t>activities</a:t>
            </a:r>
            <a:br>
              <a:rPr lang="en-US" sz="1600" dirty="0" smtClean="0">
                <a:solidFill>
                  <a:schemeClr val="tx1"/>
                </a:solidFill>
                <a:latin typeface="+mn-lt"/>
              </a:rPr>
            </a:br>
            <a:endParaRPr lang="en-US" sz="1600" dirty="0">
              <a:solidFill>
                <a:schemeClr val="tx1"/>
              </a:solidFill>
              <a:latin typeface="+mn-lt"/>
            </a:endParaRPr>
          </a:p>
          <a:p>
            <a:pPr marL="171450" indent="-171450">
              <a:buFont typeface="Arial" panose="020B0604020202020204" pitchFamily="34" charset="0"/>
              <a:buChar char="•"/>
            </a:pPr>
            <a:r>
              <a:rPr lang="en-US" sz="1600" dirty="0">
                <a:solidFill>
                  <a:schemeClr val="tx1"/>
                </a:solidFill>
                <a:latin typeface="+mn-lt"/>
              </a:rPr>
              <a:t>Reduced perceived negative impact of implementation and resistance throughout the </a:t>
            </a:r>
            <a:r>
              <a:rPr lang="en-US" sz="1600" dirty="0" smtClean="0">
                <a:solidFill>
                  <a:schemeClr val="tx1"/>
                </a:solidFill>
                <a:latin typeface="+mn-lt"/>
              </a:rPr>
              <a:t>organization</a:t>
            </a:r>
            <a:br>
              <a:rPr lang="en-US" sz="1600" dirty="0" smtClean="0">
                <a:solidFill>
                  <a:schemeClr val="tx1"/>
                </a:solidFill>
                <a:latin typeface="+mn-lt"/>
              </a:rPr>
            </a:br>
            <a:endParaRPr lang="en-US" sz="1600" dirty="0">
              <a:solidFill>
                <a:schemeClr val="tx1"/>
              </a:solidFill>
              <a:latin typeface="+mn-lt"/>
            </a:endParaRPr>
          </a:p>
          <a:p>
            <a:pPr marL="171450" indent="-171450">
              <a:buFont typeface="Arial" panose="020B0604020202020204" pitchFamily="34" charset="0"/>
              <a:buChar char="•"/>
            </a:pPr>
            <a:r>
              <a:rPr lang="en-US" sz="1600" dirty="0">
                <a:solidFill>
                  <a:schemeClr val="tx1"/>
                </a:solidFill>
                <a:latin typeface="+mn-lt"/>
              </a:rPr>
              <a:t>Impacted employees understand their new role and are able and ready to utilize new tools and technology</a:t>
            </a:r>
          </a:p>
          <a:p>
            <a:pPr marL="171450" indent="-171450">
              <a:buFont typeface="Arial" panose="020B0604020202020204" pitchFamily="34" charset="0"/>
              <a:buChar char="•"/>
            </a:pPr>
            <a:endParaRPr lang="en-US" sz="1600" dirty="0">
              <a:solidFill>
                <a:schemeClr val="tx1"/>
              </a:solidFill>
              <a:latin typeface="+mn-lt"/>
            </a:endParaRPr>
          </a:p>
          <a:p>
            <a:pPr marL="171450" indent="-171450">
              <a:buFont typeface="Arial" panose="020B0604020202020204" pitchFamily="34" charset="0"/>
              <a:buChar char="•"/>
            </a:pPr>
            <a:endParaRPr lang="en-US" sz="1600" dirty="0">
              <a:solidFill>
                <a:schemeClr val="tx1"/>
              </a:solidFill>
              <a:latin typeface="+mn-lt"/>
            </a:endParaRPr>
          </a:p>
        </p:txBody>
      </p:sp>
    </p:spTree>
    <p:extLst>
      <p:ext uri="{BB962C8B-B14F-4D97-AF65-F5344CB8AC3E}">
        <p14:creationId xmlns:p14="http://schemas.microsoft.com/office/powerpoint/2010/main" val="400984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548639" y="183898"/>
            <a:ext cx="13514832" cy="639753"/>
          </a:xfrm>
        </p:spPr>
        <p:txBody>
          <a:bodyPr/>
          <a:lstStyle/>
          <a:p>
            <a:r>
              <a:rPr lang="en-US" dirty="0"/>
              <a:t>Modernization Party </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2930039" y="452986"/>
            <a:ext cx="1341955" cy="905911"/>
            <a:chOff x="12930039" y="452986"/>
            <a:chExt cx="1341955" cy="905911"/>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548639" y="1112676"/>
            <a:ext cx="12241277" cy="830997"/>
          </a:xfrm>
          <a:prstGeom prst="rect">
            <a:avLst/>
          </a:prstGeom>
        </p:spPr>
        <p:txBody>
          <a:bodyPr wrap="square">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The Modernization Party is a sprint based, interactive workshop designed to transform applications and the business workflows they support</a:t>
            </a:r>
          </a:p>
        </p:txBody>
      </p:sp>
      <p:sp>
        <p:nvSpPr>
          <p:cNvPr id="71" name="Text Placeholder 2">
            <a:extLst>
              <a:ext uri="{FF2B5EF4-FFF2-40B4-BE49-F238E27FC236}">
                <a16:creationId xmlns:a16="http://schemas.microsoft.com/office/drawing/2014/main" id="{831F9A64-2122-7743-BDAC-964CFA5E9FA8}"/>
              </a:ext>
            </a:extLst>
          </p:cNvPr>
          <p:cNvSpPr txBox="1">
            <a:spLocks/>
          </p:cNvSpPr>
          <p:nvPr/>
        </p:nvSpPr>
        <p:spPr>
          <a:xfrm>
            <a:off x="559380" y="2442754"/>
            <a:ext cx="13272747" cy="4859920"/>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bg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b="1" dirty="0">
                <a:solidFill>
                  <a:schemeClr val="tx1"/>
                </a:solidFill>
                <a:latin typeface="+mn-lt"/>
                <a:ea typeface="Amazon Ember" panose="020B0603020204020204" pitchFamily="34" charset="0"/>
                <a:cs typeface="Amazon Ember" panose="020B0603020204020204" pitchFamily="34" charset="0"/>
              </a:rPr>
              <a:t>Target Outcome:</a:t>
            </a:r>
          </a:p>
          <a:p>
            <a:r>
              <a:rPr lang="en-US" sz="1800" dirty="0">
                <a:solidFill>
                  <a:schemeClr val="tx1"/>
                </a:solidFill>
                <a:latin typeface="+mn-lt"/>
                <a:ea typeface="Amazon Ember" panose="020B0603020204020204" pitchFamily="34" charset="0"/>
                <a:cs typeface="Amazon Ember" panose="020B0603020204020204" pitchFamily="34" charset="0"/>
              </a:rPr>
              <a:t>Deployment of a modern cloud architectures in AWS.  Several activities make up the Modernization Party, but can be split into two parts.  </a:t>
            </a:r>
          </a:p>
          <a:p>
            <a:pPr marL="342900" indent="-342900">
              <a:buFont typeface="+mj-lt"/>
              <a:buAutoNum type="arabicPeriod"/>
            </a:pPr>
            <a:r>
              <a:rPr lang="en-US" sz="1800" dirty="0">
                <a:solidFill>
                  <a:schemeClr val="tx1"/>
                </a:solidFill>
                <a:latin typeface="+mn-lt"/>
                <a:ea typeface="Amazon Ember" panose="020B0603020204020204" pitchFamily="34" charset="0"/>
                <a:cs typeface="Amazon Ember" panose="020B0603020204020204" pitchFamily="34" charset="0"/>
              </a:rPr>
              <a:t>A prescriptive process to define the bespoke customer recommendation for technology (AWS services), processes, and tooling to support the transformation.  This includes developing the scope for where to start</a:t>
            </a:r>
          </a:p>
          <a:p>
            <a:pPr marL="342900" indent="-342900">
              <a:buFont typeface="+mj-lt"/>
              <a:buAutoNum type="arabicPeriod"/>
            </a:pPr>
            <a:r>
              <a:rPr lang="en-US" sz="1800" dirty="0">
                <a:solidFill>
                  <a:schemeClr val="tx1"/>
                </a:solidFill>
                <a:latin typeface="+mn-lt"/>
                <a:ea typeface="Amazon Ember" panose="020B0603020204020204" pitchFamily="34" charset="0"/>
                <a:cs typeface="Amazon Ember" panose="020B0603020204020204" pitchFamily="34" charset="0"/>
              </a:rPr>
              <a:t>Transforming the application (building it) and deploying it in AWS </a:t>
            </a:r>
          </a:p>
          <a:p>
            <a:endParaRPr lang="en-US" sz="1800" b="1" dirty="0">
              <a:solidFill>
                <a:schemeClr val="tx1"/>
              </a:solidFill>
              <a:latin typeface="+mn-lt"/>
              <a:ea typeface="Amazon Ember" panose="020B0603020204020204" pitchFamily="34" charset="0"/>
              <a:cs typeface="Amazon Ember" panose="020B0603020204020204" pitchFamily="34" charset="0"/>
            </a:endParaRPr>
          </a:p>
          <a:p>
            <a:r>
              <a:rPr lang="en-US" sz="1800" b="1" dirty="0">
                <a:solidFill>
                  <a:schemeClr val="tx1"/>
                </a:solidFill>
                <a:latin typeface="+mn-lt"/>
                <a:ea typeface="Amazon Ember" panose="020B0603020204020204" pitchFamily="34" charset="0"/>
                <a:cs typeface="Amazon Ember" panose="020B0603020204020204" pitchFamily="34" charset="0"/>
              </a:rPr>
              <a:t>Goals of various workstreams: </a:t>
            </a:r>
          </a:p>
          <a:p>
            <a:pPr marL="342900" indent="-342900">
              <a:buFont typeface="+mj-lt"/>
              <a:buAutoNum type="alphaLcPeriod"/>
            </a:pPr>
            <a:r>
              <a:rPr lang="en-US" sz="1800" dirty="0">
                <a:solidFill>
                  <a:schemeClr val="tx1"/>
                </a:solidFill>
                <a:latin typeface="+mn-lt"/>
                <a:ea typeface="Amazon Ember" panose="020B0603020204020204" pitchFamily="34" charset="0"/>
                <a:cs typeface="Amazon Ember" panose="020B0603020204020204" pitchFamily="34" charset="0"/>
              </a:rPr>
              <a:t>Creating re-useable patters for the organization to scale application transformation</a:t>
            </a:r>
          </a:p>
          <a:p>
            <a:pPr marL="342900" indent="-342900">
              <a:buFont typeface="+mj-lt"/>
              <a:buAutoNum type="alphaLcPeriod"/>
            </a:pPr>
            <a:r>
              <a:rPr lang="en-US" sz="1800" dirty="0">
                <a:solidFill>
                  <a:schemeClr val="tx1"/>
                </a:solidFill>
                <a:latin typeface="+mn-lt"/>
                <a:ea typeface="Amazon Ember" panose="020B0603020204020204" pitchFamily="34" charset="0"/>
                <a:cs typeface="Amazon Ember" panose="020B0603020204020204" pitchFamily="34" charset="0"/>
              </a:rPr>
              <a:t>Surface and address dependencies for application transformation (i.e. organizational, process and technical)</a:t>
            </a:r>
          </a:p>
          <a:p>
            <a:pPr marL="342900" indent="-342900">
              <a:buFont typeface="+mj-lt"/>
              <a:buAutoNum type="alphaLcPeriod"/>
            </a:pPr>
            <a:r>
              <a:rPr lang="en-US" sz="1800" dirty="0">
                <a:solidFill>
                  <a:schemeClr val="tx1"/>
                </a:solidFill>
                <a:latin typeface="+mn-lt"/>
                <a:ea typeface="Amazon Ember" panose="020B0603020204020204" pitchFamily="34" charset="0"/>
                <a:cs typeface="Amazon Ember" panose="020B0603020204020204" pitchFamily="34" charset="0"/>
              </a:rPr>
              <a:t>Identify requirements for speed and repeatability</a:t>
            </a:r>
          </a:p>
          <a:p>
            <a:pPr marL="342900" indent="-342900">
              <a:buFont typeface="+mj-lt"/>
              <a:buAutoNum type="alphaLcPeriod"/>
            </a:pPr>
            <a:r>
              <a:rPr lang="en-US" sz="1800" dirty="0">
                <a:solidFill>
                  <a:schemeClr val="tx1"/>
                </a:solidFill>
                <a:latin typeface="+mn-lt"/>
                <a:ea typeface="Amazon Ember" panose="020B0603020204020204" pitchFamily="34" charset="0"/>
                <a:cs typeface="Amazon Ember" panose="020B0603020204020204" pitchFamily="34" charset="0"/>
              </a:rPr>
              <a:t>Test and confirm (or adjust) current tactics based on live implementation</a:t>
            </a:r>
          </a:p>
          <a:p>
            <a:pPr marL="342900" indent="-342900">
              <a:buFont typeface="+mj-lt"/>
              <a:buAutoNum type="alphaLcPeriod"/>
            </a:pPr>
            <a:r>
              <a:rPr lang="en-US" sz="1800" dirty="0">
                <a:solidFill>
                  <a:schemeClr val="tx1"/>
                </a:solidFill>
                <a:latin typeface="+mn-lt"/>
                <a:ea typeface="Amazon Ember" panose="020B0603020204020204" pitchFamily="34" charset="0"/>
                <a:cs typeface="Amazon Ember" panose="020B0603020204020204" pitchFamily="34" charset="0"/>
              </a:rPr>
              <a:t>Gain experience via hands-on collaboration with AWS ProServe experts</a:t>
            </a:r>
          </a:p>
          <a:p>
            <a:pPr marL="342900" indent="-342900">
              <a:buFont typeface="+mj-lt"/>
              <a:buAutoNum type="alphaLcPeriod"/>
            </a:pPr>
            <a:r>
              <a:rPr lang="en-US" sz="1800" dirty="0">
                <a:solidFill>
                  <a:schemeClr val="tx1"/>
                </a:solidFill>
                <a:latin typeface="+mn-lt"/>
                <a:ea typeface="Amazon Ember" panose="020B0603020204020204" pitchFamily="34" charset="0"/>
                <a:cs typeface="Amazon Ember" panose="020B0603020204020204" pitchFamily="34" charset="0"/>
              </a:rPr>
              <a:t>Adaptation of operating and security models for the target application patterns</a:t>
            </a:r>
          </a:p>
        </p:txBody>
      </p:sp>
      <p:cxnSp>
        <p:nvCxnSpPr>
          <p:cNvPr id="130" name="Straight Connector 129">
            <a:extLst>
              <a:ext uri="{FF2B5EF4-FFF2-40B4-BE49-F238E27FC236}">
                <a16:creationId xmlns:a16="http://schemas.microsoft.com/office/drawing/2014/main" id="{FA7AE5AC-0EF1-4CCD-8D80-28C4A1E5E858}"/>
              </a:ext>
            </a:extLst>
          </p:cNvPr>
          <p:cNvCxnSpPr>
            <a:cxnSpLocks/>
          </p:cNvCxnSpPr>
          <p:nvPr/>
        </p:nvCxnSpPr>
        <p:spPr>
          <a:xfrm flipV="1">
            <a:off x="591733" y="1080961"/>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A7AE5AC-0EF1-4CCD-8D80-28C4A1E5E858}"/>
              </a:ext>
            </a:extLst>
          </p:cNvPr>
          <p:cNvCxnSpPr>
            <a:cxnSpLocks/>
          </p:cNvCxnSpPr>
          <p:nvPr/>
        </p:nvCxnSpPr>
        <p:spPr>
          <a:xfrm flipV="1">
            <a:off x="591733" y="1995894"/>
            <a:ext cx="12241277" cy="5929"/>
          </a:xfrm>
          <a:prstGeom prst="line">
            <a:avLst/>
          </a:prstGeom>
          <a:ln w="1905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8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652824" y="5103758"/>
            <a:ext cx="1489648" cy="1755648"/>
          </a:xfrm>
          <a:prstGeom prst="rect">
            <a:avLst/>
          </a:prstGeom>
        </p:spPr>
      </p:pic>
      <p:sp>
        <p:nvSpPr>
          <p:cNvPr id="33" name="Title 32"/>
          <p:cNvSpPr>
            <a:spLocks noGrp="1"/>
          </p:cNvSpPr>
          <p:nvPr>
            <p:ph type="title"/>
          </p:nvPr>
        </p:nvSpPr>
        <p:spPr/>
        <p:txBody>
          <a:bodyPr/>
          <a:lstStyle/>
          <a:p>
            <a:r>
              <a:rPr lang="en-US" sz="3808" dirty="0"/>
              <a:t>Mobilize Delivery Team</a:t>
            </a:r>
          </a:p>
        </p:txBody>
      </p:sp>
      <p:pic>
        <p:nvPicPr>
          <p:cNvPr id="35" name="Picture 34"/>
          <p:cNvPicPr>
            <a:picLocks noChangeAspect="1"/>
          </p:cNvPicPr>
          <p:nvPr/>
        </p:nvPicPr>
        <p:blipFill>
          <a:blip r:embed="rId4"/>
          <a:stretch>
            <a:fillRect/>
          </a:stretch>
        </p:blipFill>
        <p:spPr>
          <a:xfrm>
            <a:off x="2430898" y="5103757"/>
            <a:ext cx="1440317" cy="1755648"/>
          </a:xfrm>
          <a:prstGeom prst="rect">
            <a:avLst/>
          </a:prstGeom>
        </p:spPr>
      </p:pic>
      <p:sp>
        <p:nvSpPr>
          <p:cNvPr id="41" name="TextBox 40">
            <a:extLst>
              <a:ext uri="{FF2B5EF4-FFF2-40B4-BE49-F238E27FC236}">
                <a16:creationId xmlns:a16="http://schemas.microsoft.com/office/drawing/2014/main" id="{E6881647-A2D3-F543-88C7-993AA4B87785}"/>
              </a:ext>
            </a:extLst>
          </p:cNvPr>
          <p:cNvSpPr txBox="1"/>
          <p:nvPr/>
        </p:nvSpPr>
        <p:spPr>
          <a:xfrm>
            <a:off x="579026" y="3380585"/>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First </a:t>
            </a:r>
            <a:r>
              <a:rPr lang="en-US" sz="1080" dirty="0">
                <a:latin typeface="Helvetica"/>
                <a:ea typeface="Fira Sans OT" pitchFamily="34" charset="0"/>
                <a:cs typeface="Helvetica"/>
              </a:rPr>
              <a:t>Last</a:t>
            </a:r>
            <a:endParaRPr lang="en-US" sz="1080" dirty="0">
              <a:latin typeface="Helvetica"/>
              <a:ea typeface="Fira Sans OT" pitchFamily="34" charset="0"/>
              <a:cs typeface="Helvetica"/>
            </a:endParaRPr>
          </a:p>
          <a:p>
            <a:pPr algn="ctr" defTabSz="548627"/>
            <a:r>
              <a:rPr lang="en-US" sz="1080" dirty="0">
                <a:latin typeface="Helvetica"/>
                <a:ea typeface="Fira Sans OT" pitchFamily="34" charset="0"/>
                <a:cs typeface="Helvetica"/>
              </a:rPr>
              <a:t>Engagement Manager Houston, TX</a:t>
            </a:r>
            <a:endParaRPr lang="en-US" sz="901" dirty="0">
              <a:latin typeface="Helvetica Light"/>
              <a:ea typeface="Fira Sans OT" pitchFamily="34" charset="0"/>
              <a:cs typeface="Helvetica Light"/>
            </a:endParaRPr>
          </a:p>
        </p:txBody>
      </p:sp>
      <p:sp>
        <p:nvSpPr>
          <p:cNvPr id="42" name="TextBox 41">
            <a:extLst>
              <a:ext uri="{FF2B5EF4-FFF2-40B4-BE49-F238E27FC236}">
                <a16:creationId xmlns:a16="http://schemas.microsoft.com/office/drawing/2014/main" id="{E6881647-A2D3-F543-88C7-993AA4B87785}"/>
              </a:ext>
            </a:extLst>
          </p:cNvPr>
          <p:cNvSpPr txBox="1"/>
          <p:nvPr/>
        </p:nvSpPr>
        <p:spPr>
          <a:xfrm>
            <a:off x="2235400" y="3410217"/>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First </a:t>
            </a:r>
            <a:r>
              <a:rPr lang="en-US" sz="1080" dirty="0">
                <a:latin typeface="Helvetica"/>
                <a:ea typeface="Fira Sans OT" pitchFamily="34" charset="0"/>
                <a:cs typeface="Helvetica"/>
              </a:rPr>
              <a:t>Last</a:t>
            </a:r>
          </a:p>
          <a:p>
            <a:pPr algn="ctr" defTabSz="548627"/>
            <a:r>
              <a:rPr lang="en-US" sz="1080" dirty="0">
                <a:latin typeface="Helvetica"/>
                <a:ea typeface="Fira Sans OT" pitchFamily="34" charset="0"/>
                <a:cs typeface="Helvetica"/>
              </a:rPr>
              <a:t>Landing </a:t>
            </a:r>
            <a:r>
              <a:rPr lang="en-US" sz="1080" dirty="0">
                <a:latin typeface="Helvetica"/>
                <a:ea typeface="Fira Sans OT" pitchFamily="34" charset="0"/>
                <a:cs typeface="Helvetica"/>
              </a:rPr>
              <a:t>Zone Lead</a:t>
            </a:r>
          </a:p>
          <a:p>
            <a:pPr algn="ctr" defTabSz="548627"/>
            <a:r>
              <a:rPr lang="en-US" sz="1080" dirty="0">
                <a:latin typeface="Helvetica"/>
                <a:ea typeface="Fira Sans OT" pitchFamily="34" charset="0"/>
                <a:cs typeface="Helvetica"/>
              </a:rPr>
              <a:t>Tallahassee, FL</a:t>
            </a:r>
            <a:endParaRPr lang="en-US" sz="901" dirty="0">
              <a:latin typeface="Helvetica Light"/>
              <a:ea typeface="Fira Sans OT" pitchFamily="34" charset="0"/>
              <a:cs typeface="Helvetica Light"/>
            </a:endParaRPr>
          </a:p>
        </p:txBody>
      </p:sp>
      <p:sp>
        <p:nvSpPr>
          <p:cNvPr id="43" name="TextBox 42">
            <a:extLst>
              <a:ext uri="{FF2B5EF4-FFF2-40B4-BE49-F238E27FC236}">
                <a16:creationId xmlns:a16="http://schemas.microsoft.com/office/drawing/2014/main" id="{E6881647-A2D3-F543-88C7-993AA4B87785}"/>
              </a:ext>
            </a:extLst>
          </p:cNvPr>
          <p:cNvSpPr txBox="1"/>
          <p:nvPr/>
        </p:nvSpPr>
        <p:spPr>
          <a:xfrm>
            <a:off x="5621640" y="3383707"/>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First </a:t>
            </a:r>
            <a:r>
              <a:rPr lang="en-US" sz="1080" dirty="0">
                <a:latin typeface="Helvetica"/>
                <a:ea typeface="Fira Sans OT" pitchFamily="34" charset="0"/>
                <a:cs typeface="Helvetica"/>
              </a:rPr>
              <a:t>Last</a:t>
            </a:r>
          </a:p>
          <a:p>
            <a:pPr algn="ctr" defTabSz="548627"/>
            <a:r>
              <a:rPr lang="en-US" sz="1080" dirty="0">
                <a:latin typeface="Helvetica"/>
                <a:ea typeface="Fira Sans OT" pitchFamily="34" charset="0"/>
                <a:cs typeface="Helvetica"/>
              </a:rPr>
              <a:t>Landing </a:t>
            </a:r>
            <a:r>
              <a:rPr lang="en-US" sz="1080" dirty="0">
                <a:latin typeface="Helvetica"/>
                <a:ea typeface="Fira Sans OT" pitchFamily="34" charset="0"/>
                <a:cs typeface="Helvetica"/>
              </a:rPr>
              <a:t>Zone SME</a:t>
            </a:r>
          </a:p>
          <a:p>
            <a:pPr algn="ctr" defTabSz="548627"/>
            <a:r>
              <a:rPr lang="en-US" sz="1080" dirty="0">
                <a:latin typeface="Helvetica"/>
                <a:ea typeface="Fira Sans OT" pitchFamily="34" charset="0"/>
                <a:cs typeface="Helvetica"/>
              </a:rPr>
              <a:t>Boston, MA</a:t>
            </a:r>
            <a:endParaRPr lang="en-US" sz="901" dirty="0">
              <a:latin typeface="Helvetica Light"/>
              <a:ea typeface="Fira Sans OT" pitchFamily="34" charset="0"/>
              <a:cs typeface="Helvetica Light"/>
            </a:endParaRPr>
          </a:p>
        </p:txBody>
      </p:sp>
      <p:sp>
        <p:nvSpPr>
          <p:cNvPr id="44" name="TextBox 43">
            <a:extLst>
              <a:ext uri="{FF2B5EF4-FFF2-40B4-BE49-F238E27FC236}">
                <a16:creationId xmlns:a16="http://schemas.microsoft.com/office/drawing/2014/main" id="{E6881647-A2D3-F543-88C7-993AA4B87785}"/>
              </a:ext>
            </a:extLst>
          </p:cNvPr>
          <p:cNvSpPr txBox="1"/>
          <p:nvPr/>
        </p:nvSpPr>
        <p:spPr>
          <a:xfrm>
            <a:off x="7186054" y="3380585"/>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First </a:t>
            </a:r>
            <a:r>
              <a:rPr lang="en-US" sz="1080" dirty="0">
                <a:latin typeface="Helvetica"/>
                <a:ea typeface="Fira Sans OT" pitchFamily="34" charset="0"/>
                <a:cs typeface="Helvetica"/>
              </a:rPr>
              <a:t>Last</a:t>
            </a:r>
          </a:p>
          <a:p>
            <a:pPr algn="ctr" defTabSz="548627"/>
            <a:r>
              <a:rPr lang="en-US" sz="1080" dirty="0">
                <a:latin typeface="Helvetica"/>
                <a:ea typeface="Fira Sans OT" pitchFamily="34" charset="0"/>
                <a:cs typeface="Helvetica"/>
              </a:rPr>
              <a:t>Security </a:t>
            </a:r>
            <a:r>
              <a:rPr lang="en-US" sz="1080" dirty="0">
                <a:latin typeface="Helvetica"/>
                <a:ea typeface="Fira Sans OT" pitchFamily="34" charset="0"/>
                <a:cs typeface="Helvetica"/>
              </a:rPr>
              <a:t>Lead</a:t>
            </a:r>
          </a:p>
          <a:p>
            <a:pPr algn="ctr" defTabSz="548627"/>
            <a:r>
              <a:rPr lang="en-US" sz="1080" dirty="0">
                <a:latin typeface="Helvetica"/>
                <a:ea typeface="Fira Sans OT" pitchFamily="34" charset="0"/>
                <a:cs typeface="Helvetica"/>
              </a:rPr>
              <a:t>Jersey City, NJ</a:t>
            </a:r>
            <a:endParaRPr lang="en-US" sz="901" dirty="0">
              <a:latin typeface="Helvetica Light"/>
              <a:ea typeface="Fira Sans OT" pitchFamily="34" charset="0"/>
              <a:cs typeface="Helvetica Light"/>
            </a:endParaRPr>
          </a:p>
        </p:txBody>
      </p:sp>
      <p:sp>
        <p:nvSpPr>
          <p:cNvPr id="45" name="TextBox 44">
            <a:extLst>
              <a:ext uri="{FF2B5EF4-FFF2-40B4-BE49-F238E27FC236}">
                <a16:creationId xmlns:a16="http://schemas.microsoft.com/office/drawing/2014/main" id="{E6881647-A2D3-F543-88C7-993AA4B87785}"/>
              </a:ext>
            </a:extLst>
          </p:cNvPr>
          <p:cNvSpPr txBox="1"/>
          <p:nvPr/>
        </p:nvSpPr>
        <p:spPr>
          <a:xfrm>
            <a:off x="8865421" y="3377464"/>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First </a:t>
            </a:r>
            <a:r>
              <a:rPr lang="en-US" sz="1080" dirty="0">
                <a:latin typeface="Helvetica"/>
                <a:ea typeface="Fira Sans OT" pitchFamily="34" charset="0"/>
                <a:cs typeface="Helvetica"/>
              </a:rPr>
              <a:t>Last</a:t>
            </a:r>
          </a:p>
          <a:p>
            <a:pPr algn="ctr" defTabSz="548627"/>
            <a:r>
              <a:rPr lang="en-US" sz="1080" dirty="0">
                <a:latin typeface="Helvetica"/>
                <a:ea typeface="Fira Sans OT" pitchFamily="34" charset="0"/>
                <a:cs typeface="Helvetica"/>
              </a:rPr>
              <a:t>Portfolio-Migration </a:t>
            </a:r>
            <a:r>
              <a:rPr lang="en-US" sz="1080" dirty="0">
                <a:latin typeface="Helvetica"/>
                <a:ea typeface="Fira Sans OT" pitchFamily="34" charset="0"/>
                <a:cs typeface="Helvetica"/>
              </a:rPr>
              <a:t>Lead </a:t>
            </a:r>
          </a:p>
          <a:p>
            <a:pPr algn="ctr" defTabSz="548627"/>
            <a:r>
              <a:rPr lang="en-US" sz="1080" dirty="0">
                <a:latin typeface="Helvetica"/>
                <a:ea typeface="Fira Sans OT" pitchFamily="34" charset="0"/>
                <a:cs typeface="Helvetica"/>
              </a:rPr>
              <a:t>San Francisco, CA</a:t>
            </a:r>
            <a:endParaRPr lang="en-US" sz="901" dirty="0">
              <a:latin typeface="Helvetica Light"/>
              <a:ea typeface="Fira Sans OT" pitchFamily="34" charset="0"/>
              <a:cs typeface="Helvetica Light"/>
            </a:endParaRPr>
          </a:p>
        </p:txBody>
      </p:sp>
      <p:sp>
        <p:nvSpPr>
          <p:cNvPr id="46" name="TextBox 45">
            <a:extLst>
              <a:ext uri="{FF2B5EF4-FFF2-40B4-BE49-F238E27FC236}">
                <a16:creationId xmlns:a16="http://schemas.microsoft.com/office/drawing/2014/main" id="{E6881647-A2D3-F543-88C7-993AA4B87785}"/>
              </a:ext>
            </a:extLst>
          </p:cNvPr>
          <p:cNvSpPr txBox="1"/>
          <p:nvPr/>
        </p:nvSpPr>
        <p:spPr>
          <a:xfrm>
            <a:off x="10433240" y="3402494"/>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First </a:t>
            </a:r>
            <a:r>
              <a:rPr lang="en-US" sz="1080" dirty="0">
                <a:latin typeface="Helvetica"/>
                <a:ea typeface="Fira Sans OT" pitchFamily="34" charset="0"/>
                <a:cs typeface="Helvetica"/>
              </a:rPr>
              <a:t>Last</a:t>
            </a:r>
          </a:p>
          <a:p>
            <a:pPr algn="ctr" defTabSz="548627"/>
            <a:r>
              <a:rPr lang="en-US" sz="1080" dirty="0">
                <a:latin typeface="Helvetica"/>
                <a:ea typeface="Fira Sans OT" pitchFamily="34" charset="0"/>
                <a:cs typeface="Helvetica"/>
              </a:rPr>
              <a:t>Operations </a:t>
            </a:r>
            <a:r>
              <a:rPr lang="en-US" sz="1080" dirty="0">
                <a:latin typeface="Helvetica"/>
                <a:ea typeface="Fira Sans OT" pitchFamily="34" charset="0"/>
                <a:cs typeface="Helvetica"/>
              </a:rPr>
              <a:t>Lead</a:t>
            </a:r>
          </a:p>
          <a:p>
            <a:pPr algn="ctr" defTabSz="548627"/>
            <a:r>
              <a:rPr lang="en-US" sz="1080" dirty="0">
                <a:latin typeface="Helvetica"/>
                <a:ea typeface="Fira Sans OT" pitchFamily="34" charset="0"/>
                <a:cs typeface="Helvetica"/>
              </a:rPr>
              <a:t>Herndon, VA</a:t>
            </a:r>
            <a:endParaRPr lang="en-US" sz="901" dirty="0">
              <a:latin typeface="Helvetica Light"/>
              <a:ea typeface="Fira Sans OT" pitchFamily="34" charset="0"/>
              <a:cs typeface="Helvetica Light"/>
            </a:endParaRPr>
          </a:p>
        </p:txBody>
      </p:sp>
      <p:sp>
        <p:nvSpPr>
          <p:cNvPr id="47" name="TextBox 46">
            <a:extLst>
              <a:ext uri="{FF2B5EF4-FFF2-40B4-BE49-F238E27FC236}">
                <a16:creationId xmlns:a16="http://schemas.microsoft.com/office/drawing/2014/main" id="{E6881647-A2D3-F543-88C7-993AA4B87785}"/>
              </a:ext>
            </a:extLst>
          </p:cNvPr>
          <p:cNvSpPr txBox="1"/>
          <p:nvPr/>
        </p:nvSpPr>
        <p:spPr>
          <a:xfrm>
            <a:off x="3980701" y="3406096"/>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First </a:t>
            </a:r>
            <a:r>
              <a:rPr lang="en-US" sz="1080" dirty="0">
                <a:latin typeface="Helvetica"/>
                <a:ea typeface="Fira Sans OT" pitchFamily="34" charset="0"/>
                <a:cs typeface="Helvetica"/>
              </a:rPr>
              <a:t>Last</a:t>
            </a:r>
          </a:p>
          <a:p>
            <a:pPr algn="ctr" defTabSz="548627"/>
            <a:r>
              <a:rPr lang="en-US" sz="1080" dirty="0">
                <a:latin typeface="Helvetica"/>
                <a:ea typeface="Fira Sans OT" pitchFamily="34" charset="0"/>
                <a:cs typeface="Helvetica"/>
              </a:rPr>
              <a:t>Landing </a:t>
            </a:r>
            <a:r>
              <a:rPr lang="en-US" sz="1080" dirty="0">
                <a:latin typeface="Helvetica"/>
                <a:ea typeface="Fira Sans OT" pitchFamily="34" charset="0"/>
                <a:cs typeface="Helvetica"/>
              </a:rPr>
              <a:t>Zone Shadow</a:t>
            </a:r>
          </a:p>
          <a:p>
            <a:pPr algn="ctr" defTabSz="548627"/>
            <a:r>
              <a:rPr lang="en-US" sz="1080" dirty="0" err="1">
                <a:latin typeface="Helvetica"/>
                <a:ea typeface="Fira Sans OT" pitchFamily="34" charset="0"/>
                <a:cs typeface="Helvetica"/>
              </a:rPr>
              <a:t>Cincinatti</a:t>
            </a:r>
            <a:r>
              <a:rPr lang="en-US" sz="1080" dirty="0">
                <a:latin typeface="Helvetica"/>
                <a:ea typeface="Fira Sans OT" pitchFamily="34" charset="0"/>
                <a:cs typeface="Helvetica"/>
              </a:rPr>
              <a:t>, Ohio</a:t>
            </a:r>
            <a:endParaRPr lang="en-US" sz="901" dirty="0">
              <a:latin typeface="Helvetica Light"/>
              <a:ea typeface="Fira Sans OT" pitchFamily="34" charset="0"/>
              <a:cs typeface="Helvetica Light"/>
            </a:endParaRPr>
          </a:p>
        </p:txBody>
      </p:sp>
      <p:sp>
        <p:nvSpPr>
          <p:cNvPr id="48" name="TextBox 47">
            <a:extLst>
              <a:ext uri="{FF2B5EF4-FFF2-40B4-BE49-F238E27FC236}">
                <a16:creationId xmlns:a16="http://schemas.microsoft.com/office/drawing/2014/main" id="{E6881647-A2D3-F543-88C7-993AA4B87785}"/>
              </a:ext>
            </a:extLst>
          </p:cNvPr>
          <p:cNvSpPr txBox="1"/>
          <p:nvPr/>
        </p:nvSpPr>
        <p:spPr>
          <a:xfrm>
            <a:off x="12142411" y="3383294"/>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First </a:t>
            </a:r>
            <a:r>
              <a:rPr lang="en-US" sz="1080" dirty="0">
                <a:latin typeface="Helvetica"/>
                <a:ea typeface="Fira Sans OT" pitchFamily="34" charset="0"/>
                <a:cs typeface="Helvetica"/>
              </a:rPr>
              <a:t>Last</a:t>
            </a:r>
          </a:p>
          <a:p>
            <a:pPr algn="ctr" defTabSz="548627"/>
            <a:r>
              <a:rPr lang="en-US" sz="1080" dirty="0">
                <a:latin typeface="Helvetica"/>
                <a:ea typeface="Fira Sans OT" pitchFamily="34" charset="0"/>
                <a:cs typeface="Helvetica"/>
              </a:rPr>
              <a:t>Operations </a:t>
            </a:r>
            <a:r>
              <a:rPr lang="en-US" sz="1080" dirty="0">
                <a:latin typeface="Helvetica"/>
                <a:ea typeface="Fira Sans OT" pitchFamily="34" charset="0"/>
                <a:cs typeface="Helvetica"/>
              </a:rPr>
              <a:t>Shadow</a:t>
            </a:r>
          </a:p>
          <a:p>
            <a:pPr algn="ctr" defTabSz="548627"/>
            <a:r>
              <a:rPr lang="en-US" sz="1080" dirty="0">
                <a:latin typeface="Helvetica"/>
                <a:ea typeface="Fira Sans OT" pitchFamily="34" charset="0"/>
                <a:cs typeface="Helvetica"/>
              </a:rPr>
              <a:t>Tampa, FL</a:t>
            </a:r>
            <a:endParaRPr lang="en-US" sz="901" dirty="0">
              <a:latin typeface="Helvetica Light"/>
              <a:ea typeface="Fira Sans OT" pitchFamily="34" charset="0"/>
              <a:cs typeface="Helvetica Light"/>
            </a:endParaRPr>
          </a:p>
        </p:txBody>
      </p:sp>
      <p:sp>
        <p:nvSpPr>
          <p:cNvPr id="49" name="TextBox 48">
            <a:extLst>
              <a:ext uri="{FF2B5EF4-FFF2-40B4-BE49-F238E27FC236}">
                <a16:creationId xmlns:a16="http://schemas.microsoft.com/office/drawing/2014/main" id="{E6881647-A2D3-F543-88C7-993AA4B87785}"/>
              </a:ext>
            </a:extLst>
          </p:cNvPr>
          <p:cNvSpPr txBox="1"/>
          <p:nvPr/>
        </p:nvSpPr>
        <p:spPr>
          <a:xfrm>
            <a:off x="579026" y="6864595"/>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Rodney </a:t>
            </a:r>
            <a:r>
              <a:rPr lang="en-US" sz="1080" dirty="0">
                <a:latin typeface="Helvetica"/>
                <a:ea typeface="Fira Sans OT" pitchFamily="34" charset="0"/>
                <a:cs typeface="Helvetica"/>
              </a:rPr>
              <a:t>Grilli</a:t>
            </a:r>
          </a:p>
          <a:p>
            <a:pPr algn="ctr" defTabSz="548627"/>
            <a:r>
              <a:rPr lang="en-US" sz="1080" dirty="0">
                <a:latin typeface="Helvetica"/>
                <a:ea typeface="Fira Sans OT" pitchFamily="34" charset="0"/>
                <a:cs typeface="Helvetica"/>
              </a:rPr>
              <a:t>Mobilize Mentor</a:t>
            </a:r>
          </a:p>
          <a:p>
            <a:pPr algn="ctr" defTabSz="548627"/>
            <a:r>
              <a:rPr lang="en-US" sz="1080" dirty="0">
                <a:latin typeface="Helvetica"/>
                <a:ea typeface="Fira Sans OT" pitchFamily="34" charset="0"/>
                <a:cs typeface="Helvetica"/>
              </a:rPr>
              <a:t>Herndon, VA</a:t>
            </a:r>
            <a:endParaRPr lang="en-US" sz="901" dirty="0">
              <a:latin typeface="Helvetica Light"/>
              <a:ea typeface="Fira Sans OT" pitchFamily="34" charset="0"/>
              <a:cs typeface="Helvetica Light"/>
            </a:endParaRPr>
          </a:p>
        </p:txBody>
      </p:sp>
      <p:sp>
        <p:nvSpPr>
          <p:cNvPr id="50" name="TextBox 49">
            <a:extLst>
              <a:ext uri="{FF2B5EF4-FFF2-40B4-BE49-F238E27FC236}">
                <a16:creationId xmlns:a16="http://schemas.microsoft.com/office/drawing/2014/main" id="{E6881647-A2D3-F543-88C7-993AA4B87785}"/>
              </a:ext>
            </a:extLst>
          </p:cNvPr>
          <p:cNvSpPr txBox="1"/>
          <p:nvPr/>
        </p:nvSpPr>
        <p:spPr>
          <a:xfrm>
            <a:off x="2235400" y="6841977"/>
            <a:ext cx="1755648" cy="590931"/>
          </a:xfrm>
          <a:prstGeom prst="rect">
            <a:avLst/>
          </a:prstGeom>
          <a:noFill/>
        </p:spPr>
        <p:txBody>
          <a:bodyPr wrap="square" rtlCol="0" anchor="ctr">
            <a:spAutoFit/>
          </a:bodyPr>
          <a:lstStyle/>
          <a:p>
            <a:pPr algn="ctr" defTabSz="548627"/>
            <a:r>
              <a:rPr lang="en-US" sz="1080" b="1" dirty="0">
                <a:solidFill>
                  <a:srgbClr val="EE980F"/>
                </a:solidFill>
                <a:latin typeface="Helvetica"/>
                <a:ea typeface="Fira Sans OT" pitchFamily="34" charset="0"/>
                <a:cs typeface="Helvetica"/>
              </a:rPr>
              <a:t>Christine </a:t>
            </a:r>
            <a:r>
              <a:rPr lang="en-US" sz="1080" dirty="0">
                <a:latin typeface="Helvetica"/>
                <a:ea typeface="Fira Sans OT" pitchFamily="34" charset="0"/>
                <a:cs typeface="Helvetica"/>
              </a:rPr>
              <a:t>Screnci</a:t>
            </a:r>
          </a:p>
          <a:p>
            <a:pPr algn="ctr" defTabSz="548627"/>
            <a:r>
              <a:rPr lang="en-US" sz="1080" dirty="0">
                <a:latin typeface="Helvetica"/>
                <a:ea typeface="Fira Sans OT" pitchFamily="34" charset="0"/>
                <a:cs typeface="Helvetica"/>
              </a:rPr>
              <a:t>Mobilize Mentor</a:t>
            </a:r>
          </a:p>
          <a:p>
            <a:pPr algn="ctr" defTabSz="548627"/>
            <a:r>
              <a:rPr lang="en-US" sz="1080" dirty="0">
                <a:latin typeface="Helvetica"/>
                <a:ea typeface="Fira Sans OT" pitchFamily="34" charset="0"/>
                <a:cs typeface="Helvetica"/>
              </a:rPr>
              <a:t>Herndon, VA</a:t>
            </a:r>
            <a:endParaRPr lang="en-US" sz="901" dirty="0">
              <a:latin typeface="Helvetica Light"/>
              <a:ea typeface="Fira Sans OT" pitchFamily="34" charset="0"/>
              <a:cs typeface="Helvetica Light"/>
            </a:endParaRPr>
          </a:p>
        </p:txBody>
      </p:sp>
      <p:sp>
        <p:nvSpPr>
          <p:cNvPr id="51" name="TextBox 50">
            <a:extLst>
              <a:ext uri="{FF2B5EF4-FFF2-40B4-BE49-F238E27FC236}">
                <a16:creationId xmlns:a16="http://schemas.microsoft.com/office/drawing/2014/main" id="{E6881647-A2D3-F543-88C7-993AA4B87785}"/>
              </a:ext>
            </a:extLst>
          </p:cNvPr>
          <p:cNvSpPr txBox="1"/>
          <p:nvPr/>
        </p:nvSpPr>
        <p:spPr>
          <a:xfrm>
            <a:off x="3980701" y="6890105"/>
            <a:ext cx="1755648" cy="590931"/>
          </a:xfrm>
          <a:prstGeom prst="rect">
            <a:avLst/>
          </a:prstGeom>
          <a:noFill/>
        </p:spPr>
        <p:txBody>
          <a:bodyPr wrap="square" rtlCol="0" anchor="ctr">
            <a:spAutoFit/>
          </a:bodyPr>
          <a:lstStyle/>
          <a:p>
            <a:pPr algn="ctr" defTabSz="548627"/>
            <a:r>
              <a:rPr lang="en-US" sz="1080" b="1" dirty="0" smtClean="0">
                <a:solidFill>
                  <a:srgbClr val="EE980F"/>
                </a:solidFill>
                <a:latin typeface="Helvetica"/>
                <a:ea typeface="Fira Sans OT" pitchFamily="34" charset="0"/>
                <a:cs typeface="Helvetica"/>
              </a:rPr>
              <a:t>Bo </a:t>
            </a:r>
            <a:r>
              <a:rPr lang="en-US" sz="1080" dirty="0" smtClean="0">
                <a:latin typeface="Helvetica"/>
                <a:ea typeface="Fira Sans OT" pitchFamily="34" charset="0"/>
                <a:cs typeface="Helvetica"/>
              </a:rPr>
              <a:t>Lechangeur</a:t>
            </a:r>
            <a:endParaRPr lang="en-US" sz="1080" dirty="0">
              <a:latin typeface="Helvetica"/>
              <a:ea typeface="Fira Sans OT" pitchFamily="34" charset="0"/>
              <a:cs typeface="Helvetica"/>
            </a:endParaRPr>
          </a:p>
          <a:p>
            <a:pPr algn="ctr" defTabSz="548627"/>
            <a:r>
              <a:rPr lang="en-US" sz="1080" dirty="0">
                <a:latin typeface="Helvetica"/>
                <a:ea typeface="Fira Sans OT" pitchFamily="34" charset="0"/>
                <a:cs typeface="Helvetica"/>
              </a:rPr>
              <a:t>Mobilize Mentor</a:t>
            </a:r>
          </a:p>
          <a:p>
            <a:pPr algn="ctr" defTabSz="548627"/>
            <a:r>
              <a:rPr lang="en-US" sz="1080" dirty="0" smtClean="0">
                <a:latin typeface="Helvetica"/>
                <a:ea typeface="Fira Sans OT" pitchFamily="34" charset="0"/>
                <a:cs typeface="Helvetica"/>
              </a:rPr>
              <a:t>Key West, FL</a:t>
            </a:r>
            <a:endParaRPr lang="en-US" sz="901" dirty="0">
              <a:latin typeface="Helvetica Light"/>
              <a:ea typeface="Fira Sans OT" pitchFamily="34" charset="0"/>
              <a:cs typeface="Helvetica Light"/>
            </a:endParaRPr>
          </a:p>
        </p:txBody>
      </p:sp>
      <p:grpSp>
        <p:nvGrpSpPr>
          <p:cNvPr id="30" name="Group 29">
            <a:extLst>
              <a:ext uri="{FF2B5EF4-FFF2-40B4-BE49-F238E27FC236}">
                <a16:creationId xmlns:a16="http://schemas.microsoft.com/office/drawing/2014/main" id="{82C4C4FC-8DA0-4288-8A34-3EC517FEAF4D}"/>
              </a:ext>
            </a:extLst>
          </p:cNvPr>
          <p:cNvGrpSpPr/>
          <p:nvPr/>
        </p:nvGrpSpPr>
        <p:grpSpPr>
          <a:xfrm>
            <a:off x="12930040" y="452987"/>
            <a:ext cx="1341955" cy="905910"/>
            <a:chOff x="12930039" y="452986"/>
            <a:chExt cx="1341955" cy="905911"/>
          </a:xfrm>
        </p:grpSpPr>
        <p:sp>
          <p:nvSpPr>
            <p:cNvPr id="31"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hangingPunct="0">
                <a:defRPr/>
              </a:pPr>
              <a:r>
                <a:rPr lang="en-US" sz="1600" kern="0" dirty="0">
                  <a:latin typeface="Amazon Ember"/>
                  <a:cs typeface="Arial"/>
                  <a:sym typeface="Arial"/>
                </a:rPr>
                <a:t>Mobilize</a:t>
              </a:r>
            </a:p>
          </p:txBody>
        </p:sp>
        <p:grpSp>
          <p:nvGrpSpPr>
            <p:cNvPr id="34" name="Group 33">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36"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a:defRPr/>
                </a:pPr>
                <a:endParaRPr lang="en-US" sz="4608" dirty="0">
                  <a:solidFill>
                    <a:srgbClr val="FFFFFF"/>
                  </a:solidFill>
                  <a:latin typeface="Amazon Ember"/>
                </a:endParaRPr>
              </a:p>
            </p:txBody>
          </p:sp>
          <p:sp>
            <p:nvSpPr>
              <p:cNvPr id="38"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a:defRPr/>
                </a:pPr>
                <a:endParaRPr lang="en-US" sz="4608" dirty="0">
                  <a:solidFill>
                    <a:srgbClr val="FFFFFF"/>
                  </a:solidFill>
                  <a:latin typeface="Amazon Ember"/>
                </a:endParaRPr>
              </a:p>
            </p:txBody>
          </p:sp>
          <p:sp>
            <p:nvSpPr>
              <p:cNvPr id="4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a:defRPr/>
                </a:pPr>
                <a:endParaRPr lang="en-US" sz="4608" dirty="0">
                  <a:solidFill>
                    <a:srgbClr val="FFFFFF"/>
                  </a:solidFill>
                  <a:latin typeface="Amazon Ember"/>
                </a:endParaRPr>
              </a:p>
            </p:txBody>
          </p:sp>
          <p:sp>
            <p:nvSpPr>
              <p:cNvPr id="52"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a:defRPr/>
                </a:pPr>
                <a:endParaRPr lang="en-US" sz="4608" dirty="0">
                  <a:solidFill>
                    <a:srgbClr val="FFFFFF"/>
                  </a:solidFill>
                  <a:latin typeface="Amazon Ember"/>
                </a:endParaRPr>
              </a:p>
            </p:txBody>
          </p:sp>
          <p:sp>
            <p:nvSpPr>
              <p:cNvPr id="53"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a:defRPr/>
                </a:pPr>
                <a:endParaRPr lang="en-US" sz="4608" dirty="0">
                  <a:solidFill>
                    <a:srgbClr val="FFFFFF"/>
                  </a:solidFill>
                  <a:latin typeface="Amazon Ember"/>
                </a:endParaRPr>
              </a:p>
            </p:txBody>
          </p:sp>
          <p:sp>
            <p:nvSpPr>
              <p:cNvPr id="54"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a:defRPr/>
                </a:pPr>
                <a:endParaRPr lang="en-US" sz="4608" dirty="0">
                  <a:solidFill>
                    <a:srgbClr val="FFFFFF"/>
                  </a:solidFill>
                  <a:latin typeface="Amazon Ember"/>
                </a:endParaRPr>
              </a:p>
            </p:txBody>
          </p:sp>
          <p:sp>
            <p:nvSpPr>
              <p:cNvPr id="55"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a:defRPr/>
                </a:pPr>
                <a:endParaRPr lang="en-US" sz="4608" dirty="0">
                  <a:solidFill>
                    <a:srgbClr val="FFFFFF"/>
                  </a:solidFill>
                  <a:latin typeface="Amazon Ember"/>
                </a:endParaRPr>
              </a:p>
            </p:txBody>
          </p:sp>
          <p:sp>
            <p:nvSpPr>
              <p:cNvPr id="56"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a:defRPr/>
                </a:pPr>
                <a:endParaRPr lang="en-US" sz="4608" dirty="0">
                  <a:solidFill>
                    <a:srgbClr val="FFFFFF"/>
                  </a:solidFill>
                  <a:latin typeface="Amazon Ember"/>
                </a:endParaRPr>
              </a:p>
            </p:txBody>
          </p:sp>
          <p:sp>
            <p:nvSpPr>
              <p:cNvPr id="57"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a:defRPr/>
                </a:pPr>
                <a:endParaRPr lang="en-US" sz="4608" dirty="0">
                  <a:solidFill>
                    <a:srgbClr val="FFFFFF"/>
                  </a:solidFill>
                  <a:latin typeface="Amazon Ember"/>
                </a:endParaRPr>
              </a:p>
            </p:txBody>
          </p:sp>
          <p:sp>
            <p:nvSpPr>
              <p:cNvPr id="58"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a:defRPr/>
                </a:pPr>
                <a:endParaRPr lang="en-US" sz="4608" dirty="0">
                  <a:solidFill>
                    <a:srgbClr val="FFFFFF"/>
                  </a:solidFill>
                  <a:latin typeface="Amazon Ember"/>
                </a:endParaRPr>
              </a:p>
            </p:txBody>
          </p:sp>
          <p:sp>
            <p:nvSpPr>
              <p:cNvPr id="59"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a:defRPr/>
                </a:pPr>
                <a:endParaRPr lang="en-US" sz="4608" dirty="0">
                  <a:solidFill>
                    <a:srgbClr val="FFFFFF"/>
                  </a:solidFill>
                  <a:latin typeface="Amazon Ember"/>
                </a:endParaRPr>
              </a:p>
            </p:txBody>
          </p:sp>
          <p:sp>
            <p:nvSpPr>
              <p:cNvPr id="60"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a:defRPr/>
                </a:pPr>
                <a:endParaRPr lang="en-US" sz="4608" dirty="0">
                  <a:solidFill>
                    <a:srgbClr val="FFFFFF"/>
                  </a:solidFill>
                  <a:latin typeface="Amazon Ember"/>
                </a:endParaRPr>
              </a:p>
            </p:txBody>
          </p:sp>
        </p:grpSp>
      </p:grpSp>
      <p:sp>
        <p:nvSpPr>
          <p:cNvPr id="61" name="Title 32"/>
          <p:cNvSpPr txBox="1">
            <a:spLocks/>
          </p:cNvSpPr>
          <p:nvPr/>
        </p:nvSpPr>
        <p:spPr>
          <a:xfrm>
            <a:off x="548641" y="4181029"/>
            <a:ext cx="13511461" cy="873186"/>
          </a:xfrm>
          <a:prstGeom prst="rect">
            <a:avLst/>
          </a:prstGeom>
        </p:spPr>
        <p:txBody>
          <a:bodyPr vert="horz" lIns="146304" tIns="73152" rIns="146304" bIns="73152" rtlCol="0" anchor="t">
            <a:noAutofit/>
          </a:bodyPr>
          <a:lstStyle>
            <a:lvl1pPr algn="l" defTabSz="457200" rtl="0" eaLnBrk="1" latinLnBrk="0" hangingPunct="1">
              <a:spcBef>
                <a:spcPct val="0"/>
              </a:spcBef>
              <a:buNone/>
              <a:defRPr sz="2375" b="1" i="0" kern="1200">
                <a:solidFill>
                  <a:schemeClr val="tx1"/>
                </a:solidFill>
                <a:latin typeface="Amazon Ember Regular" charset="0"/>
                <a:ea typeface="+mj-ea"/>
                <a:cs typeface="Amazon Ember Regular" charset="0"/>
              </a:defRPr>
            </a:lvl1pPr>
          </a:lstStyle>
          <a:p>
            <a:r>
              <a:rPr lang="en-US" sz="3800" dirty="0"/>
              <a:t>Mobilize Mentors</a:t>
            </a:r>
          </a:p>
        </p:txBody>
      </p:sp>
      <p:sp>
        <p:nvSpPr>
          <p:cNvPr id="2" name="TextBox 1"/>
          <p:cNvSpPr txBox="1"/>
          <p:nvPr/>
        </p:nvSpPr>
        <p:spPr>
          <a:xfrm>
            <a:off x="870110" y="2200480"/>
            <a:ext cx="1173480" cy="781752"/>
          </a:xfrm>
          <a:prstGeom prst="rect">
            <a:avLst/>
          </a:prstGeom>
          <a:noFill/>
          <a:ln>
            <a:solidFill>
              <a:schemeClr val="tx2"/>
            </a:solidFill>
          </a:ln>
        </p:spPr>
        <p:txBody>
          <a:bodyPr wrap="square" rtlCol="0">
            <a:spAutoFit/>
          </a:bodyPr>
          <a:lstStyle/>
          <a:p>
            <a:pPr algn="l"/>
            <a:r>
              <a:rPr lang="en-US" sz="2240" dirty="0">
                <a:latin typeface="Amazon Ember" panose="020B0603020204020204" pitchFamily="34" charset="0"/>
                <a:ea typeface="Amazon Ember" panose="020B0603020204020204" pitchFamily="34" charset="0"/>
                <a:cs typeface="Amazon Ember" panose="020B0603020204020204" pitchFamily="34" charset="0"/>
              </a:rPr>
              <a:t>Insert Image</a:t>
            </a:r>
          </a:p>
        </p:txBody>
      </p:sp>
      <p:sp>
        <p:nvSpPr>
          <p:cNvPr id="62" name="TextBox 61"/>
          <p:cNvSpPr txBox="1"/>
          <p:nvPr/>
        </p:nvSpPr>
        <p:spPr>
          <a:xfrm>
            <a:off x="5926486" y="2220592"/>
            <a:ext cx="1173480" cy="781752"/>
          </a:xfrm>
          <a:prstGeom prst="rect">
            <a:avLst/>
          </a:prstGeom>
          <a:noFill/>
          <a:ln>
            <a:solidFill>
              <a:schemeClr val="tx2"/>
            </a:solidFill>
          </a:ln>
        </p:spPr>
        <p:txBody>
          <a:bodyPr wrap="square" rtlCol="0">
            <a:spAutoFit/>
          </a:bodyPr>
          <a:lstStyle/>
          <a:p>
            <a:pPr algn="l"/>
            <a:r>
              <a:rPr lang="en-US" sz="2240" dirty="0">
                <a:latin typeface="Amazon Ember" panose="020B0603020204020204" pitchFamily="34" charset="0"/>
                <a:ea typeface="Amazon Ember" panose="020B0603020204020204" pitchFamily="34" charset="0"/>
                <a:cs typeface="Amazon Ember" panose="020B0603020204020204" pitchFamily="34" charset="0"/>
              </a:rPr>
              <a:t>Insert Image</a:t>
            </a:r>
          </a:p>
        </p:txBody>
      </p:sp>
      <p:sp>
        <p:nvSpPr>
          <p:cNvPr id="63" name="TextBox 62"/>
          <p:cNvSpPr txBox="1"/>
          <p:nvPr/>
        </p:nvSpPr>
        <p:spPr>
          <a:xfrm>
            <a:off x="7477138" y="2249859"/>
            <a:ext cx="1173480" cy="781752"/>
          </a:xfrm>
          <a:prstGeom prst="rect">
            <a:avLst/>
          </a:prstGeom>
          <a:noFill/>
          <a:ln>
            <a:solidFill>
              <a:schemeClr val="tx2"/>
            </a:solidFill>
          </a:ln>
        </p:spPr>
        <p:txBody>
          <a:bodyPr wrap="square" rtlCol="0">
            <a:spAutoFit/>
          </a:bodyPr>
          <a:lstStyle/>
          <a:p>
            <a:pPr algn="l"/>
            <a:r>
              <a:rPr lang="en-US" sz="2240" dirty="0">
                <a:latin typeface="Amazon Ember" panose="020B0603020204020204" pitchFamily="34" charset="0"/>
                <a:ea typeface="Amazon Ember" panose="020B0603020204020204" pitchFamily="34" charset="0"/>
                <a:cs typeface="Amazon Ember" panose="020B0603020204020204" pitchFamily="34" charset="0"/>
              </a:rPr>
              <a:t>Insert Image</a:t>
            </a:r>
          </a:p>
        </p:txBody>
      </p:sp>
      <p:sp>
        <p:nvSpPr>
          <p:cNvPr id="64" name="TextBox 63"/>
          <p:cNvSpPr txBox="1"/>
          <p:nvPr/>
        </p:nvSpPr>
        <p:spPr>
          <a:xfrm>
            <a:off x="9156505" y="2249859"/>
            <a:ext cx="1173480" cy="781752"/>
          </a:xfrm>
          <a:prstGeom prst="rect">
            <a:avLst/>
          </a:prstGeom>
          <a:noFill/>
          <a:ln>
            <a:solidFill>
              <a:schemeClr val="tx2"/>
            </a:solidFill>
          </a:ln>
        </p:spPr>
        <p:txBody>
          <a:bodyPr wrap="square" rtlCol="0">
            <a:spAutoFit/>
          </a:bodyPr>
          <a:lstStyle/>
          <a:p>
            <a:pPr algn="l"/>
            <a:r>
              <a:rPr lang="en-US" sz="2240" dirty="0">
                <a:latin typeface="Amazon Ember" panose="020B0603020204020204" pitchFamily="34" charset="0"/>
                <a:ea typeface="Amazon Ember" panose="020B0603020204020204" pitchFamily="34" charset="0"/>
                <a:cs typeface="Amazon Ember" panose="020B0603020204020204" pitchFamily="34" charset="0"/>
              </a:rPr>
              <a:t>Insert Image</a:t>
            </a:r>
          </a:p>
        </p:txBody>
      </p:sp>
      <p:sp>
        <p:nvSpPr>
          <p:cNvPr id="65" name="TextBox 64"/>
          <p:cNvSpPr txBox="1"/>
          <p:nvPr/>
        </p:nvSpPr>
        <p:spPr>
          <a:xfrm>
            <a:off x="10724324" y="2257176"/>
            <a:ext cx="1173480" cy="781752"/>
          </a:xfrm>
          <a:prstGeom prst="rect">
            <a:avLst/>
          </a:prstGeom>
          <a:noFill/>
          <a:ln>
            <a:solidFill>
              <a:schemeClr val="tx2"/>
            </a:solidFill>
          </a:ln>
        </p:spPr>
        <p:txBody>
          <a:bodyPr wrap="square" rtlCol="0">
            <a:spAutoFit/>
          </a:bodyPr>
          <a:lstStyle/>
          <a:p>
            <a:pPr algn="l"/>
            <a:r>
              <a:rPr lang="en-US" sz="2240" dirty="0">
                <a:latin typeface="Amazon Ember" panose="020B0603020204020204" pitchFamily="34" charset="0"/>
                <a:ea typeface="Amazon Ember" panose="020B0603020204020204" pitchFamily="34" charset="0"/>
                <a:cs typeface="Amazon Ember" panose="020B0603020204020204" pitchFamily="34" charset="0"/>
              </a:rPr>
              <a:t>Insert Image</a:t>
            </a:r>
          </a:p>
        </p:txBody>
      </p:sp>
      <p:sp>
        <p:nvSpPr>
          <p:cNvPr id="66" name="TextBox 65"/>
          <p:cNvSpPr txBox="1"/>
          <p:nvPr/>
        </p:nvSpPr>
        <p:spPr>
          <a:xfrm>
            <a:off x="12433495" y="2257176"/>
            <a:ext cx="1173480" cy="781752"/>
          </a:xfrm>
          <a:prstGeom prst="rect">
            <a:avLst/>
          </a:prstGeom>
          <a:noFill/>
          <a:ln>
            <a:solidFill>
              <a:schemeClr val="tx2"/>
            </a:solidFill>
          </a:ln>
        </p:spPr>
        <p:txBody>
          <a:bodyPr wrap="square" rtlCol="0">
            <a:spAutoFit/>
          </a:bodyPr>
          <a:lstStyle/>
          <a:p>
            <a:pPr algn="l"/>
            <a:r>
              <a:rPr lang="en-US" sz="2240" dirty="0">
                <a:latin typeface="Amazon Ember" panose="020B0603020204020204" pitchFamily="34" charset="0"/>
                <a:ea typeface="Amazon Ember" panose="020B0603020204020204" pitchFamily="34" charset="0"/>
                <a:cs typeface="Amazon Ember" panose="020B0603020204020204" pitchFamily="34" charset="0"/>
              </a:rPr>
              <a:t>Insert Image</a:t>
            </a:r>
          </a:p>
        </p:txBody>
      </p:sp>
      <p:pic>
        <p:nvPicPr>
          <p:cNvPr id="3" name="Picture 2"/>
          <p:cNvPicPr>
            <a:picLocks noChangeAspect="1"/>
          </p:cNvPicPr>
          <p:nvPr/>
        </p:nvPicPr>
        <p:blipFill>
          <a:blip r:embed="rId5"/>
          <a:stretch>
            <a:fillRect/>
          </a:stretch>
        </p:blipFill>
        <p:spPr>
          <a:xfrm>
            <a:off x="4178076" y="5054215"/>
            <a:ext cx="1300485" cy="1764944"/>
          </a:xfrm>
          <a:prstGeom prst="rect">
            <a:avLst/>
          </a:prstGeom>
        </p:spPr>
      </p:pic>
      <p:sp>
        <p:nvSpPr>
          <p:cNvPr id="67" name="TextBox 66"/>
          <p:cNvSpPr txBox="1"/>
          <p:nvPr/>
        </p:nvSpPr>
        <p:spPr>
          <a:xfrm>
            <a:off x="2579281" y="2200480"/>
            <a:ext cx="1173480" cy="781752"/>
          </a:xfrm>
          <a:prstGeom prst="rect">
            <a:avLst/>
          </a:prstGeom>
          <a:noFill/>
          <a:ln>
            <a:solidFill>
              <a:schemeClr val="tx2"/>
            </a:solidFill>
          </a:ln>
        </p:spPr>
        <p:txBody>
          <a:bodyPr wrap="square" rtlCol="0">
            <a:spAutoFit/>
          </a:bodyPr>
          <a:lstStyle/>
          <a:p>
            <a:pPr algn="l"/>
            <a:r>
              <a:rPr lang="en-US" sz="2240" dirty="0">
                <a:latin typeface="Amazon Ember" panose="020B0603020204020204" pitchFamily="34" charset="0"/>
                <a:ea typeface="Amazon Ember" panose="020B0603020204020204" pitchFamily="34" charset="0"/>
                <a:cs typeface="Amazon Ember" panose="020B0603020204020204" pitchFamily="34" charset="0"/>
              </a:rPr>
              <a:t>Insert Image</a:t>
            </a:r>
          </a:p>
        </p:txBody>
      </p:sp>
      <p:sp>
        <p:nvSpPr>
          <p:cNvPr id="68" name="TextBox 67"/>
          <p:cNvSpPr txBox="1"/>
          <p:nvPr/>
        </p:nvSpPr>
        <p:spPr>
          <a:xfrm>
            <a:off x="4252883" y="2207132"/>
            <a:ext cx="1173480" cy="781752"/>
          </a:xfrm>
          <a:prstGeom prst="rect">
            <a:avLst/>
          </a:prstGeom>
          <a:noFill/>
          <a:ln>
            <a:solidFill>
              <a:schemeClr val="tx2"/>
            </a:solidFill>
          </a:ln>
        </p:spPr>
        <p:txBody>
          <a:bodyPr wrap="square" rtlCol="0">
            <a:spAutoFit/>
          </a:bodyPr>
          <a:lstStyle/>
          <a:p>
            <a:pPr algn="l"/>
            <a:r>
              <a:rPr lang="en-US" sz="2240" dirty="0">
                <a:latin typeface="Amazon Ember" panose="020B0603020204020204" pitchFamily="34" charset="0"/>
                <a:ea typeface="Amazon Ember" panose="020B0603020204020204" pitchFamily="34" charset="0"/>
                <a:cs typeface="Amazon Ember" panose="020B0603020204020204" pitchFamily="34" charset="0"/>
              </a:rPr>
              <a:t>Insert Image</a:t>
            </a:r>
          </a:p>
        </p:txBody>
      </p:sp>
    </p:spTree>
    <p:extLst>
      <p:ext uri="{BB962C8B-B14F-4D97-AF65-F5344CB8AC3E}">
        <p14:creationId xmlns:p14="http://schemas.microsoft.com/office/powerpoint/2010/main" val="405611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p:cNvSpPr/>
          <p:nvPr/>
        </p:nvSpPr>
        <p:spPr>
          <a:xfrm>
            <a:off x="9337247" y="5104087"/>
            <a:ext cx="4710158" cy="2291048"/>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207" name="Rectangle 206"/>
          <p:cNvSpPr/>
          <p:nvPr/>
        </p:nvSpPr>
        <p:spPr>
          <a:xfrm>
            <a:off x="4033727" y="2482986"/>
            <a:ext cx="4710158" cy="2289845"/>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Rectangle 15"/>
          <p:cNvSpPr/>
          <p:nvPr/>
        </p:nvSpPr>
        <p:spPr>
          <a:xfrm>
            <a:off x="619935" y="4947170"/>
            <a:ext cx="2697944" cy="2447965"/>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Title 4">
            <a:extLst>
              <a:ext uri="{FF2B5EF4-FFF2-40B4-BE49-F238E27FC236}">
                <a16:creationId xmlns:a16="http://schemas.microsoft.com/office/drawing/2014/main" id="{2E800F6E-6BB0-47E0-95C5-DEA7B2FA34AE}"/>
              </a:ext>
            </a:extLst>
          </p:cNvPr>
          <p:cNvSpPr>
            <a:spLocks noGrp="1"/>
          </p:cNvSpPr>
          <p:nvPr>
            <p:ph type="title"/>
          </p:nvPr>
        </p:nvSpPr>
        <p:spPr>
          <a:xfrm>
            <a:off x="226031" y="183898"/>
            <a:ext cx="14133171" cy="873186"/>
          </a:xfrm>
        </p:spPr>
        <p:txBody>
          <a:bodyPr>
            <a:noAutofit/>
          </a:bodyPr>
          <a:lstStyle/>
          <a:p>
            <a:r>
              <a:rPr lang="en-US" sz="3840" b="1" dirty="0"/>
              <a:t>Cross-functional Leadership </a:t>
            </a:r>
            <a:r>
              <a:rPr lang="en-US" sz="3840" b="1" dirty="0" smtClean="0"/>
              <a:t>for Transformation </a:t>
            </a:r>
            <a:r>
              <a:rPr lang="en-US" sz="3840" b="1" dirty="0"/>
              <a:t>Success</a:t>
            </a:r>
          </a:p>
        </p:txBody>
      </p:sp>
      <p:grpSp>
        <p:nvGrpSpPr>
          <p:cNvPr id="182" name="Group 181"/>
          <p:cNvGrpSpPr/>
          <p:nvPr/>
        </p:nvGrpSpPr>
        <p:grpSpPr>
          <a:xfrm>
            <a:off x="919818" y="2553422"/>
            <a:ext cx="2098178" cy="2112400"/>
            <a:chOff x="894588" y="1380229"/>
            <a:chExt cx="2047170" cy="2047646"/>
          </a:xfrm>
        </p:grpSpPr>
        <p:sp>
          <p:nvSpPr>
            <p:cNvPr id="183" name="Oval 182">
              <a:extLst>
                <a:ext uri="{FF2B5EF4-FFF2-40B4-BE49-F238E27FC236}">
                  <a16:creationId xmlns:a16="http://schemas.microsoft.com/office/drawing/2014/main" id="{9C7B905B-1643-4EB0-89E4-EC1818265F47}"/>
                </a:ext>
              </a:extLst>
            </p:cNvPr>
            <p:cNvSpPr/>
            <p:nvPr/>
          </p:nvSpPr>
          <p:spPr>
            <a:xfrm>
              <a:off x="894588" y="1380229"/>
              <a:ext cx="2047170" cy="2047646"/>
            </a:xfrm>
            <a:prstGeom prst="ellipse">
              <a:avLst/>
            </a:prstGeom>
            <a:solidFill>
              <a:schemeClr val="bg1">
                <a:lumMod val="9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6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4" name="Group 183">
              <a:extLst>
                <a:ext uri="{FF2B5EF4-FFF2-40B4-BE49-F238E27FC236}">
                  <a16:creationId xmlns:a16="http://schemas.microsoft.com/office/drawing/2014/main" id="{46220764-CF7E-43E5-BC79-A2481C3195FC}"/>
                </a:ext>
              </a:extLst>
            </p:cNvPr>
            <p:cNvGrpSpPr/>
            <p:nvPr/>
          </p:nvGrpSpPr>
          <p:grpSpPr>
            <a:xfrm>
              <a:off x="1124897" y="2082838"/>
              <a:ext cx="1597803" cy="633182"/>
              <a:chOff x="1779146" y="3719795"/>
              <a:chExt cx="2949789" cy="1168681"/>
            </a:xfrm>
          </p:grpSpPr>
          <p:pic>
            <p:nvPicPr>
              <p:cNvPr id="189" name="Picture 188">
                <a:extLst>
                  <a:ext uri="{FF2B5EF4-FFF2-40B4-BE49-F238E27FC236}">
                    <a16:creationId xmlns:a16="http://schemas.microsoft.com/office/drawing/2014/main" id="{B305AF64-A86A-4BCC-8A62-ADA721C321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3292" y="3745476"/>
                <a:ext cx="448707" cy="1143000"/>
              </a:xfrm>
              <a:prstGeom prst="rect">
                <a:avLst/>
              </a:prstGeom>
            </p:spPr>
          </p:pic>
          <p:pic>
            <p:nvPicPr>
              <p:cNvPr id="190" name="Picture 189">
                <a:extLst>
                  <a:ext uri="{FF2B5EF4-FFF2-40B4-BE49-F238E27FC236}">
                    <a16:creationId xmlns:a16="http://schemas.microsoft.com/office/drawing/2014/main" id="{5237D7CF-4115-41DA-A89F-3BD39B9372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81817" y="3737184"/>
                <a:ext cx="448705" cy="1143001"/>
              </a:xfrm>
              <a:prstGeom prst="rect">
                <a:avLst/>
              </a:prstGeom>
            </p:spPr>
          </p:pic>
          <p:pic>
            <p:nvPicPr>
              <p:cNvPr id="191" name="Picture 190">
                <a:extLst>
                  <a:ext uri="{FF2B5EF4-FFF2-40B4-BE49-F238E27FC236}">
                    <a16:creationId xmlns:a16="http://schemas.microsoft.com/office/drawing/2014/main" id="{7C8A3F70-76CE-43A5-8038-7E2BE0F23C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80230" y="3719795"/>
                <a:ext cx="448705" cy="1143001"/>
              </a:xfrm>
              <a:prstGeom prst="rect">
                <a:avLst/>
              </a:prstGeom>
            </p:spPr>
          </p:pic>
          <p:pic>
            <p:nvPicPr>
              <p:cNvPr id="192" name="Picture 191">
                <a:extLst>
                  <a:ext uri="{FF2B5EF4-FFF2-40B4-BE49-F238E27FC236}">
                    <a16:creationId xmlns:a16="http://schemas.microsoft.com/office/drawing/2014/main" id="{84D16F59-4B73-4C08-BF51-6F95B294882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86016" y="3729112"/>
                <a:ext cx="448705" cy="1143001"/>
              </a:xfrm>
              <a:prstGeom prst="rect">
                <a:avLst/>
              </a:prstGeom>
            </p:spPr>
          </p:pic>
          <p:pic>
            <p:nvPicPr>
              <p:cNvPr id="193" name="Picture 192">
                <a:extLst>
                  <a:ext uri="{FF2B5EF4-FFF2-40B4-BE49-F238E27FC236}">
                    <a16:creationId xmlns:a16="http://schemas.microsoft.com/office/drawing/2014/main" id="{78805B53-49B4-476F-BB78-5174DF114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9146" y="3745476"/>
                <a:ext cx="448707" cy="1143000"/>
              </a:xfrm>
              <a:prstGeom prst="rect">
                <a:avLst/>
              </a:prstGeom>
            </p:spPr>
          </p:pic>
          <p:pic>
            <p:nvPicPr>
              <p:cNvPr id="194" name="Picture 193">
                <a:extLst>
                  <a:ext uri="{FF2B5EF4-FFF2-40B4-BE49-F238E27FC236}">
                    <a16:creationId xmlns:a16="http://schemas.microsoft.com/office/drawing/2014/main" id="{89458F41-87BE-4F20-BF30-CC7A157281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9076" y="3745475"/>
                <a:ext cx="448705" cy="1143001"/>
              </a:xfrm>
              <a:prstGeom prst="rect">
                <a:avLst/>
              </a:prstGeom>
            </p:spPr>
          </p:pic>
        </p:grpSp>
        <p:pic>
          <p:nvPicPr>
            <p:cNvPr id="185" name="Shape 423">
              <a:extLst>
                <a:ext uri="{FF2B5EF4-FFF2-40B4-BE49-F238E27FC236}">
                  <a16:creationId xmlns:a16="http://schemas.microsoft.com/office/drawing/2014/main" id="{1598ED1E-6EAA-40CE-BAB2-C850DD61A260}"/>
                </a:ext>
              </a:extLst>
            </p:cNvPr>
            <p:cNvPicPr preferRelativeResize="0"/>
            <p:nvPr/>
          </p:nvPicPr>
          <p:blipFill rotWithShape="1">
            <a:blip r:embed="rId6">
              <a:alphaModFix/>
              <a:duotone>
                <a:schemeClr val="accent4">
                  <a:shade val="45000"/>
                  <a:satMod val="135000"/>
                </a:schemeClr>
                <a:prstClr val="white"/>
              </a:duotone>
            </a:blip>
            <a:srcRect/>
            <a:stretch/>
          </p:blipFill>
          <p:spPr>
            <a:xfrm>
              <a:off x="1650964" y="2720934"/>
              <a:ext cx="244291" cy="635303"/>
            </a:xfrm>
            <a:prstGeom prst="rect">
              <a:avLst/>
            </a:prstGeom>
            <a:noFill/>
            <a:ln>
              <a:noFill/>
            </a:ln>
          </p:spPr>
        </p:pic>
        <p:pic>
          <p:nvPicPr>
            <p:cNvPr id="186" name="Shape 427">
              <a:extLst>
                <a:ext uri="{FF2B5EF4-FFF2-40B4-BE49-F238E27FC236}">
                  <a16:creationId xmlns:a16="http://schemas.microsoft.com/office/drawing/2014/main" id="{22286B4E-C5D0-44EE-B1EE-ECABE6C37010}"/>
                </a:ext>
              </a:extLst>
            </p:cNvPr>
            <p:cNvPicPr preferRelativeResize="0"/>
            <p:nvPr/>
          </p:nvPicPr>
          <p:blipFill rotWithShape="1">
            <a:blip r:embed="rId6">
              <a:alphaModFix/>
              <a:duotone>
                <a:schemeClr val="accent4">
                  <a:shade val="45000"/>
                  <a:satMod val="135000"/>
                </a:schemeClr>
                <a:prstClr val="white"/>
              </a:duotone>
            </a:blip>
            <a:srcRect/>
            <a:stretch/>
          </p:blipFill>
          <p:spPr>
            <a:xfrm>
              <a:off x="1940812" y="2720934"/>
              <a:ext cx="244291" cy="635303"/>
            </a:xfrm>
            <a:prstGeom prst="rect">
              <a:avLst/>
            </a:prstGeom>
            <a:noFill/>
            <a:ln>
              <a:noFill/>
            </a:ln>
          </p:spPr>
        </p:pic>
        <p:pic>
          <p:nvPicPr>
            <p:cNvPr id="187"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1628991" y="1425048"/>
              <a:ext cx="252614" cy="634154"/>
            </a:xfrm>
            <a:prstGeom prst="rect">
              <a:avLst/>
            </a:prstGeom>
            <a:noFill/>
            <a:ln>
              <a:noFill/>
            </a:ln>
          </p:spPr>
        </p:pic>
        <p:pic>
          <p:nvPicPr>
            <p:cNvPr id="188"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1932314" y="1425048"/>
              <a:ext cx="252614" cy="634154"/>
            </a:xfrm>
            <a:prstGeom prst="rect">
              <a:avLst/>
            </a:prstGeom>
            <a:noFill/>
            <a:ln>
              <a:noFill/>
            </a:ln>
          </p:spPr>
        </p:pic>
      </p:grpSp>
      <p:sp>
        <p:nvSpPr>
          <p:cNvPr id="195" name="TextBox 194"/>
          <p:cNvSpPr txBox="1"/>
          <p:nvPr/>
        </p:nvSpPr>
        <p:spPr>
          <a:xfrm>
            <a:off x="755278" y="5178542"/>
            <a:ext cx="2412677" cy="1877437"/>
          </a:xfrm>
          <a:prstGeom prst="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marL="274314" marR="0" lvl="0" indent="-274314" algn="l" defTabSz="731520" rtl="0" eaLnBrk="1" fontAlgn="auto" latinLnBrk="0" hangingPunct="1">
              <a:lnSpc>
                <a:spcPct val="100000"/>
              </a:lnSpc>
              <a:spcBef>
                <a:spcPts val="0"/>
              </a:spcBef>
              <a:spcAft>
                <a:spcPts val="640"/>
              </a:spcAft>
              <a:buClrTx/>
              <a:buSzTx/>
              <a:buFont typeface="Arial" panose="020B0604020202020204" pitchFamily="34" charset="0"/>
              <a:buChar char="•"/>
              <a:tabLst/>
              <a:defRPr/>
            </a:pPr>
            <a:r>
              <a:rPr kumimoji="0" lang="en-US" sz="1920" b="0" i="0" u="none" strike="noStrike" kern="1200" cap="none" spc="0" normalizeH="0" baseline="0" noProof="0" dirty="0">
                <a:ln>
                  <a:noFill/>
                </a:ln>
                <a:solidFill>
                  <a:srgbClr val="0E8F51"/>
                </a:solidFill>
                <a:effectLst/>
                <a:uLnTx/>
                <a:uFillTx/>
                <a:latin typeface="Arial" panose="020B0604020202020204" pitchFamily="34" charset="0"/>
                <a:ea typeface="+mn-ea"/>
                <a:cs typeface="Arial" panose="020B0604020202020204" pitchFamily="34" charset="0"/>
              </a:rPr>
              <a:t>Leadership</a:t>
            </a:r>
          </a:p>
          <a:p>
            <a:pPr marL="274314" marR="0" lvl="0" indent="-274314" algn="l" defTabSz="731520" rtl="0" eaLnBrk="1" fontAlgn="auto" latinLnBrk="0" hangingPunct="1">
              <a:lnSpc>
                <a:spcPct val="100000"/>
              </a:lnSpc>
              <a:spcBef>
                <a:spcPts val="0"/>
              </a:spcBef>
              <a:spcAft>
                <a:spcPts val="640"/>
              </a:spcAft>
              <a:buClrTx/>
              <a:buSzTx/>
              <a:buFont typeface="Arial" panose="020B0604020202020204" pitchFamily="34" charset="0"/>
              <a:buChar char="•"/>
              <a:tabLst/>
              <a:defRPr/>
            </a:pPr>
            <a:r>
              <a:rPr kumimoji="0" lang="en-US" sz="1920" b="0" i="0" u="none" strike="noStrike" kern="1200" cap="none" spc="0" normalizeH="0" baseline="0" noProof="0" dirty="0">
                <a:ln>
                  <a:noFill/>
                </a:ln>
                <a:solidFill>
                  <a:srgbClr val="005493"/>
                </a:solidFill>
                <a:effectLst/>
                <a:uLnTx/>
                <a:uFillTx/>
                <a:latin typeface="Arial" panose="020B0604020202020204" pitchFamily="34" charset="0"/>
                <a:ea typeface="+mn-ea"/>
                <a:cs typeface="Arial" panose="020B0604020202020204" pitchFamily="34" charset="0"/>
              </a:rPr>
              <a:t>Infrastructure</a:t>
            </a:r>
          </a:p>
          <a:p>
            <a:pPr marL="274314" marR="0" lvl="0" indent="-274314" algn="l" defTabSz="731520" rtl="0" eaLnBrk="1" fontAlgn="auto" latinLnBrk="0" hangingPunct="1">
              <a:lnSpc>
                <a:spcPct val="100000"/>
              </a:lnSpc>
              <a:spcBef>
                <a:spcPts val="0"/>
              </a:spcBef>
              <a:spcAft>
                <a:spcPts val="640"/>
              </a:spcAft>
              <a:buClrTx/>
              <a:buSzTx/>
              <a:buFont typeface="Arial" panose="020B0604020202020204" pitchFamily="34" charset="0"/>
              <a:buChar char="•"/>
              <a:tabLst/>
              <a:defRPr/>
            </a:pPr>
            <a:r>
              <a:rPr kumimoji="0" lang="en-US" sz="1920" b="0"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Security</a:t>
            </a:r>
          </a:p>
          <a:p>
            <a:pPr marL="274314" marR="0" lvl="0" indent="-274314" algn="l" defTabSz="731520" rtl="0" eaLnBrk="1" fontAlgn="auto" latinLnBrk="0" hangingPunct="1">
              <a:lnSpc>
                <a:spcPct val="100000"/>
              </a:lnSpc>
              <a:spcBef>
                <a:spcPts val="0"/>
              </a:spcBef>
              <a:spcAft>
                <a:spcPts val="640"/>
              </a:spcAft>
              <a:buClrTx/>
              <a:buSzTx/>
              <a:buFont typeface="Arial" panose="020B0604020202020204" pitchFamily="34" charset="0"/>
              <a:buChar char="•"/>
              <a:tabLst/>
              <a:defRPr/>
            </a:pPr>
            <a:r>
              <a:rPr kumimoji="0" lang="en-US" sz="1920" b="0" i="0" u="none" strike="noStrike" kern="1200" cap="none" spc="0" normalizeH="0" baseline="0" noProof="0" dirty="0">
                <a:ln>
                  <a:noFill/>
                </a:ln>
                <a:solidFill>
                  <a:srgbClr val="69AF34">
                    <a:lumMod val="75000"/>
                  </a:srgbClr>
                </a:solidFill>
                <a:effectLst/>
                <a:uLnTx/>
                <a:uFillTx/>
                <a:latin typeface="Arial" panose="020B0604020202020204" pitchFamily="34" charset="0"/>
                <a:ea typeface="+mn-ea"/>
                <a:cs typeface="Arial" panose="020B0604020202020204" pitchFamily="34" charset="0"/>
              </a:rPr>
              <a:t>Operations</a:t>
            </a:r>
          </a:p>
          <a:p>
            <a:pPr marL="274314" marR="0" lvl="0" indent="-274314" algn="l" defTabSz="731520" rtl="0" eaLnBrk="1" fontAlgn="auto" latinLnBrk="0" hangingPunct="1">
              <a:lnSpc>
                <a:spcPct val="100000"/>
              </a:lnSpc>
              <a:spcBef>
                <a:spcPts val="0"/>
              </a:spcBef>
              <a:spcAft>
                <a:spcPts val="640"/>
              </a:spcAft>
              <a:buClrTx/>
              <a:buSzTx/>
              <a:buFont typeface="Arial" panose="020B0604020202020204" pitchFamily="34" charset="0"/>
              <a:buChar char="•"/>
              <a:tabLst/>
              <a:defRPr/>
            </a:pPr>
            <a:r>
              <a:rPr kumimoji="0" lang="en-US" sz="192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Applications</a:t>
            </a:r>
          </a:p>
        </p:txBody>
      </p:sp>
      <p:sp>
        <p:nvSpPr>
          <p:cNvPr id="196" name="Rectangle 195"/>
          <p:cNvSpPr/>
          <p:nvPr/>
        </p:nvSpPr>
        <p:spPr>
          <a:xfrm>
            <a:off x="4111546" y="2553423"/>
            <a:ext cx="4566882" cy="521270"/>
          </a:xfrm>
          <a:prstGeom prst="rect">
            <a:avLst/>
          </a:prstGeom>
          <a:solidFill>
            <a:schemeClr val="accent6">
              <a:lumMod val="75000"/>
            </a:schemeClr>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Arial" panose="020B0604020202020204" pitchFamily="34" charset="0"/>
                <a:ea typeface="Arial" charset="0"/>
                <a:cs typeface="Arial" panose="020B0604020202020204" pitchFamily="34" charset="0"/>
              </a:rPr>
              <a:t>Cloud Enablement Leaders</a:t>
            </a:r>
          </a:p>
        </p:txBody>
      </p:sp>
      <p:sp>
        <p:nvSpPr>
          <p:cNvPr id="202" name="Rectangle 201"/>
          <p:cNvSpPr/>
          <p:nvPr/>
        </p:nvSpPr>
        <p:spPr>
          <a:xfrm>
            <a:off x="5646750" y="3120402"/>
            <a:ext cx="3031674" cy="481949"/>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rial" panose="020B0604020202020204" pitchFamily="34" charset="0"/>
                <a:ea typeface="Arial" charset="0"/>
                <a:cs typeface="Arial" panose="020B0604020202020204" pitchFamily="34" charset="0"/>
              </a:rPr>
              <a:t>Enterprise Architecture</a:t>
            </a:r>
          </a:p>
        </p:txBody>
      </p:sp>
      <p:sp>
        <p:nvSpPr>
          <p:cNvPr id="203" name="Rectangle 202"/>
          <p:cNvSpPr/>
          <p:nvPr/>
        </p:nvSpPr>
        <p:spPr>
          <a:xfrm>
            <a:off x="5646751" y="3643466"/>
            <a:ext cx="1496467" cy="521270"/>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rial" panose="020B0604020202020204" pitchFamily="34" charset="0"/>
                <a:ea typeface="Arial" charset="0"/>
                <a:cs typeface="Arial" panose="020B0604020202020204" pitchFamily="34" charset="0"/>
              </a:rPr>
              <a:t>Finance</a:t>
            </a:r>
          </a:p>
        </p:txBody>
      </p:sp>
      <p:sp>
        <p:nvSpPr>
          <p:cNvPr id="204" name="Rectangle 203"/>
          <p:cNvSpPr/>
          <p:nvPr/>
        </p:nvSpPr>
        <p:spPr>
          <a:xfrm>
            <a:off x="7188677" y="3643466"/>
            <a:ext cx="1496467" cy="521270"/>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rial" panose="020B0604020202020204" pitchFamily="34" charset="0"/>
                <a:ea typeface="Arial" charset="0"/>
                <a:cs typeface="Arial" panose="020B0604020202020204" pitchFamily="34" charset="0"/>
              </a:rPr>
              <a:t>On-boarding</a:t>
            </a:r>
          </a:p>
        </p:txBody>
      </p:sp>
      <p:sp>
        <p:nvSpPr>
          <p:cNvPr id="205" name="Rectangle 204"/>
          <p:cNvSpPr/>
          <p:nvPr/>
        </p:nvSpPr>
        <p:spPr>
          <a:xfrm>
            <a:off x="5646751" y="4200285"/>
            <a:ext cx="1496467" cy="521270"/>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rial" panose="020B0604020202020204" pitchFamily="34" charset="0"/>
                <a:ea typeface="Arial" charset="0"/>
                <a:cs typeface="Arial" panose="020B0604020202020204" pitchFamily="34" charset="0"/>
              </a:rPr>
              <a:t>Marketing</a:t>
            </a:r>
          </a:p>
        </p:txBody>
      </p:sp>
      <p:sp>
        <p:nvSpPr>
          <p:cNvPr id="206" name="Rectangle 205"/>
          <p:cNvSpPr/>
          <p:nvPr/>
        </p:nvSpPr>
        <p:spPr>
          <a:xfrm>
            <a:off x="7188677" y="4200285"/>
            <a:ext cx="1496467" cy="521270"/>
          </a:xfrm>
          <a:prstGeom prst="rect">
            <a:avLst/>
          </a:prstGeom>
          <a:solidFill>
            <a:schemeClr val="accent6">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srgbClr val="FFFFFF"/>
                </a:solidFill>
                <a:effectLst/>
                <a:uLnTx/>
                <a:uFillTx/>
                <a:latin typeface="Arial" panose="020B0604020202020204" pitchFamily="34" charset="0"/>
                <a:ea typeface="Arial" charset="0"/>
                <a:cs typeface="Arial" panose="020B0604020202020204" pitchFamily="34" charset="0"/>
              </a:rPr>
              <a:t>Governance</a:t>
            </a:r>
          </a:p>
        </p:txBody>
      </p:sp>
      <p:grpSp>
        <p:nvGrpSpPr>
          <p:cNvPr id="208" name="Group 207"/>
          <p:cNvGrpSpPr/>
          <p:nvPr/>
        </p:nvGrpSpPr>
        <p:grpSpPr>
          <a:xfrm>
            <a:off x="4250895" y="3329385"/>
            <a:ext cx="1178691" cy="1149435"/>
            <a:chOff x="6542831" y="4101415"/>
            <a:chExt cx="705470" cy="705470"/>
          </a:xfrm>
        </p:grpSpPr>
        <p:sp>
          <p:nvSpPr>
            <p:cNvPr id="209" name="Oval 208"/>
            <p:cNvSpPr/>
            <p:nvPr/>
          </p:nvSpPr>
          <p:spPr>
            <a:xfrm>
              <a:off x="6542831" y="4101415"/>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3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210" name="Picture 20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20309" y="4451375"/>
              <a:ext cx="82562" cy="210312"/>
            </a:xfrm>
            <a:prstGeom prst="rect">
              <a:avLst/>
            </a:prstGeom>
          </p:spPr>
        </p:pic>
        <p:pic>
          <p:nvPicPr>
            <p:cNvPr id="211" name="Picture 2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2449" y="4451375"/>
              <a:ext cx="82562" cy="210312"/>
            </a:xfrm>
            <a:prstGeom prst="rect">
              <a:avLst/>
            </a:prstGeom>
          </p:spPr>
        </p:pic>
        <p:pic>
          <p:nvPicPr>
            <p:cNvPr id="212" name="Picture 2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1565" y="4451375"/>
              <a:ext cx="82562" cy="210312"/>
            </a:xfrm>
            <a:prstGeom prst="rect">
              <a:avLst/>
            </a:prstGeom>
          </p:spPr>
        </p:pic>
        <p:pic>
          <p:nvPicPr>
            <p:cNvPr id="213" name="Picture 2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3223" y="4451375"/>
              <a:ext cx="82562" cy="210312"/>
            </a:xfrm>
            <a:prstGeom prst="rect">
              <a:avLst/>
            </a:prstGeom>
          </p:spPr>
        </p:pic>
        <p:pic>
          <p:nvPicPr>
            <p:cNvPr id="214" name="Picture 2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21174" y="4222285"/>
              <a:ext cx="82562" cy="210312"/>
            </a:xfrm>
            <a:prstGeom prst="rect">
              <a:avLst/>
            </a:prstGeom>
          </p:spPr>
        </p:pic>
        <p:pic>
          <p:nvPicPr>
            <p:cNvPr id="215" name="Picture 2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3314" y="4222285"/>
              <a:ext cx="82562" cy="210312"/>
            </a:xfrm>
            <a:prstGeom prst="rect">
              <a:avLst/>
            </a:prstGeom>
          </p:spPr>
        </p:pic>
        <p:pic>
          <p:nvPicPr>
            <p:cNvPr id="216" name="Picture 2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2430" y="4222285"/>
              <a:ext cx="82562" cy="210312"/>
            </a:xfrm>
            <a:prstGeom prst="rect">
              <a:avLst/>
            </a:prstGeom>
          </p:spPr>
        </p:pic>
        <p:pic>
          <p:nvPicPr>
            <p:cNvPr id="217" name="Picture 21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0681" y="4222285"/>
              <a:ext cx="82562" cy="210312"/>
            </a:xfrm>
            <a:prstGeom prst="rect">
              <a:avLst/>
            </a:prstGeom>
          </p:spPr>
        </p:pic>
      </p:grpSp>
      <p:cxnSp>
        <p:nvCxnSpPr>
          <p:cNvPr id="18" name="Straight Connector 17"/>
          <p:cNvCxnSpPr/>
          <p:nvPr/>
        </p:nvCxnSpPr>
        <p:spPr>
          <a:xfrm>
            <a:off x="4111546" y="3054373"/>
            <a:ext cx="456688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a:xfrm>
            <a:off x="4033727" y="4874791"/>
            <a:ext cx="4710158" cy="2520344"/>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219" name="Rectangle 218"/>
          <p:cNvSpPr/>
          <p:nvPr/>
        </p:nvSpPr>
        <p:spPr>
          <a:xfrm>
            <a:off x="4111546" y="4945226"/>
            <a:ext cx="4566882" cy="521270"/>
          </a:xfrm>
          <a:prstGeom prst="rect">
            <a:avLst/>
          </a:prstGeom>
          <a:solidFill>
            <a:schemeClr val="bg2">
              <a:lumMod val="50000"/>
            </a:schemeClr>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Arial" panose="020B0604020202020204" pitchFamily="34" charset="0"/>
                <a:ea typeface="Arial" charset="0"/>
                <a:cs typeface="Arial" panose="020B0604020202020204" pitchFamily="34" charset="0"/>
              </a:rPr>
              <a:t>Cloud Engineering</a:t>
            </a:r>
          </a:p>
        </p:txBody>
      </p:sp>
      <p:sp>
        <p:nvSpPr>
          <p:cNvPr id="220" name="Rectangle 219"/>
          <p:cNvSpPr/>
          <p:nvPr/>
        </p:nvSpPr>
        <p:spPr>
          <a:xfrm>
            <a:off x="5646751" y="5506949"/>
            <a:ext cx="1496467" cy="591762"/>
          </a:xfrm>
          <a:prstGeom prst="rect">
            <a:avLst/>
          </a:prstGeom>
          <a:solidFill>
            <a:srgbClr val="ED9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Operations</a:t>
            </a:r>
            <a:b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br>
            <a: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Engineering</a:t>
            </a:r>
          </a:p>
        </p:txBody>
      </p:sp>
      <p:sp>
        <p:nvSpPr>
          <p:cNvPr id="221" name="Rectangle 220"/>
          <p:cNvSpPr/>
          <p:nvPr/>
        </p:nvSpPr>
        <p:spPr>
          <a:xfrm>
            <a:off x="7188677" y="5506949"/>
            <a:ext cx="1496467" cy="5917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Security</a:t>
            </a:r>
            <a:b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br>
            <a: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Engineering</a:t>
            </a:r>
          </a:p>
        </p:txBody>
      </p:sp>
      <p:cxnSp>
        <p:nvCxnSpPr>
          <p:cNvPr id="222" name="Straight Connector 221"/>
          <p:cNvCxnSpPr/>
          <p:nvPr/>
        </p:nvCxnSpPr>
        <p:spPr>
          <a:xfrm>
            <a:off x="4111546" y="5446176"/>
            <a:ext cx="456688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23" name="Rectangle 222"/>
          <p:cNvSpPr/>
          <p:nvPr/>
        </p:nvSpPr>
        <p:spPr>
          <a:xfrm>
            <a:off x="4113035" y="5506949"/>
            <a:ext cx="1496467" cy="591762"/>
          </a:xfrm>
          <a:prstGeom prst="rect">
            <a:avLst/>
          </a:prstGeom>
          <a:solidFill>
            <a:srgbClr val="0054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Infrastructure Engineering</a:t>
            </a:r>
          </a:p>
        </p:txBody>
      </p:sp>
      <p:grpSp>
        <p:nvGrpSpPr>
          <p:cNvPr id="224" name="Group 223"/>
          <p:cNvGrpSpPr/>
          <p:nvPr/>
        </p:nvGrpSpPr>
        <p:grpSpPr>
          <a:xfrm>
            <a:off x="5899898" y="6269938"/>
            <a:ext cx="977816" cy="965661"/>
            <a:chOff x="646585" y="4095750"/>
            <a:chExt cx="705470" cy="705470"/>
          </a:xfrm>
        </p:grpSpPr>
        <p:sp>
          <p:nvSpPr>
            <p:cNvPr id="225" name="Oval 224"/>
            <p:cNvSpPr/>
            <p:nvPr/>
          </p:nvSpPr>
          <p:spPr>
            <a:xfrm>
              <a:off x="646585" y="4095750"/>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3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226" name="Picture 2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8473" y="4448485"/>
              <a:ext cx="83756" cy="213355"/>
            </a:xfrm>
            <a:prstGeom prst="rect">
              <a:avLst/>
            </a:prstGeom>
          </p:spPr>
        </p:pic>
        <p:pic>
          <p:nvPicPr>
            <p:cNvPr id="227" name="Picture 22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05635" y="4448485"/>
              <a:ext cx="83757" cy="213355"/>
            </a:xfrm>
            <a:prstGeom prst="rect">
              <a:avLst/>
            </a:prstGeom>
          </p:spPr>
        </p:pic>
        <p:pic>
          <p:nvPicPr>
            <p:cNvPr id="228" name="Picture 2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146" y="4448485"/>
              <a:ext cx="83757" cy="213355"/>
            </a:xfrm>
            <a:prstGeom prst="rect">
              <a:avLst/>
            </a:prstGeom>
          </p:spPr>
        </p:pic>
        <p:pic>
          <p:nvPicPr>
            <p:cNvPr id="229" name="Picture 2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8568" y="4448485"/>
              <a:ext cx="83757" cy="213355"/>
            </a:xfrm>
            <a:prstGeom prst="rect">
              <a:avLst/>
            </a:prstGeom>
          </p:spPr>
        </p:pic>
        <p:grpSp>
          <p:nvGrpSpPr>
            <p:cNvPr id="230" name="Group 229"/>
            <p:cNvGrpSpPr/>
            <p:nvPr/>
          </p:nvGrpSpPr>
          <p:grpSpPr>
            <a:xfrm>
              <a:off x="822479" y="4218082"/>
              <a:ext cx="358490" cy="213355"/>
              <a:chOff x="728614" y="4348254"/>
              <a:chExt cx="358490" cy="213355"/>
            </a:xfrm>
          </p:grpSpPr>
          <p:pic>
            <p:nvPicPr>
              <p:cNvPr id="231" name="Picture 2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192" y="4348254"/>
                <a:ext cx="83757" cy="213355"/>
              </a:xfrm>
              <a:prstGeom prst="rect">
                <a:avLst/>
              </a:prstGeom>
            </p:spPr>
          </p:pic>
          <p:pic>
            <p:nvPicPr>
              <p:cNvPr id="232" name="Picture 2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8614" y="4348254"/>
                <a:ext cx="83757" cy="213355"/>
              </a:xfrm>
              <a:prstGeom prst="rect">
                <a:avLst/>
              </a:prstGeom>
            </p:spPr>
          </p:pic>
          <p:pic>
            <p:nvPicPr>
              <p:cNvPr id="233" name="Picture 2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770" y="4348254"/>
                <a:ext cx="83757" cy="213355"/>
              </a:xfrm>
              <a:prstGeom prst="rect">
                <a:avLst/>
              </a:prstGeom>
            </p:spPr>
          </p:pic>
          <p:pic>
            <p:nvPicPr>
              <p:cNvPr id="234" name="Picture 2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3347" y="4348254"/>
                <a:ext cx="83757" cy="213355"/>
              </a:xfrm>
              <a:prstGeom prst="rect">
                <a:avLst/>
              </a:prstGeom>
            </p:spPr>
          </p:pic>
        </p:grpSp>
      </p:grpSp>
      <p:grpSp>
        <p:nvGrpSpPr>
          <p:cNvPr id="235" name="Group 234"/>
          <p:cNvGrpSpPr/>
          <p:nvPr/>
        </p:nvGrpSpPr>
        <p:grpSpPr>
          <a:xfrm>
            <a:off x="4350406" y="6269938"/>
            <a:ext cx="977816" cy="965661"/>
            <a:chOff x="1725848" y="4095750"/>
            <a:chExt cx="705470" cy="705470"/>
          </a:xfrm>
        </p:grpSpPr>
        <p:pic>
          <p:nvPicPr>
            <p:cNvPr id="236" name="Picture 23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78256" y="4218081"/>
              <a:ext cx="83757" cy="213355"/>
            </a:xfrm>
            <a:prstGeom prst="rect">
              <a:avLst/>
            </a:prstGeom>
          </p:spPr>
        </p:pic>
        <p:sp>
          <p:nvSpPr>
            <p:cNvPr id="237" name="Oval 236"/>
            <p:cNvSpPr/>
            <p:nvPr/>
          </p:nvSpPr>
          <p:spPr>
            <a:xfrm>
              <a:off x="1725848" y="4095750"/>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3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238" name="Picture 2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7736" y="4448485"/>
              <a:ext cx="83756" cy="213355"/>
            </a:xfrm>
            <a:prstGeom prst="rect">
              <a:avLst/>
            </a:prstGeom>
          </p:spPr>
        </p:pic>
        <p:pic>
          <p:nvPicPr>
            <p:cNvPr id="239" name="Picture 23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84673" y="4219380"/>
              <a:ext cx="83757" cy="213355"/>
            </a:xfrm>
            <a:prstGeom prst="rect">
              <a:avLst/>
            </a:prstGeom>
          </p:spPr>
        </p:pic>
        <p:pic>
          <p:nvPicPr>
            <p:cNvPr id="240" name="Picture 2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84673" y="4448484"/>
              <a:ext cx="83757" cy="213355"/>
            </a:xfrm>
            <a:prstGeom prst="rect">
              <a:avLst/>
            </a:prstGeom>
          </p:spPr>
        </p:pic>
        <p:pic>
          <p:nvPicPr>
            <p:cNvPr id="241" name="Picture 24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2921" y="4219380"/>
              <a:ext cx="83757" cy="213355"/>
            </a:xfrm>
            <a:prstGeom prst="rect">
              <a:avLst/>
            </a:prstGeom>
          </p:spPr>
        </p:pic>
        <p:pic>
          <p:nvPicPr>
            <p:cNvPr id="242" name="Picture 2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93068" y="4219186"/>
              <a:ext cx="83757" cy="213355"/>
            </a:xfrm>
            <a:prstGeom prst="rect">
              <a:avLst/>
            </a:prstGeom>
          </p:spPr>
        </p:pic>
        <p:pic>
          <p:nvPicPr>
            <p:cNvPr id="243" name="Picture 24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0128" y="4448678"/>
              <a:ext cx="83757" cy="213355"/>
            </a:xfrm>
            <a:prstGeom prst="rect">
              <a:avLst/>
            </a:prstGeom>
          </p:spPr>
        </p:pic>
        <p:pic>
          <p:nvPicPr>
            <p:cNvPr id="244" name="Picture 24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90275" y="4448484"/>
              <a:ext cx="83757" cy="213355"/>
            </a:xfrm>
            <a:prstGeom prst="rect">
              <a:avLst/>
            </a:prstGeom>
          </p:spPr>
        </p:pic>
      </p:grpSp>
      <p:grpSp>
        <p:nvGrpSpPr>
          <p:cNvPr id="245" name="Group 244"/>
          <p:cNvGrpSpPr/>
          <p:nvPr/>
        </p:nvGrpSpPr>
        <p:grpSpPr>
          <a:xfrm>
            <a:off x="7459351" y="6269938"/>
            <a:ext cx="977816" cy="965661"/>
            <a:chOff x="2780223" y="4090815"/>
            <a:chExt cx="705470" cy="705470"/>
          </a:xfrm>
        </p:grpSpPr>
        <p:pic>
          <p:nvPicPr>
            <p:cNvPr id="246" name="Picture 24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9990" y="4213145"/>
              <a:ext cx="83756" cy="213355"/>
            </a:xfrm>
            <a:prstGeom prst="rect">
              <a:avLst/>
            </a:prstGeom>
          </p:spPr>
        </p:pic>
        <p:sp>
          <p:nvSpPr>
            <p:cNvPr id="247" name="Oval 246"/>
            <p:cNvSpPr/>
            <p:nvPr/>
          </p:nvSpPr>
          <p:spPr>
            <a:xfrm>
              <a:off x="2780223" y="4090815"/>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3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248" name="Picture 2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1934" y="4213459"/>
              <a:ext cx="83756" cy="213355"/>
            </a:xfrm>
            <a:prstGeom prst="rect">
              <a:avLst/>
            </a:prstGeom>
          </p:spPr>
        </p:pic>
        <p:pic>
          <p:nvPicPr>
            <p:cNvPr id="249" name="Picture 2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9048" y="4443549"/>
              <a:ext cx="83757" cy="213355"/>
            </a:xfrm>
            <a:prstGeom prst="rect">
              <a:avLst/>
            </a:prstGeom>
          </p:spPr>
        </p:pic>
        <p:pic>
          <p:nvPicPr>
            <p:cNvPr id="250" name="Picture 2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34683" y="4443549"/>
              <a:ext cx="83757" cy="213355"/>
            </a:xfrm>
            <a:prstGeom prst="rect">
              <a:avLst/>
            </a:prstGeom>
          </p:spPr>
        </p:pic>
        <p:pic>
          <p:nvPicPr>
            <p:cNvPr id="251" name="Picture 25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42424" y="4213145"/>
              <a:ext cx="83756" cy="213355"/>
            </a:xfrm>
            <a:prstGeom prst="rect">
              <a:avLst/>
            </a:prstGeom>
          </p:spPr>
        </p:pic>
        <p:pic>
          <p:nvPicPr>
            <p:cNvPr id="252" name="Picture 25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32914" y="4213145"/>
              <a:ext cx="83756" cy="213355"/>
            </a:xfrm>
            <a:prstGeom prst="rect">
              <a:avLst/>
            </a:prstGeom>
          </p:spPr>
        </p:pic>
        <p:pic>
          <p:nvPicPr>
            <p:cNvPr id="253" name="Picture 25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7065" y="4443235"/>
              <a:ext cx="83756" cy="213355"/>
            </a:xfrm>
            <a:prstGeom prst="rect">
              <a:avLst/>
            </a:prstGeom>
          </p:spPr>
        </p:pic>
        <p:pic>
          <p:nvPicPr>
            <p:cNvPr id="254" name="Picture 25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9009" y="4443549"/>
              <a:ext cx="83756" cy="213355"/>
            </a:xfrm>
            <a:prstGeom prst="rect">
              <a:avLst/>
            </a:prstGeom>
          </p:spPr>
        </p:pic>
      </p:grpSp>
      <p:sp>
        <p:nvSpPr>
          <p:cNvPr id="260" name="Rectangle 259"/>
          <p:cNvSpPr/>
          <p:nvPr/>
        </p:nvSpPr>
        <p:spPr>
          <a:xfrm>
            <a:off x="9337247" y="2482988"/>
            <a:ext cx="4710158" cy="2520344"/>
          </a:xfrm>
          <a:prstGeom prst="rect">
            <a:avLst/>
          </a:prstGeom>
          <a:solidFill>
            <a:schemeClr val="bg1">
              <a:lumMod val="9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261" name="Rectangle 260"/>
          <p:cNvSpPr/>
          <p:nvPr/>
        </p:nvSpPr>
        <p:spPr>
          <a:xfrm>
            <a:off x="9415066" y="2553423"/>
            <a:ext cx="4566882" cy="521270"/>
          </a:xfrm>
          <a:prstGeom prst="rect">
            <a:avLst/>
          </a:prstGeom>
          <a:solidFill>
            <a:schemeClr val="tx1"/>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Business-focused </a:t>
            </a:r>
          </a:p>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App Development Teams</a:t>
            </a:r>
          </a:p>
        </p:txBody>
      </p:sp>
      <p:sp>
        <p:nvSpPr>
          <p:cNvPr id="262" name="Rectangle 261"/>
          <p:cNvSpPr/>
          <p:nvPr/>
        </p:nvSpPr>
        <p:spPr>
          <a:xfrm>
            <a:off x="10950271" y="3115146"/>
            <a:ext cx="1496467" cy="591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Business Team #2</a:t>
            </a:r>
          </a:p>
        </p:txBody>
      </p:sp>
      <p:sp>
        <p:nvSpPr>
          <p:cNvPr id="263" name="Rectangle 262"/>
          <p:cNvSpPr/>
          <p:nvPr/>
        </p:nvSpPr>
        <p:spPr>
          <a:xfrm>
            <a:off x="12492197" y="3115146"/>
            <a:ext cx="1496467" cy="591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Business Team #3</a:t>
            </a:r>
          </a:p>
        </p:txBody>
      </p:sp>
      <p:cxnSp>
        <p:nvCxnSpPr>
          <p:cNvPr id="264" name="Straight Connector 263"/>
          <p:cNvCxnSpPr/>
          <p:nvPr/>
        </p:nvCxnSpPr>
        <p:spPr>
          <a:xfrm>
            <a:off x="9415066" y="3054373"/>
            <a:ext cx="456688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65" name="Rectangle 264"/>
          <p:cNvSpPr/>
          <p:nvPr/>
        </p:nvSpPr>
        <p:spPr>
          <a:xfrm>
            <a:off x="9416555" y="3115146"/>
            <a:ext cx="1496467" cy="591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440" b="1"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rPr>
              <a:t>Business Team #1</a:t>
            </a:r>
          </a:p>
        </p:txBody>
      </p:sp>
      <p:grpSp>
        <p:nvGrpSpPr>
          <p:cNvPr id="297" name="Group 296"/>
          <p:cNvGrpSpPr/>
          <p:nvPr/>
        </p:nvGrpSpPr>
        <p:grpSpPr>
          <a:xfrm>
            <a:off x="9678928" y="3877567"/>
            <a:ext cx="971725" cy="950499"/>
            <a:chOff x="5939103" y="2402771"/>
            <a:chExt cx="1311361" cy="1287789"/>
          </a:xfrm>
        </p:grpSpPr>
        <p:sp>
          <p:nvSpPr>
            <p:cNvPr id="298" name="Oval 297">
              <a:extLst>
                <a:ext uri="{FF2B5EF4-FFF2-40B4-BE49-F238E27FC236}">
                  <a16:creationId xmlns:a16="http://schemas.microsoft.com/office/drawing/2014/main" id="{9C7B905B-1643-4EB0-89E4-EC1818265F47}"/>
                </a:ext>
              </a:extLst>
            </p:cNvPr>
            <p:cNvSpPr/>
            <p:nvPr/>
          </p:nvSpPr>
          <p:spPr>
            <a:xfrm>
              <a:off x="5939103" y="2402771"/>
              <a:ext cx="1311361" cy="1287789"/>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6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299" name="Shape 423">
              <a:extLst>
                <a:ext uri="{FF2B5EF4-FFF2-40B4-BE49-F238E27FC236}">
                  <a16:creationId xmlns:a16="http://schemas.microsoft.com/office/drawing/2014/main" id="{1598ED1E-6EAA-40CE-BAB2-C850DD61A260}"/>
                </a:ext>
              </a:extLst>
            </p:cNvPr>
            <p:cNvPicPr preferRelativeResize="0"/>
            <p:nvPr/>
          </p:nvPicPr>
          <p:blipFill rotWithShape="1">
            <a:blip r:embed="rId6">
              <a:alphaModFix/>
              <a:duotone>
                <a:schemeClr val="accent4">
                  <a:shade val="45000"/>
                  <a:satMod val="135000"/>
                </a:schemeClr>
                <a:prstClr val="white"/>
              </a:duotone>
            </a:blip>
            <a:srcRect/>
            <a:stretch/>
          </p:blipFill>
          <p:spPr>
            <a:xfrm>
              <a:off x="6418950" y="3245956"/>
              <a:ext cx="156486" cy="399550"/>
            </a:xfrm>
            <a:prstGeom prst="rect">
              <a:avLst/>
            </a:prstGeom>
            <a:noFill/>
            <a:ln>
              <a:noFill/>
            </a:ln>
          </p:spPr>
        </p:pic>
        <p:pic>
          <p:nvPicPr>
            <p:cNvPr id="300" name="Picture 299">
              <a:extLst>
                <a:ext uri="{FF2B5EF4-FFF2-40B4-BE49-F238E27FC236}">
                  <a16:creationId xmlns:a16="http://schemas.microsoft.com/office/drawing/2014/main" id="{7C8A3F70-76CE-43A5-8038-7E2BE0F23C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0393" y="3272177"/>
              <a:ext cx="155690" cy="389466"/>
            </a:xfrm>
            <a:prstGeom prst="rect">
              <a:avLst/>
            </a:prstGeom>
          </p:spPr>
        </p:pic>
        <p:pic>
          <p:nvPicPr>
            <p:cNvPr id="301" name="Picture 300">
              <a:extLst>
                <a:ext uri="{FF2B5EF4-FFF2-40B4-BE49-F238E27FC236}">
                  <a16:creationId xmlns:a16="http://schemas.microsoft.com/office/drawing/2014/main" id="{89458F41-87BE-4F20-BF30-CC7A157281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0393" y="2447448"/>
              <a:ext cx="155690" cy="389466"/>
            </a:xfrm>
            <a:prstGeom prst="rect">
              <a:avLst/>
            </a:prstGeom>
          </p:spPr>
        </p:pic>
        <p:pic>
          <p:nvPicPr>
            <p:cNvPr id="302"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052143" y="2842303"/>
              <a:ext cx="161818" cy="398827"/>
            </a:xfrm>
            <a:prstGeom prst="rect">
              <a:avLst/>
            </a:prstGeom>
            <a:noFill/>
            <a:ln>
              <a:noFill/>
            </a:ln>
          </p:spPr>
        </p:pic>
        <p:pic>
          <p:nvPicPr>
            <p:cNvPr id="303"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246444" y="2842303"/>
              <a:ext cx="161818" cy="398827"/>
            </a:xfrm>
            <a:prstGeom prst="rect">
              <a:avLst/>
            </a:prstGeom>
            <a:noFill/>
            <a:ln>
              <a:noFill/>
            </a:ln>
          </p:spPr>
        </p:pic>
        <p:pic>
          <p:nvPicPr>
            <p:cNvPr id="304"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416284" y="2842303"/>
              <a:ext cx="161818" cy="398827"/>
            </a:xfrm>
            <a:prstGeom prst="rect">
              <a:avLst/>
            </a:prstGeom>
            <a:noFill/>
            <a:ln>
              <a:noFill/>
            </a:ln>
          </p:spPr>
        </p:pic>
        <p:pic>
          <p:nvPicPr>
            <p:cNvPr id="305"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617329" y="2842303"/>
              <a:ext cx="161818" cy="398827"/>
            </a:xfrm>
            <a:prstGeom prst="rect">
              <a:avLst/>
            </a:prstGeom>
            <a:noFill/>
            <a:ln>
              <a:noFill/>
            </a:ln>
          </p:spPr>
        </p:pic>
        <p:pic>
          <p:nvPicPr>
            <p:cNvPr id="306"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810097" y="2842303"/>
              <a:ext cx="161818" cy="398827"/>
            </a:xfrm>
            <a:prstGeom prst="rect">
              <a:avLst/>
            </a:prstGeom>
            <a:noFill/>
            <a:ln>
              <a:noFill/>
            </a:ln>
          </p:spPr>
        </p:pic>
        <p:pic>
          <p:nvPicPr>
            <p:cNvPr id="307"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7004398" y="2842303"/>
              <a:ext cx="161818" cy="398827"/>
            </a:xfrm>
            <a:prstGeom prst="rect">
              <a:avLst/>
            </a:prstGeom>
            <a:noFill/>
            <a:ln>
              <a:noFill/>
            </a:ln>
          </p:spPr>
        </p:pic>
        <p:pic>
          <p:nvPicPr>
            <p:cNvPr id="308" name="Picture 307">
              <a:extLst>
                <a:ext uri="{FF2B5EF4-FFF2-40B4-BE49-F238E27FC236}">
                  <a16:creationId xmlns:a16="http://schemas.microsoft.com/office/drawing/2014/main" id="{78805B53-49B4-476F-BB78-5174DF114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498" y="2440707"/>
              <a:ext cx="155691" cy="389465"/>
            </a:xfrm>
            <a:prstGeom prst="rect">
              <a:avLst/>
            </a:prstGeom>
          </p:spPr>
        </p:pic>
      </p:grpSp>
      <p:grpSp>
        <p:nvGrpSpPr>
          <p:cNvPr id="309" name="Group 308"/>
          <p:cNvGrpSpPr/>
          <p:nvPr/>
        </p:nvGrpSpPr>
        <p:grpSpPr>
          <a:xfrm>
            <a:off x="11205029" y="3877567"/>
            <a:ext cx="971725" cy="950499"/>
            <a:chOff x="5939103" y="2402771"/>
            <a:chExt cx="1311361" cy="1287789"/>
          </a:xfrm>
        </p:grpSpPr>
        <p:sp>
          <p:nvSpPr>
            <p:cNvPr id="310" name="Oval 309">
              <a:extLst>
                <a:ext uri="{FF2B5EF4-FFF2-40B4-BE49-F238E27FC236}">
                  <a16:creationId xmlns:a16="http://schemas.microsoft.com/office/drawing/2014/main" id="{9C7B905B-1643-4EB0-89E4-EC1818265F47}"/>
                </a:ext>
              </a:extLst>
            </p:cNvPr>
            <p:cNvSpPr/>
            <p:nvPr/>
          </p:nvSpPr>
          <p:spPr>
            <a:xfrm>
              <a:off x="5939103" y="2402771"/>
              <a:ext cx="1311361" cy="1287789"/>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6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311" name="Shape 423">
              <a:extLst>
                <a:ext uri="{FF2B5EF4-FFF2-40B4-BE49-F238E27FC236}">
                  <a16:creationId xmlns:a16="http://schemas.microsoft.com/office/drawing/2014/main" id="{1598ED1E-6EAA-40CE-BAB2-C850DD61A260}"/>
                </a:ext>
              </a:extLst>
            </p:cNvPr>
            <p:cNvPicPr preferRelativeResize="0"/>
            <p:nvPr/>
          </p:nvPicPr>
          <p:blipFill rotWithShape="1">
            <a:blip r:embed="rId6">
              <a:alphaModFix/>
              <a:duotone>
                <a:schemeClr val="accent4">
                  <a:shade val="45000"/>
                  <a:satMod val="135000"/>
                </a:schemeClr>
                <a:prstClr val="white"/>
              </a:duotone>
            </a:blip>
            <a:srcRect/>
            <a:stretch/>
          </p:blipFill>
          <p:spPr>
            <a:xfrm>
              <a:off x="6418950" y="3245956"/>
              <a:ext cx="156486" cy="399550"/>
            </a:xfrm>
            <a:prstGeom prst="rect">
              <a:avLst/>
            </a:prstGeom>
            <a:noFill/>
            <a:ln>
              <a:noFill/>
            </a:ln>
          </p:spPr>
        </p:pic>
        <p:pic>
          <p:nvPicPr>
            <p:cNvPr id="312" name="Picture 311">
              <a:extLst>
                <a:ext uri="{FF2B5EF4-FFF2-40B4-BE49-F238E27FC236}">
                  <a16:creationId xmlns:a16="http://schemas.microsoft.com/office/drawing/2014/main" id="{7C8A3F70-76CE-43A5-8038-7E2BE0F23C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0393" y="3272177"/>
              <a:ext cx="155690" cy="389466"/>
            </a:xfrm>
            <a:prstGeom prst="rect">
              <a:avLst/>
            </a:prstGeom>
          </p:spPr>
        </p:pic>
        <p:pic>
          <p:nvPicPr>
            <p:cNvPr id="313" name="Picture 312">
              <a:extLst>
                <a:ext uri="{FF2B5EF4-FFF2-40B4-BE49-F238E27FC236}">
                  <a16:creationId xmlns:a16="http://schemas.microsoft.com/office/drawing/2014/main" id="{89458F41-87BE-4F20-BF30-CC7A157281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0393" y="2447448"/>
              <a:ext cx="155690" cy="389466"/>
            </a:xfrm>
            <a:prstGeom prst="rect">
              <a:avLst/>
            </a:prstGeom>
          </p:spPr>
        </p:pic>
        <p:pic>
          <p:nvPicPr>
            <p:cNvPr id="314"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052143" y="2842303"/>
              <a:ext cx="161818" cy="398827"/>
            </a:xfrm>
            <a:prstGeom prst="rect">
              <a:avLst/>
            </a:prstGeom>
            <a:noFill/>
            <a:ln>
              <a:noFill/>
            </a:ln>
          </p:spPr>
        </p:pic>
        <p:pic>
          <p:nvPicPr>
            <p:cNvPr id="315"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246444" y="2842303"/>
              <a:ext cx="161818" cy="398827"/>
            </a:xfrm>
            <a:prstGeom prst="rect">
              <a:avLst/>
            </a:prstGeom>
            <a:noFill/>
            <a:ln>
              <a:noFill/>
            </a:ln>
          </p:spPr>
        </p:pic>
        <p:pic>
          <p:nvPicPr>
            <p:cNvPr id="316"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416284" y="2842303"/>
              <a:ext cx="161818" cy="398827"/>
            </a:xfrm>
            <a:prstGeom prst="rect">
              <a:avLst/>
            </a:prstGeom>
            <a:noFill/>
            <a:ln>
              <a:noFill/>
            </a:ln>
          </p:spPr>
        </p:pic>
        <p:pic>
          <p:nvPicPr>
            <p:cNvPr id="317"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617329" y="2842303"/>
              <a:ext cx="161818" cy="398827"/>
            </a:xfrm>
            <a:prstGeom prst="rect">
              <a:avLst/>
            </a:prstGeom>
            <a:noFill/>
            <a:ln>
              <a:noFill/>
            </a:ln>
          </p:spPr>
        </p:pic>
        <p:pic>
          <p:nvPicPr>
            <p:cNvPr id="318"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810097" y="2842303"/>
              <a:ext cx="161818" cy="398827"/>
            </a:xfrm>
            <a:prstGeom prst="rect">
              <a:avLst/>
            </a:prstGeom>
            <a:noFill/>
            <a:ln>
              <a:noFill/>
            </a:ln>
          </p:spPr>
        </p:pic>
        <p:pic>
          <p:nvPicPr>
            <p:cNvPr id="319"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7004398" y="2842303"/>
              <a:ext cx="161818" cy="398827"/>
            </a:xfrm>
            <a:prstGeom prst="rect">
              <a:avLst/>
            </a:prstGeom>
            <a:noFill/>
            <a:ln>
              <a:noFill/>
            </a:ln>
          </p:spPr>
        </p:pic>
        <p:pic>
          <p:nvPicPr>
            <p:cNvPr id="320" name="Picture 319">
              <a:extLst>
                <a:ext uri="{FF2B5EF4-FFF2-40B4-BE49-F238E27FC236}">
                  <a16:creationId xmlns:a16="http://schemas.microsoft.com/office/drawing/2014/main" id="{78805B53-49B4-476F-BB78-5174DF114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498" y="2440707"/>
              <a:ext cx="155691" cy="389465"/>
            </a:xfrm>
            <a:prstGeom prst="rect">
              <a:avLst/>
            </a:prstGeom>
          </p:spPr>
        </p:pic>
      </p:grpSp>
      <p:grpSp>
        <p:nvGrpSpPr>
          <p:cNvPr id="321" name="Group 320"/>
          <p:cNvGrpSpPr/>
          <p:nvPr/>
        </p:nvGrpSpPr>
        <p:grpSpPr>
          <a:xfrm>
            <a:off x="12764363" y="3877567"/>
            <a:ext cx="971725" cy="950499"/>
            <a:chOff x="5939103" y="2402771"/>
            <a:chExt cx="1311361" cy="1287789"/>
          </a:xfrm>
        </p:grpSpPr>
        <p:sp>
          <p:nvSpPr>
            <p:cNvPr id="322" name="Oval 321">
              <a:extLst>
                <a:ext uri="{FF2B5EF4-FFF2-40B4-BE49-F238E27FC236}">
                  <a16:creationId xmlns:a16="http://schemas.microsoft.com/office/drawing/2014/main" id="{9C7B905B-1643-4EB0-89E4-EC1818265F47}"/>
                </a:ext>
              </a:extLst>
            </p:cNvPr>
            <p:cNvSpPr/>
            <p:nvPr/>
          </p:nvSpPr>
          <p:spPr>
            <a:xfrm>
              <a:off x="5939103" y="2402771"/>
              <a:ext cx="1311361" cy="1287789"/>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6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323" name="Shape 423">
              <a:extLst>
                <a:ext uri="{FF2B5EF4-FFF2-40B4-BE49-F238E27FC236}">
                  <a16:creationId xmlns:a16="http://schemas.microsoft.com/office/drawing/2014/main" id="{1598ED1E-6EAA-40CE-BAB2-C850DD61A260}"/>
                </a:ext>
              </a:extLst>
            </p:cNvPr>
            <p:cNvPicPr preferRelativeResize="0"/>
            <p:nvPr/>
          </p:nvPicPr>
          <p:blipFill rotWithShape="1">
            <a:blip r:embed="rId6">
              <a:alphaModFix/>
              <a:duotone>
                <a:schemeClr val="accent4">
                  <a:shade val="45000"/>
                  <a:satMod val="135000"/>
                </a:schemeClr>
                <a:prstClr val="white"/>
              </a:duotone>
            </a:blip>
            <a:srcRect/>
            <a:stretch/>
          </p:blipFill>
          <p:spPr>
            <a:xfrm>
              <a:off x="6418950" y="3245956"/>
              <a:ext cx="156486" cy="399550"/>
            </a:xfrm>
            <a:prstGeom prst="rect">
              <a:avLst/>
            </a:prstGeom>
            <a:noFill/>
            <a:ln>
              <a:noFill/>
            </a:ln>
          </p:spPr>
        </p:pic>
        <p:pic>
          <p:nvPicPr>
            <p:cNvPr id="324" name="Picture 323">
              <a:extLst>
                <a:ext uri="{FF2B5EF4-FFF2-40B4-BE49-F238E27FC236}">
                  <a16:creationId xmlns:a16="http://schemas.microsoft.com/office/drawing/2014/main" id="{7C8A3F70-76CE-43A5-8038-7E2BE0F23C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0393" y="3272177"/>
              <a:ext cx="155690" cy="389466"/>
            </a:xfrm>
            <a:prstGeom prst="rect">
              <a:avLst/>
            </a:prstGeom>
          </p:spPr>
        </p:pic>
        <p:pic>
          <p:nvPicPr>
            <p:cNvPr id="325" name="Picture 324">
              <a:extLst>
                <a:ext uri="{FF2B5EF4-FFF2-40B4-BE49-F238E27FC236}">
                  <a16:creationId xmlns:a16="http://schemas.microsoft.com/office/drawing/2014/main" id="{89458F41-87BE-4F20-BF30-CC7A157281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0393" y="2447448"/>
              <a:ext cx="155690" cy="389466"/>
            </a:xfrm>
            <a:prstGeom prst="rect">
              <a:avLst/>
            </a:prstGeom>
          </p:spPr>
        </p:pic>
        <p:pic>
          <p:nvPicPr>
            <p:cNvPr id="326"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052143" y="2842303"/>
              <a:ext cx="161818" cy="398827"/>
            </a:xfrm>
            <a:prstGeom prst="rect">
              <a:avLst/>
            </a:prstGeom>
            <a:noFill/>
            <a:ln>
              <a:noFill/>
            </a:ln>
          </p:spPr>
        </p:pic>
        <p:pic>
          <p:nvPicPr>
            <p:cNvPr id="327"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246444" y="2842303"/>
              <a:ext cx="161818" cy="398827"/>
            </a:xfrm>
            <a:prstGeom prst="rect">
              <a:avLst/>
            </a:prstGeom>
            <a:noFill/>
            <a:ln>
              <a:noFill/>
            </a:ln>
          </p:spPr>
        </p:pic>
        <p:pic>
          <p:nvPicPr>
            <p:cNvPr id="328"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416284" y="2842303"/>
              <a:ext cx="161818" cy="398827"/>
            </a:xfrm>
            <a:prstGeom prst="rect">
              <a:avLst/>
            </a:prstGeom>
            <a:noFill/>
            <a:ln>
              <a:noFill/>
            </a:ln>
          </p:spPr>
        </p:pic>
        <p:pic>
          <p:nvPicPr>
            <p:cNvPr id="329"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6617329" y="2842303"/>
              <a:ext cx="161818" cy="398827"/>
            </a:xfrm>
            <a:prstGeom prst="rect">
              <a:avLst/>
            </a:prstGeom>
            <a:noFill/>
            <a:ln>
              <a:noFill/>
            </a:ln>
          </p:spPr>
        </p:pic>
        <p:pic>
          <p:nvPicPr>
            <p:cNvPr id="330" name="Shape 421">
              <a:extLst>
                <a:ext uri="{FF2B5EF4-FFF2-40B4-BE49-F238E27FC236}">
                  <a16:creationId xmlns:a16="http://schemas.microsoft.com/office/drawing/2014/main" id="{39082AAD-6D45-4EE6-BB56-078F4A3E7E0F}"/>
                </a:ext>
              </a:extLst>
            </p:cNvPr>
            <p:cNvPicPr preferRelativeResize="0"/>
            <p:nvPr/>
          </p:nvPicPr>
          <p:blipFill rotWithShape="1">
            <a:blip r:embed="rId7">
              <a:alphaModFix/>
            </a:blip>
            <a:srcRect/>
            <a:stretch/>
          </p:blipFill>
          <p:spPr>
            <a:xfrm>
              <a:off x="6810097" y="2842303"/>
              <a:ext cx="161818" cy="398827"/>
            </a:xfrm>
            <a:prstGeom prst="rect">
              <a:avLst/>
            </a:prstGeom>
            <a:noFill/>
            <a:ln>
              <a:noFill/>
            </a:ln>
          </p:spPr>
        </p:pic>
        <p:pic>
          <p:nvPicPr>
            <p:cNvPr id="331" name="Shape 422">
              <a:extLst>
                <a:ext uri="{FF2B5EF4-FFF2-40B4-BE49-F238E27FC236}">
                  <a16:creationId xmlns:a16="http://schemas.microsoft.com/office/drawing/2014/main" id="{F4070B85-FE14-4FDC-BB1A-A81F7BEDB566}"/>
                </a:ext>
              </a:extLst>
            </p:cNvPr>
            <p:cNvPicPr preferRelativeResize="0"/>
            <p:nvPr/>
          </p:nvPicPr>
          <p:blipFill rotWithShape="1">
            <a:blip r:embed="rId7">
              <a:alphaModFix/>
            </a:blip>
            <a:srcRect/>
            <a:stretch/>
          </p:blipFill>
          <p:spPr>
            <a:xfrm>
              <a:off x="7004398" y="2842303"/>
              <a:ext cx="161818" cy="398827"/>
            </a:xfrm>
            <a:prstGeom prst="rect">
              <a:avLst/>
            </a:prstGeom>
            <a:noFill/>
            <a:ln>
              <a:noFill/>
            </a:ln>
          </p:spPr>
        </p:pic>
        <p:pic>
          <p:nvPicPr>
            <p:cNvPr id="332" name="Picture 331">
              <a:extLst>
                <a:ext uri="{FF2B5EF4-FFF2-40B4-BE49-F238E27FC236}">
                  <a16:creationId xmlns:a16="http://schemas.microsoft.com/office/drawing/2014/main" id="{78805B53-49B4-476F-BB78-5174DF1143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498" y="2440707"/>
              <a:ext cx="155691" cy="389465"/>
            </a:xfrm>
            <a:prstGeom prst="rect">
              <a:avLst/>
            </a:prstGeom>
          </p:spPr>
        </p:pic>
      </p:grpSp>
      <p:sp>
        <p:nvSpPr>
          <p:cNvPr id="333" name="Rectangle 332"/>
          <p:cNvSpPr/>
          <p:nvPr/>
        </p:nvSpPr>
        <p:spPr>
          <a:xfrm>
            <a:off x="12078331" y="5205861"/>
            <a:ext cx="1903616" cy="521270"/>
          </a:xfrm>
          <a:prstGeom prst="rect">
            <a:avLst/>
          </a:prstGeom>
          <a:solidFill>
            <a:schemeClr val="accent6">
              <a:lumMod val="75000"/>
            </a:schemeClr>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Arial" panose="020B0604020202020204" pitchFamily="34" charset="0"/>
                <a:ea typeface="Arial" charset="0"/>
                <a:cs typeface="Arial" panose="020B0604020202020204" pitchFamily="34" charset="0"/>
              </a:rPr>
              <a:t>Cloud Leaders </a:t>
            </a:r>
          </a:p>
        </p:txBody>
      </p:sp>
      <p:sp>
        <p:nvSpPr>
          <p:cNvPr id="334" name="Rectangle 333"/>
          <p:cNvSpPr/>
          <p:nvPr/>
        </p:nvSpPr>
        <p:spPr>
          <a:xfrm>
            <a:off x="9424156" y="5205861"/>
            <a:ext cx="2566174" cy="521270"/>
          </a:xfrm>
          <a:prstGeom prst="rect">
            <a:avLst/>
          </a:prstGeom>
          <a:solidFill>
            <a:schemeClr val="bg2">
              <a:lumMod val="50000"/>
            </a:schemeClr>
          </a:solidFill>
          <a:ln w="15875">
            <a:noFill/>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1462930" rtl="0" eaLnBrk="1" fontAlgn="auto" latinLnBrk="0" hangingPunct="1">
              <a:lnSpc>
                <a:spcPct val="100000"/>
              </a:lnSpc>
              <a:spcBef>
                <a:spcPts val="0"/>
              </a:spcBef>
              <a:spcAft>
                <a:spcPts val="0"/>
              </a:spcAft>
              <a:buClrTx/>
              <a:buSzTx/>
              <a:buFontTx/>
              <a:buNone/>
              <a:tabLst/>
              <a:defRPr/>
            </a:pPr>
            <a:r>
              <a:rPr kumimoji="0" lang="en-US" sz="1680" b="1" i="0" u="none" strike="noStrike" kern="1200" cap="none" spc="0" normalizeH="0" baseline="0" noProof="0" dirty="0">
                <a:ln>
                  <a:noFill/>
                </a:ln>
                <a:solidFill>
                  <a:srgbClr val="FFFFFF"/>
                </a:solidFill>
                <a:effectLst/>
                <a:uLnTx/>
                <a:uFillTx/>
                <a:latin typeface="Arial" panose="020B0604020202020204" pitchFamily="34" charset="0"/>
                <a:ea typeface="Arial" charset="0"/>
                <a:cs typeface="Arial" panose="020B0604020202020204" pitchFamily="34" charset="0"/>
              </a:rPr>
              <a:t>Cloud Engineering</a:t>
            </a:r>
          </a:p>
        </p:txBody>
      </p:sp>
      <p:cxnSp>
        <p:nvCxnSpPr>
          <p:cNvPr id="335" name="Straight Connector 334"/>
          <p:cNvCxnSpPr/>
          <p:nvPr/>
        </p:nvCxnSpPr>
        <p:spPr>
          <a:xfrm flipV="1">
            <a:off x="9424157" y="5733442"/>
            <a:ext cx="2566173" cy="155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12089333" y="5733442"/>
            <a:ext cx="1892138" cy="1689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338" name="Group 337"/>
          <p:cNvGrpSpPr/>
          <p:nvPr/>
        </p:nvGrpSpPr>
        <p:grpSpPr>
          <a:xfrm>
            <a:off x="12736933" y="6169787"/>
            <a:ext cx="950621" cy="934246"/>
            <a:chOff x="6542831" y="4101415"/>
            <a:chExt cx="705470" cy="705470"/>
          </a:xfrm>
        </p:grpSpPr>
        <p:sp>
          <p:nvSpPr>
            <p:cNvPr id="339" name="Oval 338"/>
            <p:cNvSpPr/>
            <p:nvPr/>
          </p:nvSpPr>
          <p:spPr>
            <a:xfrm>
              <a:off x="6542831" y="4101415"/>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3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340" name="Picture 33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20309" y="4451375"/>
              <a:ext cx="82562" cy="210312"/>
            </a:xfrm>
            <a:prstGeom prst="rect">
              <a:avLst/>
            </a:prstGeom>
          </p:spPr>
        </p:pic>
        <p:pic>
          <p:nvPicPr>
            <p:cNvPr id="341" name="Picture 3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2449" y="4451375"/>
              <a:ext cx="82562" cy="210312"/>
            </a:xfrm>
            <a:prstGeom prst="rect">
              <a:avLst/>
            </a:prstGeom>
          </p:spPr>
        </p:pic>
        <p:pic>
          <p:nvPicPr>
            <p:cNvPr id="342" name="Picture 34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1565" y="4451375"/>
              <a:ext cx="82562" cy="210312"/>
            </a:xfrm>
            <a:prstGeom prst="rect">
              <a:avLst/>
            </a:prstGeom>
          </p:spPr>
        </p:pic>
        <p:pic>
          <p:nvPicPr>
            <p:cNvPr id="343" name="Picture 3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3223" y="4451375"/>
              <a:ext cx="82562" cy="210312"/>
            </a:xfrm>
            <a:prstGeom prst="rect">
              <a:avLst/>
            </a:prstGeom>
          </p:spPr>
        </p:pic>
        <p:pic>
          <p:nvPicPr>
            <p:cNvPr id="344" name="Picture 34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21174" y="4222285"/>
              <a:ext cx="82562" cy="210312"/>
            </a:xfrm>
            <a:prstGeom prst="rect">
              <a:avLst/>
            </a:prstGeom>
          </p:spPr>
        </p:pic>
        <p:pic>
          <p:nvPicPr>
            <p:cNvPr id="345" name="Picture 34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13314" y="4222285"/>
              <a:ext cx="82562" cy="210312"/>
            </a:xfrm>
            <a:prstGeom prst="rect">
              <a:avLst/>
            </a:prstGeom>
          </p:spPr>
        </p:pic>
        <p:pic>
          <p:nvPicPr>
            <p:cNvPr id="346" name="Picture 34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02430" y="4222285"/>
              <a:ext cx="82562" cy="210312"/>
            </a:xfrm>
            <a:prstGeom prst="rect">
              <a:avLst/>
            </a:prstGeom>
          </p:spPr>
        </p:pic>
        <p:pic>
          <p:nvPicPr>
            <p:cNvPr id="347" name="Picture 3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990681" y="4222285"/>
              <a:ext cx="82562" cy="210312"/>
            </a:xfrm>
            <a:prstGeom prst="rect">
              <a:avLst/>
            </a:prstGeom>
          </p:spPr>
        </p:pic>
      </p:grpSp>
      <p:grpSp>
        <p:nvGrpSpPr>
          <p:cNvPr id="348" name="Group 347"/>
          <p:cNvGrpSpPr/>
          <p:nvPr/>
        </p:nvGrpSpPr>
        <p:grpSpPr>
          <a:xfrm>
            <a:off x="9442829" y="6167470"/>
            <a:ext cx="983010" cy="958568"/>
            <a:chOff x="646585" y="4095750"/>
            <a:chExt cx="705470" cy="705470"/>
          </a:xfrm>
        </p:grpSpPr>
        <p:sp>
          <p:nvSpPr>
            <p:cNvPr id="349" name="Oval 348"/>
            <p:cNvSpPr/>
            <p:nvPr/>
          </p:nvSpPr>
          <p:spPr>
            <a:xfrm>
              <a:off x="646585" y="4095750"/>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3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350" name="Picture 3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8473" y="4448485"/>
              <a:ext cx="83756" cy="213355"/>
            </a:xfrm>
            <a:prstGeom prst="rect">
              <a:avLst/>
            </a:prstGeom>
          </p:spPr>
        </p:pic>
        <p:pic>
          <p:nvPicPr>
            <p:cNvPr id="351" name="Picture 35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05635" y="4448485"/>
              <a:ext cx="83757" cy="213355"/>
            </a:xfrm>
            <a:prstGeom prst="rect">
              <a:avLst/>
            </a:prstGeom>
          </p:spPr>
        </p:pic>
        <p:pic>
          <p:nvPicPr>
            <p:cNvPr id="352" name="Picture 35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146" y="4448485"/>
              <a:ext cx="83757" cy="213355"/>
            </a:xfrm>
            <a:prstGeom prst="rect">
              <a:avLst/>
            </a:prstGeom>
          </p:spPr>
        </p:pic>
        <p:pic>
          <p:nvPicPr>
            <p:cNvPr id="353" name="Picture 3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8568" y="4448485"/>
              <a:ext cx="83757" cy="213355"/>
            </a:xfrm>
            <a:prstGeom prst="rect">
              <a:avLst/>
            </a:prstGeom>
          </p:spPr>
        </p:pic>
        <p:grpSp>
          <p:nvGrpSpPr>
            <p:cNvPr id="354" name="Group 353"/>
            <p:cNvGrpSpPr/>
            <p:nvPr/>
          </p:nvGrpSpPr>
          <p:grpSpPr>
            <a:xfrm>
              <a:off x="822479" y="4218082"/>
              <a:ext cx="358490" cy="213355"/>
              <a:chOff x="728614" y="4348254"/>
              <a:chExt cx="358490" cy="213355"/>
            </a:xfrm>
          </p:grpSpPr>
          <p:pic>
            <p:nvPicPr>
              <p:cNvPr id="355" name="Picture 35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192" y="4348254"/>
                <a:ext cx="83757" cy="213355"/>
              </a:xfrm>
              <a:prstGeom prst="rect">
                <a:avLst/>
              </a:prstGeom>
            </p:spPr>
          </p:pic>
          <p:pic>
            <p:nvPicPr>
              <p:cNvPr id="356" name="Picture 3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8614" y="4348254"/>
                <a:ext cx="83757" cy="213355"/>
              </a:xfrm>
              <a:prstGeom prst="rect">
                <a:avLst/>
              </a:prstGeom>
            </p:spPr>
          </p:pic>
          <p:pic>
            <p:nvPicPr>
              <p:cNvPr id="357" name="Picture 3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770" y="4348254"/>
                <a:ext cx="83757" cy="213355"/>
              </a:xfrm>
              <a:prstGeom prst="rect">
                <a:avLst/>
              </a:prstGeom>
            </p:spPr>
          </p:pic>
          <p:pic>
            <p:nvPicPr>
              <p:cNvPr id="358" name="Picture 3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3347" y="4348254"/>
                <a:ext cx="83757" cy="213355"/>
              </a:xfrm>
              <a:prstGeom prst="rect">
                <a:avLst/>
              </a:prstGeom>
            </p:spPr>
          </p:pic>
        </p:grpSp>
      </p:grpSp>
      <p:grpSp>
        <p:nvGrpSpPr>
          <p:cNvPr id="359" name="Group 358"/>
          <p:cNvGrpSpPr/>
          <p:nvPr/>
        </p:nvGrpSpPr>
        <p:grpSpPr>
          <a:xfrm>
            <a:off x="10517652" y="6132081"/>
            <a:ext cx="958798" cy="960955"/>
            <a:chOff x="1725848" y="4095750"/>
            <a:chExt cx="705470" cy="705470"/>
          </a:xfrm>
        </p:grpSpPr>
        <p:pic>
          <p:nvPicPr>
            <p:cNvPr id="360" name="Picture 35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78256" y="4218081"/>
              <a:ext cx="83757" cy="213355"/>
            </a:xfrm>
            <a:prstGeom prst="rect">
              <a:avLst/>
            </a:prstGeom>
          </p:spPr>
        </p:pic>
        <p:sp>
          <p:nvSpPr>
            <p:cNvPr id="361" name="Oval 360"/>
            <p:cNvSpPr/>
            <p:nvPr/>
          </p:nvSpPr>
          <p:spPr>
            <a:xfrm>
              <a:off x="1725848" y="4095750"/>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3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362" name="Picture 36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77736" y="4448485"/>
              <a:ext cx="83756" cy="213355"/>
            </a:xfrm>
            <a:prstGeom prst="rect">
              <a:avLst/>
            </a:prstGeom>
          </p:spPr>
        </p:pic>
        <p:pic>
          <p:nvPicPr>
            <p:cNvPr id="363" name="Picture 36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84673" y="4219380"/>
              <a:ext cx="83757" cy="213355"/>
            </a:xfrm>
            <a:prstGeom prst="rect">
              <a:avLst/>
            </a:prstGeom>
          </p:spPr>
        </p:pic>
        <p:pic>
          <p:nvPicPr>
            <p:cNvPr id="364" name="Picture 3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84673" y="4448484"/>
              <a:ext cx="83757" cy="213355"/>
            </a:xfrm>
            <a:prstGeom prst="rect">
              <a:avLst/>
            </a:prstGeom>
          </p:spPr>
        </p:pic>
        <p:pic>
          <p:nvPicPr>
            <p:cNvPr id="365" name="Picture 36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2921" y="4219380"/>
              <a:ext cx="83757" cy="213355"/>
            </a:xfrm>
            <a:prstGeom prst="rect">
              <a:avLst/>
            </a:prstGeom>
          </p:spPr>
        </p:pic>
        <p:pic>
          <p:nvPicPr>
            <p:cNvPr id="366" name="Picture 36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93068" y="4219186"/>
              <a:ext cx="83757" cy="213355"/>
            </a:xfrm>
            <a:prstGeom prst="rect">
              <a:avLst/>
            </a:prstGeom>
          </p:spPr>
        </p:pic>
        <p:pic>
          <p:nvPicPr>
            <p:cNvPr id="367" name="Picture 36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00128" y="4448678"/>
              <a:ext cx="83757" cy="213355"/>
            </a:xfrm>
            <a:prstGeom prst="rect">
              <a:avLst/>
            </a:prstGeom>
          </p:spPr>
        </p:pic>
        <p:pic>
          <p:nvPicPr>
            <p:cNvPr id="368" name="Picture 36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90275" y="4448484"/>
              <a:ext cx="83757" cy="213355"/>
            </a:xfrm>
            <a:prstGeom prst="rect">
              <a:avLst/>
            </a:prstGeom>
          </p:spPr>
        </p:pic>
      </p:grpSp>
      <p:grpSp>
        <p:nvGrpSpPr>
          <p:cNvPr id="369" name="Group 368"/>
          <p:cNvGrpSpPr/>
          <p:nvPr/>
        </p:nvGrpSpPr>
        <p:grpSpPr>
          <a:xfrm>
            <a:off x="11552844" y="6162281"/>
            <a:ext cx="950619" cy="952757"/>
            <a:chOff x="2780223" y="4090815"/>
            <a:chExt cx="705470" cy="705470"/>
          </a:xfrm>
        </p:grpSpPr>
        <p:pic>
          <p:nvPicPr>
            <p:cNvPr id="370" name="Picture 36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9990" y="4213145"/>
              <a:ext cx="83756" cy="213355"/>
            </a:xfrm>
            <a:prstGeom prst="rect">
              <a:avLst/>
            </a:prstGeom>
          </p:spPr>
        </p:pic>
        <p:sp>
          <p:nvSpPr>
            <p:cNvPr id="371" name="Oval 370"/>
            <p:cNvSpPr/>
            <p:nvPr/>
          </p:nvSpPr>
          <p:spPr>
            <a:xfrm>
              <a:off x="2780223" y="4090815"/>
              <a:ext cx="705470" cy="705470"/>
            </a:xfrm>
            <a:prstGeom prst="ellipse">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95072" tIns="97536" rIns="195072" bIns="97536" numCol="1" spcCol="0" rtlCol="0" fromWordArt="0" anchor="ctr" anchorCtr="0" forceAA="0" compatLnSpc="1">
              <a:prstTxWarp prst="textNoShape">
                <a:avLst/>
              </a:prstTxWarp>
              <a:noAutofit/>
            </a:bodyPr>
            <a:lstStyle/>
            <a:p>
              <a:pPr marL="0" marR="0" lvl="0" indent="0" algn="ctr" defTabSz="146293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prstClr val="white"/>
                </a:solidFill>
                <a:effectLst/>
                <a:uLnTx/>
                <a:uFillTx/>
                <a:latin typeface="Arial"/>
                <a:ea typeface="+mn-ea"/>
                <a:cs typeface="+mn-cs"/>
              </a:endParaRPr>
            </a:p>
          </p:txBody>
        </p:sp>
        <p:pic>
          <p:nvPicPr>
            <p:cNvPr id="372" name="Picture 37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1934" y="4213459"/>
              <a:ext cx="83756" cy="213355"/>
            </a:xfrm>
            <a:prstGeom prst="rect">
              <a:avLst/>
            </a:prstGeom>
          </p:spPr>
        </p:pic>
        <p:pic>
          <p:nvPicPr>
            <p:cNvPr id="373" name="Picture 37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9048" y="4443549"/>
              <a:ext cx="83757" cy="213355"/>
            </a:xfrm>
            <a:prstGeom prst="rect">
              <a:avLst/>
            </a:prstGeom>
          </p:spPr>
        </p:pic>
        <p:pic>
          <p:nvPicPr>
            <p:cNvPr id="374" name="Picture 37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34683" y="4443549"/>
              <a:ext cx="83757" cy="213355"/>
            </a:xfrm>
            <a:prstGeom prst="rect">
              <a:avLst/>
            </a:prstGeom>
          </p:spPr>
        </p:pic>
        <p:pic>
          <p:nvPicPr>
            <p:cNvPr id="375" name="Picture 37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42424" y="4213145"/>
              <a:ext cx="83756" cy="213355"/>
            </a:xfrm>
            <a:prstGeom prst="rect">
              <a:avLst/>
            </a:prstGeom>
          </p:spPr>
        </p:pic>
        <p:pic>
          <p:nvPicPr>
            <p:cNvPr id="376" name="Picture 37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32914" y="4213145"/>
              <a:ext cx="83756" cy="213355"/>
            </a:xfrm>
            <a:prstGeom prst="rect">
              <a:avLst/>
            </a:prstGeom>
          </p:spPr>
        </p:pic>
        <p:pic>
          <p:nvPicPr>
            <p:cNvPr id="377" name="Picture 37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7065" y="4443235"/>
              <a:ext cx="83756" cy="213355"/>
            </a:xfrm>
            <a:prstGeom prst="rect">
              <a:avLst/>
            </a:prstGeom>
          </p:spPr>
        </p:pic>
        <p:pic>
          <p:nvPicPr>
            <p:cNvPr id="378" name="Picture 37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9009" y="4443549"/>
              <a:ext cx="83756" cy="213355"/>
            </a:xfrm>
            <a:prstGeom prst="rect">
              <a:avLst/>
            </a:prstGeom>
          </p:spPr>
        </p:pic>
      </p:grpSp>
      <p:cxnSp>
        <p:nvCxnSpPr>
          <p:cNvPr id="21" name="Straight Connector 20"/>
          <p:cNvCxnSpPr/>
          <p:nvPr/>
        </p:nvCxnSpPr>
        <p:spPr>
          <a:xfrm>
            <a:off x="3699758" y="1506978"/>
            <a:ext cx="0" cy="5888157"/>
          </a:xfrm>
          <a:prstGeom prst="line">
            <a:avLst/>
          </a:prstGeom>
          <a:ln w="9525">
            <a:solidFill>
              <a:srgbClr val="FD9B00"/>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9051840" y="1506978"/>
            <a:ext cx="0" cy="5888157"/>
          </a:xfrm>
          <a:prstGeom prst="line">
            <a:avLst/>
          </a:prstGeom>
          <a:ln w="9525">
            <a:solidFill>
              <a:srgbClr val="FD9B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90988" y="1457379"/>
            <a:ext cx="3159176" cy="78175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24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Cloud Tiger Team</a:t>
            </a:r>
            <a:br>
              <a:rPr kumimoji="0" lang="en-US" sz="224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224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(0-6 months) </a:t>
            </a:r>
          </a:p>
        </p:txBody>
      </p:sp>
      <p:sp>
        <p:nvSpPr>
          <p:cNvPr id="380" name="TextBox 379"/>
          <p:cNvSpPr txBox="1"/>
          <p:nvPr/>
        </p:nvSpPr>
        <p:spPr>
          <a:xfrm>
            <a:off x="3748632" y="1457379"/>
            <a:ext cx="5303210" cy="78175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24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Initial Cloud COE</a:t>
            </a:r>
            <a:br>
              <a:rPr kumimoji="0" lang="en-US" sz="224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224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(6+ months) </a:t>
            </a:r>
          </a:p>
        </p:txBody>
      </p:sp>
      <p:sp>
        <p:nvSpPr>
          <p:cNvPr id="381" name="TextBox 380"/>
          <p:cNvSpPr txBox="1"/>
          <p:nvPr/>
        </p:nvSpPr>
        <p:spPr>
          <a:xfrm>
            <a:off x="9055992" y="1457379"/>
            <a:ext cx="5303210" cy="781752"/>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24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Cloud-Enabled Organization</a:t>
            </a:r>
            <a:br>
              <a:rPr kumimoji="0" lang="en-US" sz="224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sz="224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(18+ months) </a:t>
            </a:r>
          </a:p>
        </p:txBody>
      </p:sp>
      <p:sp>
        <p:nvSpPr>
          <p:cNvPr id="26" name="Isosceles Triangle 25"/>
          <p:cNvSpPr/>
          <p:nvPr/>
        </p:nvSpPr>
        <p:spPr>
          <a:xfrm rot="5400000">
            <a:off x="3539955" y="1781476"/>
            <a:ext cx="558237" cy="240082"/>
          </a:xfrm>
          <a:prstGeom prst="triangle">
            <a:avLst/>
          </a:prstGeom>
          <a:solidFill>
            <a:srgbClr val="FD9B00"/>
          </a:solidFill>
          <a:ln>
            <a:solidFill>
              <a:srgbClr val="FD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382" name="Isosceles Triangle 381"/>
          <p:cNvSpPr/>
          <p:nvPr/>
        </p:nvSpPr>
        <p:spPr>
          <a:xfrm rot="5400000">
            <a:off x="8897002" y="1781476"/>
            <a:ext cx="558237" cy="240082"/>
          </a:xfrm>
          <a:prstGeom prst="triangle">
            <a:avLst/>
          </a:prstGeom>
          <a:solidFill>
            <a:srgbClr val="FD9B00"/>
          </a:solidFill>
          <a:ln>
            <a:solidFill>
              <a:srgbClr val="FD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7336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itle 2">
            <a:extLst>
              <a:ext uri="{FF2B5EF4-FFF2-40B4-BE49-F238E27FC236}">
                <a16:creationId xmlns:a16="http://schemas.microsoft.com/office/drawing/2014/main" id="{6A631031-399F-4B2D-8AC3-4C7CF3ECEE50}"/>
              </a:ext>
            </a:extLst>
          </p:cNvPr>
          <p:cNvSpPr>
            <a:spLocks noGrp="1"/>
          </p:cNvSpPr>
          <p:nvPr>
            <p:ph type="title"/>
          </p:nvPr>
        </p:nvSpPr>
        <p:spPr/>
        <p:txBody>
          <a:bodyPr/>
          <a:lstStyle/>
          <a:p>
            <a:r>
              <a:rPr lang="en-US" sz="3800" dirty="0">
                <a:sym typeface="Arial"/>
              </a:rPr>
              <a:t>Mobilize Outcomes</a:t>
            </a:r>
            <a:endParaRPr lang="en-US" sz="3800" dirty="0"/>
          </a:p>
        </p:txBody>
      </p:sp>
      <p:sp>
        <p:nvSpPr>
          <p:cNvPr id="8" name="Triangle 7">
            <a:extLst>
              <a:ext uri="{FF2B5EF4-FFF2-40B4-BE49-F238E27FC236}">
                <a16:creationId xmlns:a16="http://schemas.microsoft.com/office/drawing/2014/main" id="{AE15D164-56A7-F640-9E8B-D60F5B78F5AE}"/>
              </a:ext>
            </a:extLst>
          </p:cNvPr>
          <p:cNvSpPr/>
          <p:nvPr/>
        </p:nvSpPr>
        <p:spPr>
          <a:xfrm rot="5400000">
            <a:off x="1702749" y="4159326"/>
            <a:ext cx="6106652" cy="866033"/>
          </a:xfrm>
          <a:prstGeom prst="triangle">
            <a:avLst>
              <a:gd name="adj" fmla="val 49838"/>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B403CC5-80AD-EA4B-8E34-F83387ED70E6}"/>
              </a:ext>
            </a:extLst>
          </p:cNvPr>
          <p:cNvSpPr/>
          <p:nvPr/>
        </p:nvSpPr>
        <p:spPr>
          <a:xfrm>
            <a:off x="5430136" y="1496228"/>
            <a:ext cx="8831766" cy="1280160"/>
          </a:xfrm>
          <a:prstGeom prst="rect">
            <a:avLst/>
          </a:prstGeom>
          <a:solidFill>
            <a:srgbClr val="595A5D"/>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Fully evaluated digital landscape, based on criteria tailored to </a:t>
            </a:r>
            <a:r>
              <a:rPr lang="en-US" sz="2400" dirty="0" smtClean="0">
                <a:solidFill>
                  <a:schemeClr val="tx1"/>
                </a:solidFill>
              </a:rPr>
              <a:t>customer’s priorities</a:t>
            </a:r>
            <a:r>
              <a:rPr lang="en-US" sz="2400" dirty="0">
                <a:solidFill>
                  <a:schemeClr val="tx1"/>
                </a:solidFill>
              </a:rPr>
              <a:t>, to determine good candidates for cloud</a:t>
            </a:r>
          </a:p>
        </p:txBody>
      </p:sp>
      <p:sp>
        <p:nvSpPr>
          <p:cNvPr id="77" name="Rectangle 76">
            <a:extLst>
              <a:ext uri="{FF2B5EF4-FFF2-40B4-BE49-F238E27FC236}">
                <a16:creationId xmlns:a16="http://schemas.microsoft.com/office/drawing/2014/main" id="{9921AA03-B200-8142-A3E4-21520DD47175}"/>
              </a:ext>
            </a:extLst>
          </p:cNvPr>
          <p:cNvSpPr/>
          <p:nvPr/>
        </p:nvSpPr>
        <p:spPr>
          <a:xfrm>
            <a:off x="5440228" y="2948819"/>
            <a:ext cx="8831766" cy="1280160"/>
          </a:xfrm>
          <a:prstGeom prst="rect">
            <a:avLst/>
          </a:prstGeom>
          <a:solidFill>
            <a:srgbClr val="595A5D"/>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400" dirty="0">
                <a:solidFill>
                  <a:schemeClr val="tx1"/>
                </a:solidFill>
              </a:rPr>
              <a:t>Repeatable playbooks (and runbooks) for Governance, Architecture, Security, Operations, and </a:t>
            </a:r>
            <a:r>
              <a:rPr lang="en-US" sz="2400" dirty="0" smtClean="0">
                <a:solidFill>
                  <a:schemeClr val="tx1"/>
                </a:solidFill>
              </a:rPr>
              <a:t>Migration </a:t>
            </a:r>
            <a:r>
              <a:rPr lang="en-US" sz="2400" dirty="0">
                <a:solidFill>
                  <a:schemeClr val="tx1"/>
                </a:solidFill>
              </a:rPr>
              <a:t>to enable production at scale while limiting complexity</a:t>
            </a:r>
          </a:p>
        </p:txBody>
      </p:sp>
      <p:sp>
        <p:nvSpPr>
          <p:cNvPr id="78" name="Rectangle 77">
            <a:extLst>
              <a:ext uri="{FF2B5EF4-FFF2-40B4-BE49-F238E27FC236}">
                <a16:creationId xmlns:a16="http://schemas.microsoft.com/office/drawing/2014/main" id="{EF0A7A2E-F4AB-DA4B-93F7-891018A3FE03}"/>
              </a:ext>
            </a:extLst>
          </p:cNvPr>
          <p:cNvSpPr/>
          <p:nvPr/>
        </p:nvSpPr>
        <p:spPr>
          <a:xfrm>
            <a:off x="5440228" y="4401409"/>
            <a:ext cx="8831766" cy="1280160"/>
          </a:xfrm>
          <a:prstGeom prst="rect">
            <a:avLst/>
          </a:prstGeom>
          <a:solidFill>
            <a:srgbClr val="595A5D"/>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400" dirty="0">
                <a:solidFill>
                  <a:schemeClr val="tx1"/>
                </a:solidFill>
              </a:rPr>
              <a:t>A critical mass </a:t>
            </a:r>
            <a:r>
              <a:rPr lang="en-US" sz="2400" dirty="0" smtClean="0">
                <a:solidFill>
                  <a:schemeClr val="tx1"/>
                </a:solidFill>
              </a:rPr>
              <a:t>of personnel with </a:t>
            </a:r>
            <a:r>
              <a:rPr lang="en-US" sz="2400" dirty="0">
                <a:solidFill>
                  <a:schemeClr val="tx1"/>
                </a:solidFill>
              </a:rPr>
              <a:t>hands-on experience using AWS and training plans to enable acceleration of business outcomes and operational efficiency</a:t>
            </a:r>
          </a:p>
        </p:txBody>
      </p:sp>
      <p:pic>
        <p:nvPicPr>
          <p:cNvPr id="79" name="Picture 2">
            <a:extLst>
              <a:ext uri="{FF2B5EF4-FFF2-40B4-BE49-F238E27FC236}">
                <a16:creationId xmlns:a16="http://schemas.microsoft.com/office/drawing/2014/main" id="{A91F45D9-A334-8B49-8FD7-A00A392F4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677" y="5494711"/>
            <a:ext cx="2205132" cy="209251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B4D2BFB-294A-3B45-88A9-39EE28071494}"/>
              </a:ext>
            </a:extLst>
          </p:cNvPr>
          <p:cNvGrpSpPr/>
          <p:nvPr/>
        </p:nvGrpSpPr>
        <p:grpSpPr>
          <a:xfrm>
            <a:off x="12930039" y="452986"/>
            <a:ext cx="1341955" cy="905911"/>
            <a:chOff x="12930039" y="452986"/>
            <a:chExt cx="1341955" cy="905911"/>
          </a:xfrm>
        </p:grpSpPr>
        <p:sp>
          <p:nvSpPr>
            <p:cNvPr id="12" name="Application Design">
              <a:extLst>
                <a:ext uri="{FF2B5EF4-FFF2-40B4-BE49-F238E27FC236}">
                  <a16:creationId xmlns:a16="http://schemas.microsoft.com/office/drawing/2014/main" id="{B8111812-3675-A747-8422-F3F05A155356}"/>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13" name="Group 12">
              <a:extLst>
                <a:ext uri="{FF2B5EF4-FFF2-40B4-BE49-F238E27FC236}">
                  <a16:creationId xmlns:a16="http://schemas.microsoft.com/office/drawing/2014/main" id="{FBFE1D05-E85C-0547-824A-3D50FCA5A016}"/>
                </a:ext>
              </a:extLst>
            </p:cNvPr>
            <p:cNvGrpSpPr>
              <a:grpSpLocks noChangeAspect="1"/>
            </p:cNvGrpSpPr>
            <p:nvPr/>
          </p:nvGrpSpPr>
          <p:grpSpPr>
            <a:xfrm>
              <a:off x="13145093" y="452986"/>
              <a:ext cx="911847" cy="544372"/>
              <a:chOff x="-687690" y="4014362"/>
              <a:chExt cx="535871" cy="319914"/>
            </a:xfrm>
          </p:grpSpPr>
          <p:sp>
            <p:nvSpPr>
              <p:cNvPr id="14" name="Freeform: Shape 716">
                <a:extLst>
                  <a:ext uri="{FF2B5EF4-FFF2-40B4-BE49-F238E27FC236}">
                    <a16:creationId xmlns:a16="http://schemas.microsoft.com/office/drawing/2014/main" id="{05B56053-0683-7E49-84B3-1A0F010E4AEC}"/>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17">
                <a:extLst>
                  <a:ext uri="{FF2B5EF4-FFF2-40B4-BE49-F238E27FC236}">
                    <a16:creationId xmlns:a16="http://schemas.microsoft.com/office/drawing/2014/main" id="{25F14F9B-F03E-D549-8339-91813B57FDE6}"/>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18">
                <a:extLst>
                  <a:ext uri="{FF2B5EF4-FFF2-40B4-BE49-F238E27FC236}">
                    <a16:creationId xmlns:a16="http://schemas.microsoft.com/office/drawing/2014/main" id="{300C7FF8-2A46-D042-AC5C-D8EC1D1BFC6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19">
                <a:extLst>
                  <a:ext uri="{FF2B5EF4-FFF2-40B4-BE49-F238E27FC236}">
                    <a16:creationId xmlns:a16="http://schemas.microsoft.com/office/drawing/2014/main" id="{AC154D62-5161-4E45-99B9-640B0CC05A34}"/>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0">
                <a:extLst>
                  <a:ext uri="{FF2B5EF4-FFF2-40B4-BE49-F238E27FC236}">
                    <a16:creationId xmlns:a16="http://schemas.microsoft.com/office/drawing/2014/main" id="{F510F50E-86BD-8D4F-B4A4-53F7FC48094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1">
                <a:extLst>
                  <a:ext uri="{FF2B5EF4-FFF2-40B4-BE49-F238E27FC236}">
                    <a16:creationId xmlns:a16="http://schemas.microsoft.com/office/drawing/2014/main" id="{12E339DE-CEA2-8342-BDB8-1DBBFFC42C1E}"/>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22">
                <a:extLst>
                  <a:ext uri="{FF2B5EF4-FFF2-40B4-BE49-F238E27FC236}">
                    <a16:creationId xmlns:a16="http://schemas.microsoft.com/office/drawing/2014/main" id="{C8231857-AA54-AD42-9858-C5A0B20F2FA0}"/>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Freeform: Shape 723">
                <a:extLst>
                  <a:ext uri="{FF2B5EF4-FFF2-40B4-BE49-F238E27FC236}">
                    <a16:creationId xmlns:a16="http://schemas.microsoft.com/office/drawing/2014/main" id="{CFFF7764-1E84-B14F-8427-5A8915960A17}"/>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 name="Freeform: Shape 724">
                <a:extLst>
                  <a:ext uri="{FF2B5EF4-FFF2-40B4-BE49-F238E27FC236}">
                    <a16:creationId xmlns:a16="http://schemas.microsoft.com/office/drawing/2014/main" id="{BD217076-C413-8044-9908-AFD48ED66E4D}"/>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 name="Freeform: Shape 725">
                <a:extLst>
                  <a:ext uri="{FF2B5EF4-FFF2-40B4-BE49-F238E27FC236}">
                    <a16:creationId xmlns:a16="http://schemas.microsoft.com/office/drawing/2014/main" id="{19238125-AE31-5246-A017-BAB2EFEB0AE8}"/>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 name="Freeform: Shape 726">
                <a:extLst>
                  <a:ext uri="{FF2B5EF4-FFF2-40B4-BE49-F238E27FC236}">
                    <a16:creationId xmlns:a16="http://schemas.microsoft.com/office/drawing/2014/main" id="{9FC33422-F67F-0F48-8F62-4A7767FBF04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Freeform: Shape 727">
                <a:extLst>
                  <a:ext uri="{FF2B5EF4-FFF2-40B4-BE49-F238E27FC236}">
                    <a16:creationId xmlns:a16="http://schemas.microsoft.com/office/drawing/2014/main" id="{C047CB12-470A-E94E-BE60-3CE1A8996D37}"/>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6" name="Rectangle 25">
            <a:extLst>
              <a:ext uri="{FF2B5EF4-FFF2-40B4-BE49-F238E27FC236}">
                <a16:creationId xmlns:a16="http://schemas.microsoft.com/office/drawing/2014/main" id="{EF0A7A2E-F4AB-DA4B-93F7-891018A3FE03}"/>
              </a:ext>
            </a:extLst>
          </p:cNvPr>
          <p:cNvSpPr/>
          <p:nvPr/>
        </p:nvSpPr>
        <p:spPr>
          <a:xfrm>
            <a:off x="5440228" y="5828584"/>
            <a:ext cx="8831766" cy="1404425"/>
          </a:xfrm>
          <a:prstGeom prst="rect">
            <a:avLst/>
          </a:prstGeom>
          <a:solidFill>
            <a:srgbClr val="595A5D"/>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609576">
              <a:defRPr/>
            </a:pPr>
            <a:r>
              <a:rPr lang="en-US" sz="2400" dirty="0">
                <a:solidFill>
                  <a:srgbClr val="FFFFFF"/>
                </a:solidFill>
              </a:rPr>
              <a:t>Capture best-practices for Change Acceleration for rapid deployment and sustainable change ownership relating to Culture, Leadership Alignment, Organizational Readiness, Workforce Transformation, and realized Business Value</a:t>
            </a:r>
            <a:endParaRPr lang="en-US" sz="4400" dirty="0">
              <a:solidFill>
                <a:srgbClr val="FFFFFF"/>
              </a:solidFill>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4"/>
          <a:srcRect l="515"/>
          <a:stretch/>
        </p:blipFill>
        <p:spPr>
          <a:xfrm>
            <a:off x="359596" y="1539016"/>
            <a:ext cx="3758787" cy="3841122"/>
          </a:xfrm>
          <a:prstGeom prst="rect">
            <a:avLst/>
          </a:prstGeom>
        </p:spPr>
      </p:pic>
    </p:spTree>
    <p:extLst>
      <p:ext uri="{BB962C8B-B14F-4D97-AF65-F5344CB8AC3E}">
        <p14:creationId xmlns:p14="http://schemas.microsoft.com/office/powerpoint/2010/main" val="356368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F6EF1BD7-0A23-B044-9949-BABC5066AEEE}"/>
              </a:ext>
            </a:extLst>
          </p:cNvPr>
          <p:cNvSpPr txBox="1">
            <a:spLocks/>
          </p:cNvSpPr>
          <p:nvPr/>
        </p:nvSpPr>
        <p:spPr>
          <a:xfrm>
            <a:off x="321262" y="259853"/>
            <a:ext cx="13987877" cy="904122"/>
          </a:xfrm>
          <a:prstGeom prst="rect">
            <a:avLst/>
          </a:prstGeom>
        </p:spPr>
        <p:txBody>
          <a:bodyPr vert="horz" lIns="146304" tIns="73152" rIns="146304" bIns="73152" rtlCol="0" anchor="t">
            <a:noAutofit/>
          </a:bodyPr>
          <a:lstStyle>
            <a:lvl1pPr algn="l" defTabSz="457200" rtl="0" eaLnBrk="1" latinLnBrk="0" hangingPunct="1">
              <a:spcBef>
                <a:spcPct val="0"/>
              </a:spcBef>
              <a:buNone/>
              <a:defRPr sz="2375"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840">
                <a:latin typeface="+mj-lt"/>
              </a:rPr>
              <a:t>P&amp;C FRAMEWORK &amp; OUTCOMES</a:t>
            </a:r>
          </a:p>
        </p:txBody>
      </p:sp>
      <p:sp>
        <p:nvSpPr>
          <p:cNvPr id="56" name="Rectangle 15">
            <a:extLst>
              <a:ext uri="{FF2B5EF4-FFF2-40B4-BE49-F238E27FC236}">
                <a16:creationId xmlns:a16="http://schemas.microsoft.com/office/drawing/2014/main" id="{60513F9C-337C-544C-86DF-8DA10DE21645}"/>
              </a:ext>
            </a:extLst>
          </p:cNvPr>
          <p:cNvSpPr>
            <a:spLocks noChangeArrowheads="1"/>
          </p:cNvSpPr>
          <p:nvPr>
            <p:custDataLst>
              <p:tags r:id="rId1"/>
            </p:custDataLst>
          </p:nvPr>
        </p:nvSpPr>
        <p:spPr bwMode="gray">
          <a:xfrm>
            <a:off x="813216" y="2541720"/>
            <a:ext cx="3364992" cy="649450"/>
          </a:xfrm>
          <a:prstGeom prst="rect">
            <a:avLst/>
          </a:prstGeom>
          <a:solidFill>
            <a:schemeClr val="accent2"/>
          </a:solidFill>
          <a:ln w="9525" algn="ctr">
            <a:noFill/>
            <a:miter lim="800000"/>
            <a:headEnd/>
            <a:tailEnd/>
          </a:ln>
        </p:spPr>
        <p:txBody>
          <a:bodyPr lIns="0" tIns="0" rIns="0" bIns="0" anchor="ctr"/>
          <a:lstStyle/>
          <a:p>
            <a:pPr marL="304574" lvl="1" indent="-304574" algn="ctr" defTabSz="1530491" fontAlgn="base">
              <a:lnSpc>
                <a:spcPct val="106000"/>
              </a:lnSpc>
              <a:spcBef>
                <a:spcPts val="2160"/>
              </a:spcBef>
              <a:spcAft>
                <a:spcPct val="0"/>
              </a:spcAft>
            </a:pPr>
            <a:r>
              <a:rPr lang="en-GB" sz="1680" b="1">
                <a:solidFill>
                  <a:prstClr val="white"/>
                </a:solidFill>
                <a:ea typeface="MS PGothic" pitchFamily="34" charset="-128"/>
                <a:cs typeface="Arial" panose="020B0604020202020204" pitchFamily="34" charset="0"/>
              </a:rPr>
              <a:t>ENGAGEMENT AND READINESS</a:t>
            </a:r>
          </a:p>
        </p:txBody>
      </p:sp>
      <p:sp>
        <p:nvSpPr>
          <p:cNvPr id="57" name="Rectangle 19">
            <a:extLst>
              <a:ext uri="{FF2B5EF4-FFF2-40B4-BE49-F238E27FC236}">
                <a16:creationId xmlns:a16="http://schemas.microsoft.com/office/drawing/2014/main" id="{FACA7C26-9D9A-FF40-99B7-69E8F4BC58FF}"/>
              </a:ext>
            </a:extLst>
          </p:cNvPr>
          <p:cNvSpPr>
            <a:spLocks noChangeArrowheads="1"/>
          </p:cNvSpPr>
          <p:nvPr>
            <p:custDataLst>
              <p:tags r:id="rId2"/>
            </p:custDataLst>
          </p:nvPr>
        </p:nvSpPr>
        <p:spPr bwMode="gray">
          <a:xfrm>
            <a:off x="813216" y="4400051"/>
            <a:ext cx="3364992" cy="632941"/>
          </a:xfrm>
          <a:prstGeom prst="rect">
            <a:avLst/>
          </a:prstGeom>
          <a:solidFill>
            <a:schemeClr val="accent2"/>
          </a:solidFill>
          <a:ln w="9525" algn="ctr">
            <a:noFill/>
            <a:miter lim="800000"/>
            <a:headEnd/>
            <a:tailEnd/>
          </a:ln>
        </p:spPr>
        <p:txBody>
          <a:bodyPr lIns="0" tIns="0" rIns="0" bIns="0" anchor="ctr"/>
          <a:lstStyle/>
          <a:p>
            <a:pPr marL="284270" lvl="1" indent="-284270" algn="ctr" defTabSz="1167542" fontAlgn="base">
              <a:lnSpc>
                <a:spcPct val="106000"/>
              </a:lnSpc>
              <a:spcBef>
                <a:spcPct val="0"/>
              </a:spcBef>
              <a:spcAft>
                <a:spcPct val="0"/>
              </a:spcAft>
              <a:buClr>
                <a:srgbClr val="000000"/>
              </a:buClr>
              <a:defRPr/>
            </a:pPr>
            <a:r>
              <a:rPr lang="en-GB" sz="1680" b="1">
                <a:solidFill>
                  <a:prstClr val="white"/>
                </a:solidFill>
                <a:ea typeface="MS PGothic" pitchFamily="34" charset="-128"/>
                <a:cs typeface="Arial" panose="020B0604020202020204" pitchFamily="34" charset="0"/>
              </a:rPr>
              <a:t>COMMUNICATIONS</a:t>
            </a:r>
            <a:endParaRPr lang="en-GB" sz="1680" b="1">
              <a:solidFill>
                <a:prstClr val="white"/>
              </a:solidFill>
              <a:ea typeface="ＭＳ Ｐゴシック" pitchFamily="50" charset="-128"/>
              <a:cs typeface="Arial" panose="020B0604020202020204" pitchFamily="34" charset="0"/>
            </a:endParaRPr>
          </a:p>
        </p:txBody>
      </p:sp>
      <p:sp>
        <p:nvSpPr>
          <p:cNvPr id="58" name="Rectangle 21">
            <a:extLst>
              <a:ext uri="{FF2B5EF4-FFF2-40B4-BE49-F238E27FC236}">
                <a16:creationId xmlns:a16="http://schemas.microsoft.com/office/drawing/2014/main" id="{9722EEFB-51AD-0145-8B4D-8CC81360D9DD}"/>
              </a:ext>
            </a:extLst>
          </p:cNvPr>
          <p:cNvSpPr>
            <a:spLocks noChangeArrowheads="1"/>
          </p:cNvSpPr>
          <p:nvPr>
            <p:custDataLst>
              <p:tags r:id="rId3"/>
            </p:custDataLst>
          </p:nvPr>
        </p:nvSpPr>
        <p:spPr bwMode="gray">
          <a:xfrm>
            <a:off x="813216" y="5322195"/>
            <a:ext cx="3364992" cy="743747"/>
          </a:xfrm>
          <a:prstGeom prst="rect">
            <a:avLst/>
          </a:prstGeom>
          <a:solidFill>
            <a:schemeClr val="accent2"/>
          </a:solidFill>
          <a:ln w="9525" algn="ctr">
            <a:noFill/>
            <a:miter lim="800000"/>
            <a:headEnd/>
            <a:tailEnd/>
          </a:ln>
        </p:spPr>
        <p:txBody>
          <a:bodyPr lIns="0" tIns="0" rIns="0" bIns="0" anchor="ctr"/>
          <a:lstStyle/>
          <a:p>
            <a:pPr marL="284270" lvl="1" indent="-284270" algn="ctr" defTabSz="1167542" fontAlgn="base">
              <a:lnSpc>
                <a:spcPct val="106000"/>
              </a:lnSpc>
              <a:spcBef>
                <a:spcPct val="0"/>
              </a:spcBef>
              <a:spcAft>
                <a:spcPct val="0"/>
              </a:spcAft>
              <a:buClr>
                <a:srgbClr val="000000"/>
              </a:buClr>
              <a:defRPr/>
            </a:pPr>
            <a:r>
              <a:rPr lang="en-GB" sz="1680" b="1">
                <a:solidFill>
                  <a:prstClr val="white"/>
                </a:solidFill>
                <a:ea typeface="MS PGothic" pitchFamily="34" charset="-128"/>
                <a:cs typeface="Arial" panose="020B0604020202020204" pitchFamily="34" charset="0"/>
              </a:rPr>
              <a:t>TRAINING AND </a:t>
            </a:r>
            <a:br>
              <a:rPr lang="en-GB" sz="1680" b="1">
                <a:solidFill>
                  <a:prstClr val="white"/>
                </a:solidFill>
                <a:ea typeface="MS PGothic" pitchFamily="34" charset="-128"/>
                <a:cs typeface="Arial" panose="020B0604020202020204" pitchFamily="34" charset="0"/>
              </a:rPr>
            </a:br>
            <a:r>
              <a:rPr lang="en-GB" sz="1680" b="1">
                <a:solidFill>
                  <a:prstClr val="white"/>
                </a:solidFill>
                <a:ea typeface="MS PGothic" pitchFamily="34" charset="-128"/>
                <a:cs typeface="Arial" panose="020B0604020202020204" pitchFamily="34" charset="0"/>
              </a:rPr>
              <a:t>KNOWLEDGE TRANSFER</a:t>
            </a:r>
            <a:endParaRPr lang="en-GB" sz="1680" b="1">
              <a:solidFill>
                <a:prstClr val="white"/>
              </a:solidFill>
              <a:ea typeface="ＭＳ Ｐゴシック" pitchFamily="50" charset="-128"/>
              <a:cs typeface="Arial" panose="020B0604020202020204" pitchFamily="34" charset="0"/>
            </a:endParaRPr>
          </a:p>
        </p:txBody>
      </p:sp>
      <p:sp>
        <p:nvSpPr>
          <p:cNvPr id="59" name="Rectangle 58">
            <a:extLst>
              <a:ext uri="{FF2B5EF4-FFF2-40B4-BE49-F238E27FC236}">
                <a16:creationId xmlns:a16="http://schemas.microsoft.com/office/drawing/2014/main" id="{3C7FFBC1-6634-3F40-BC0A-19F96605239F}"/>
              </a:ext>
            </a:extLst>
          </p:cNvPr>
          <p:cNvSpPr>
            <a:spLocks noChangeArrowheads="1"/>
          </p:cNvSpPr>
          <p:nvPr>
            <p:custDataLst>
              <p:tags r:id="rId4"/>
            </p:custDataLst>
          </p:nvPr>
        </p:nvSpPr>
        <p:spPr bwMode="gray">
          <a:xfrm>
            <a:off x="796203" y="3480370"/>
            <a:ext cx="3364992" cy="630480"/>
          </a:xfrm>
          <a:prstGeom prst="rect">
            <a:avLst/>
          </a:prstGeom>
          <a:solidFill>
            <a:schemeClr val="accent2"/>
          </a:solidFill>
          <a:ln w="9525" algn="ctr">
            <a:noFill/>
            <a:miter lim="800000"/>
            <a:headEnd/>
            <a:tailEnd/>
          </a:ln>
        </p:spPr>
        <p:txBody>
          <a:bodyPr lIns="0" tIns="0" rIns="0" bIns="0" anchor="ctr"/>
          <a:lstStyle/>
          <a:p>
            <a:pPr marL="304574" lvl="1" indent="-304574" algn="ctr" defTabSz="1530491" fontAlgn="base">
              <a:lnSpc>
                <a:spcPct val="106000"/>
              </a:lnSpc>
              <a:spcBef>
                <a:spcPts val="2160"/>
              </a:spcBef>
              <a:spcAft>
                <a:spcPct val="0"/>
              </a:spcAft>
            </a:pPr>
            <a:r>
              <a:rPr lang="en-GB" sz="1680" b="1">
                <a:solidFill>
                  <a:prstClr val="white"/>
                </a:solidFill>
                <a:ea typeface="MS PGothic" pitchFamily="34" charset="-128"/>
                <a:cs typeface="Arial" panose="020B0604020202020204" pitchFamily="34" charset="0"/>
              </a:rPr>
              <a:t>ORG MODEL &amp; ROLES</a:t>
            </a:r>
          </a:p>
        </p:txBody>
      </p:sp>
      <p:sp>
        <p:nvSpPr>
          <p:cNvPr id="60" name="Freeform 59">
            <a:extLst>
              <a:ext uri="{FF2B5EF4-FFF2-40B4-BE49-F238E27FC236}">
                <a16:creationId xmlns:a16="http://schemas.microsoft.com/office/drawing/2014/main" id="{D8BD2385-0365-EC44-8959-B03DF85CCB99}"/>
              </a:ext>
            </a:extLst>
          </p:cNvPr>
          <p:cNvSpPr>
            <a:spLocks/>
          </p:cNvSpPr>
          <p:nvPr/>
        </p:nvSpPr>
        <p:spPr bwMode="blackWhite">
          <a:xfrm>
            <a:off x="254757" y="2068445"/>
            <a:ext cx="5068605" cy="1498557"/>
          </a:xfrm>
          <a:custGeom>
            <a:avLst/>
            <a:gdLst>
              <a:gd name="T0" fmla="*/ 2147483647 w 1239"/>
              <a:gd name="T1" fmla="*/ 2147483647 h 195"/>
              <a:gd name="T2" fmla="*/ 2147483647 w 1239"/>
              <a:gd name="T3" fmla="*/ 0 h 195"/>
              <a:gd name="T4" fmla="*/ 0 w 1239"/>
              <a:gd name="T5" fmla="*/ 0 h 195"/>
              <a:gd name="T6" fmla="*/ 0 60000 65536"/>
              <a:gd name="T7" fmla="*/ 0 60000 65536"/>
              <a:gd name="T8" fmla="*/ 0 60000 65536"/>
              <a:gd name="T9" fmla="*/ 0 w 1239"/>
              <a:gd name="T10" fmla="*/ 0 h 195"/>
              <a:gd name="T11" fmla="*/ 1239 w 1239"/>
              <a:gd name="T12" fmla="*/ 195 h 195"/>
            </a:gdLst>
            <a:ahLst/>
            <a:cxnLst>
              <a:cxn ang="T6">
                <a:pos x="T0" y="T1"/>
              </a:cxn>
              <a:cxn ang="T7">
                <a:pos x="T2" y="T3"/>
              </a:cxn>
              <a:cxn ang="T8">
                <a:pos x="T4" y="T5"/>
              </a:cxn>
            </a:cxnLst>
            <a:rect l="T9" t="T10" r="T11" b="T12"/>
            <a:pathLst>
              <a:path w="1239" h="195">
                <a:moveTo>
                  <a:pt x="1238" y="194"/>
                </a:moveTo>
                <a:lnTo>
                  <a:pt x="1047" y="0"/>
                </a:lnTo>
                <a:lnTo>
                  <a:pt x="0" y="0"/>
                </a:lnTo>
              </a:path>
            </a:pathLst>
          </a:custGeom>
          <a:noFill/>
          <a:ln w="12700" cap="rnd">
            <a:solidFill>
              <a:srgbClr val="7F7F7F"/>
            </a:solidFill>
            <a:round/>
            <a:headEnd type="none" w="sm" len="sm"/>
            <a:tailEnd type="none" w="sm" len="sm"/>
          </a:ln>
        </p:spPr>
        <p:txBody>
          <a:bodyPr lIns="146192" tIns="73094" rIns="146192" bIns="73094"/>
          <a:lstStyle/>
          <a:p>
            <a:pPr defTabSz="1167542" fontAlgn="base">
              <a:spcBef>
                <a:spcPct val="0"/>
              </a:spcBef>
              <a:spcAft>
                <a:spcPct val="0"/>
              </a:spcAft>
            </a:pPr>
            <a:endParaRPr lang="en-GB" sz="5760" kern="0">
              <a:solidFill>
                <a:srgbClr val="000000"/>
              </a:solidFill>
              <a:ea typeface="MS PGothic" pitchFamily="34" charset="-128"/>
              <a:cs typeface="Arial" panose="020B0604020202020204" pitchFamily="34" charset="0"/>
            </a:endParaRPr>
          </a:p>
        </p:txBody>
      </p:sp>
      <p:sp>
        <p:nvSpPr>
          <p:cNvPr id="61" name="Freeform 8">
            <a:extLst>
              <a:ext uri="{FF2B5EF4-FFF2-40B4-BE49-F238E27FC236}">
                <a16:creationId xmlns:a16="http://schemas.microsoft.com/office/drawing/2014/main" id="{8A0046BA-E7DC-AA4A-881E-682F3BFD9CE0}"/>
              </a:ext>
            </a:extLst>
          </p:cNvPr>
          <p:cNvSpPr>
            <a:spLocks/>
          </p:cNvSpPr>
          <p:nvPr/>
        </p:nvSpPr>
        <p:spPr bwMode="blackWhite">
          <a:xfrm>
            <a:off x="179020" y="6119293"/>
            <a:ext cx="5263426" cy="327808"/>
          </a:xfrm>
          <a:custGeom>
            <a:avLst/>
            <a:gdLst>
              <a:gd name="T0" fmla="*/ 2147483647 w 920"/>
              <a:gd name="T1" fmla="*/ 0 h 120"/>
              <a:gd name="T2" fmla="*/ 2147483647 w 920"/>
              <a:gd name="T3" fmla="*/ 2147483647 h 120"/>
              <a:gd name="T4" fmla="*/ 0 w 920"/>
              <a:gd name="T5" fmla="*/ 2147483647 h 120"/>
              <a:gd name="T6" fmla="*/ 0 60000 65536"/>
              <a:gd name="T7" fmla="*/ 0 60000 65536"/>
              <a:gd name="T8" fmla="*/ 0 60000 65536"/>
              <a:gd name="T9" fmla="*/ 0 w 920"/>
              <a:gd name="T10" fmla="*/ 0 h 120"/>
              <a:gd name="T11" fmla="*/ 920 w 920"/>
              <a:gd name="T12" fmla="*/ 120 h 120"/>
            </a:gdLst>
            <a:ahLst/>
            <a:cxnLst>
              <a:cxn ang="T6">
                <a:pos x="T0" y="T1"/>
              </a:cxn>
              <a:cxn ang="T7">
                <a:pos x="T2" y="T3"/>
              </a:cxn>
              <a:cxn ang="T8">
                <a:pos x="T4" y="T5"/>
              </a:cxn>
            </a:cxnLst>
            <a:rect l="T9" t="T10" r="T11" b="T12"/>
            <a:pathLst>
              <a:path w="920" h="120">
                <a:moveTo>
                  <a:pt x="919" y="0"/>
                </a:moveTo>
                <a:lnTo>
                  <a:pt x="799" y="119"/>
                </a:lnTo>
                <a:lnTo>
                  <a:pt x="0" y="119"/>
                </a:lnTo>
              </a:path>
            </a:pathLst>
          </a:custGeom>
          <a:noFill/>
          <a:ln w="12700" cap="rnd">
            <a:solidFill>
              <a:srgbClr val="7F7F7F"/>
            </a:solidFill>
            <a:round/>
            <a:headEnd type="none" w="sm" len="sm"/>
            <a:tailEnd type="none" w="sm" len="sm"/>
          </a:ln>
        </p:spPr>
        <p:txBody>
          <a:bodyPr lIns="146192" tIns="73094" rIns="146192" bIns="73094"/>
          <a:lstStyle/>
          <a:p>
            <a:pPr defTabSz="1167542" fontAlgn="base">
              <a:spcBef>
                <a:spcPct val="0"/>
              </a:spcBef>
              <a:spcAft>
                <a:spcPct val="0"/>
              </a:spcAft>
              <a:defRPr/>
            </a:pPr>
            <a:endParaRPr lang="en-GB" sz="5120" kern="0">
              <a:solidFill>
                <a:srgbClr val="000000"/>
              </a:solidFill>
              <a:ea typeface="MS PGothic" pitchFamily="34" charset="-128"/>
              <a:cs typeface="Arial" panose="020B0604020202020204" pitchFamily="34" charset="0"/>
            </a:endParaRPr>
          </a:p>
        </p:txBody>
      </p:sp>
      <p:sp>
        <p:nvSpPr>
          <p:cNvPr id="62" name="TextBox 61">
            <a:extLst>
              <a:ext uri="{FF2B5EF4-FFF2-40B4-BE49-F238E27FC236}">
                <a16:creationId xmlns:a16="http://schemas.microsoft.com/office/drawing/2014/main" id="{9AB1C01A-F9AB-DE4C-A5DE-7838D6DE2C21}"/>
              </a:ext>
            </a:extLst>
          </p:cNvPr>
          <p:cNvSpPr txBox="1"/>
          <p:nvPr/>
        </p:nvSpPr>
        <p:spPr>
          <a:xfrm rot="16200000">
            <a:off x="-1817836" y="4025589"/>
            <a:ext cx="4406616" cy="492329"/>
          </a:xfrm>
          <a:prstGeom prst="rect">
            <a:avLst/>
          </a:prstGeom>
          <a:solidFill>
            <a:schemeClr val="accent2"/>
          </a:solidFill>
        </p:spPr>
        <p:txBody>
          <a:bodyPr wrap="square" lIns="146194" tIns="73096" rIns="146194" bIns="73096" rtlCol="0">
            <a:spAutoFit/>
          </a:bodyPr>
          <a:lstStyle/>
          <a:p>
            <a:pPr algn="ctr" defTabSz="1539390"/>
            <a:r>
              <a:rPr lang="en-US" sz="2240" b="1">
                <a:solidFill>
                  <a:prstClr val="white"/>
                </a:solidFill>
                <a:cs typeface="Arial" panose="020B0604020202020204" pitchFamily="34" charset="0"/>
              </a:rPr>
              <a:t>CHANGE COMPONENTS</a:t>
            </a:r>
          </a:p>
        </p:txBody>
      </p:sp>
      <p:sp>
        <p:nvSpPr>
          <p:cNvPr id="63" name="Rectangle 18">
            <a:extLst>
              <a:ext uri="{FF2B5EF4-FFF2-40B4-BE49-F238E27FC236}">
                <a16:creationId xmlns:a16="http://schemas.microsoft.com/office/drawing/2014/main" id="{57B3F55E-BDAF-EF42-AECC-2721C1770767}"/>
              </a:ext>
            </a:extLst>
          </p:cNvPr>
          <p:cNvSpPr>
            <a:spLocks noChangeArrowheads="1"/>
          </p:cNvSpPr>
          <p:nvPr>
            <p:custDataLst>
              <p:tags r:id="rId5"/>
            </p:custDataLst>
          </p:nvPr>
        </p:nvSpPr>
        <p:spPr bwMode="gray">
          <a:xfrm>
            <a:off x="10508987" y="2679123"/>
            <a:ext cx="3364992" cy="643738"/>
          </a:xfrm>
          <a:prstGeom prst="rect">
            <a:avLst/>
          </a:prstGeom>
          <a:solidFill>
            <a:schemeClr val="accent4"/>
          </a:solidFill>
          <a:ln w="9525" algn="ctr">
            <a:noFill/>
            <a:miter lim="800000"/>
            <a:headEnd/>
            <a:tailEnd/>
          </a:ln>
        </p:spPr>
        <p:txBody>
          <a:bodyPr lIns="0" tIns="0" rIns="0" bIns="0" anchor="ctr"/>
          <a:lstStyle/>
          <a:p>
            <a:pPr marL="0" lvl="1" algn="ctr" defTabSz="1530491" fontAlgn="base">
              <a:lnSpc>
                <a:spcPct val="106000"/>
              </a:lnSpc>
              <a:spcBef>
                <a:spcPts val="2160"/>
              </a:spcBef>
              <a:spcAft>
                <a:spcPct val="0"/>
              </a:spcAft>
            </a:pPr>
            <a:r>
              <a:rPr lang="en-GB" sz="1680" b="1">
                <a:solidFill>
                  <a:srgbClr val="FFFFFF"/>
                </a:solidFill>
                <a:ea typeface="MS PGothic" pitchFamily="34" charset="-128"/>
                <a:cs typeface="Arial" panose="020B0604020202020204" pitchFamily="34" charset="0"/>
              </a:rPr>
              <a:t>LEADERSHIP ALIGNMENT</a:t>
            </a:r>
          </a:p>
        </p:txBody>
      </p:sp>
      <p:sp>
        <p:nvSpPr>
          <p:cNvPr id="64" name="Rectangle 20">
            <a:extLst>
              <a:ext uri="{FF2B5EF4-FFF2-40B4-BE49-F238E27FC236}">
                <a16:creationId xmlns:a16="http://schemas.microsoft.com/office/drawing/2014/main" id="{F3B9DFA1-D39C-954B-932A-9A1E5E9F343C}"/>
              </a:ext>
            </a:extLst>
          </p:cNvPr>
          <p:cNvSpPr>
            <a:spLocks noChangeArrowheads="1"/>
          </p:cNvSpPr>
          <p:nvPr>
            <p:custDataLst>
              <p:tags r:id="rId6"/>
            </p:custDataLst>
          </p:nvPr>
        </p:nvSpPr>
        <p:spPr bwMode="gray">
          <a:xfrm>
            <a:off x="10508992" y="3623470"/>
            <a:ext cx="3364992" cy="638320"/>
          </a:xfrm>
          <a:prstGeom prst="rect">
            <a:avLst/>
          </a:prstGeom>
          <a:solidFill>
            <a:schemeClr val="accent4"/>
          </a:solidFill>
          <a:ln w="9525" algn="ctr">
            <a:noFill/>
            <a:miter lim="800000"/>
            <a:headEnd/>
            <a:tailEnd/>
          </a:ln>
        </p:spPr>
        <p:txBody>
          <a:bodyPr lIns="0" tIns="0" rIns="0" bIns="0" anchor="ctr"/>
          <a:lstStyle/>
          <a:p>
            <a:pPr marL="0" lvl="1" algn="ctr" defTabSz="1530491" fontAlgn="base">
              <a:lnSpc>
                <a:spcPct val="106000"/>
              </a:lnSpc>
              <a:spcBef>
                <a:spcPts val="2160"/>
              </a:spcBef>
              <a:spcAft>
                <a:spcPct val="0"/>
              </a:spcAft>
            </a:pPr>
            <a:r>
              <a:rPr lang="en-GB" sz="1680" b="1">
                <a:solidFill>
                  <a:srgbClr val="FFFFFF"/>
                </a:solidFill>
                <a:ea typeface="MS PGothic" pitchFamily="34" charset="-128"/>
                <a:cs typeface="Arial" panose="020B0604020202020204" pitchFamily="34" charset="0"/>
              </a:rPr>
              <a:t>CONTINUOUS IMPROVEMENT</a:t>
            </a:r>
          </a:p>
        </p:txBody>
      </p:sp>
      <p:sp>
        <p:nvSpPr>
          <p:cNvPr id="65" name="Rectangle 22">
            <a:extLst>
              <a:ext uri="{FF2B5EF4-FFF2-40B4-BE49-F238E27FC236}">
                <a16:creationId xmlns:a16="http://schemas.microsoft.com/office/drawing/2014/main" id="{95F4A29E-262C-854A-BC65-2A8839215C71}"/>
              </a:ext>
            </a:extLst>
          </p:cNvPr>
          <p:cNvSpPr>
            <a:spLocks noChangeArrowheads="1"/>
          </p:cNvSpPr>
          <p:nvPr>
            <p:custDataLst>
              <p:tags r:id="rId7"/>
            </p:custDataLst>
          </p:nvPr>
        </p:nvSpPr>
        <p:spPr bwMode="gray">
          <a:xfrm>
            <a:off x="10508992" y="5506747"/>
            <a:ext cx="3364992" cy="643738"/>
          </a:xfrm>
          <a:prstGeom prst="rect">
            <a:avLst/>
          </a:prstGeom>
          <a:solidFill>
            <a:schemeClr val="accent4"/>
          </a:solidFill>
          <a:ln w="9525" algn="ctr">
            <a:noFill/>
            <a:miter lim="800000"/>
            <a:headEnd/>
            <a:tailEnd/>
          </a:ln>
        </p:spPr>
        <p:txBody>
          <a:bodyPr lIns="0" tIns="0" rIns="0" bIns="0" anchor="ctr"/>
          <a:lstStyle/>
          <a:p>
            <a:pPr marL="0" lvl="1" algn="ctr" defTabSz="1530491" fontAlgn="base">
              <a:lnSpc>
                <a:spcPct val="106000"/>
              </a:lnSpc>
              <a:spcBef>
                <a:spcPts val="2160"/>
              </a:spcBef>
              <a:spcAft>
                <a:spcPct val="0"/>
              </a:spcAft>
            </a:pPr>
            <a:r>
              <a:rPr lang="en-GB" sz="1680" b="1">
                <a:solidFill>
                  <a:srgbClr val="FFFFFF"/>
                </a:solidFill>
                <a:ea typeface="MS PGothic" pitchFamily="34" charset="-128"/>
                <a:cs typeface="Arial" panose="020B0604020202020204" pitchFamily="34" charset="0"/>
              </a:rPr>
              <a:t>RETURN ON INVESTMENT</a:t>
            </a:r>
          </a:p>
        </p:txBody>
      </p:sp>
      <p:sp>
        <p:nvSpPr>
          <p:cNvPr id="66" name="Freeform 10">
            <a:extLst>
              <a:ext uri="{FF2B5EF4-FFF2-40B4-BE49-F238E27FC236}">
                <a16:creationId xmlns:a16="http://schemas.microsoft.com/office/drawing/2014/main" id="{3C18A1B7-73C0-2B4E-92E5-6792C315E753}"/>
              </a:ext>
            </a:extLst>
          </p:cNvPr>
          <p:cNvSpPr>
            <a:spLocks/>
          </p:cNvSpPr>
          <p:nvPr/>
        </p:nvSpPr>
        <p:spPr bwMode="blackWhite">
          <a:xfrm>
            <a:off x="8857952" y="2205569"/>
            <a:ext cx="5068605" cy="883883"/>
          </a:xfrm>
          <a:custGeom>
            <a:avLst/>
            <a:gdLst>
              <a:gd name="T0" fmla="*/ 0 w 920"/>
              <a:gd name="T1" fmla="*/ 2147483647 h 112"/>
              <a:gd name="T2" fmla="*/ 2147483647 w 920"/>
              <a:gd name="T3" fmla="*/ 0 h 112"/>
              <a:gd name="T4" fmla="*/ 2147483647 w 920"/>
              <a:gd name="T5" fmla="*/ 0 h 112"/>
              <a:gd name="T6" fmla="*/ 0 60000 65536"/>
              <a:gd name="T7" fmla="*/ 0 60000 65536"/>
              <a:gd name="T8" fmla="*/ 0 60000 65536"/>
              <a:gd name="T9" fmla="*/ 0 w 920"/>
              <a:gd name="T10" fmla="*/ 0 h 112"/>
              <a:gd name="T11" fmla="*/ 920 w 920"/>
              <a:gd name="T12" fmla="*/ 112 h 112"/>
            </a:gdLst>
            <a:ahLst/>
            <a:cxnLst>
              <a:cxn ang="T6">
                <a:pos x="T0" y="T1"/>
              </a:cxn>
              <a:cxn ang="T7">
                <a:pos x="T2" y="T3"/>
              </a:cxn>
              <a:cxn ang="T8">
                <a:pos x="T4" y="T5"/>
              </a:cxn>
            </a:cxnLst>
            <a:rect l="T9" t="T10" r="T11" b="T12"/>
            <a:pathLst>
              <a:path w="920" h="112">
                <a:moveTo>
                  <a:pt x="0" y="111"/>
                </a:moveTo>
                <a:lnTo>
                  <a:pt x="120" y="0"/>
                </a:lnTo>
                <a:lnTo>
                  <a:pt x="919" y="0"/>
                </a:lnTo>
              </a:path>
            </a:pathLst>
          </a:custGeom>
          <a:noFill/>
          <a:ln w="12700" cap="rnd">
            <a:solidFill>
              <a:srgbClr val="7F7F7F"/>
            </a:solidFill>
            <a:round/>
            <a:headEnd type="none" w="sm" len="sm"/>
            <a:tailEnd type="none" w="sm" len="sm"/>
          </a:ln>
        </p:spPr>
        <p:txBody>
          <a:bodyPr lIns="146192" tIns="73094" rIns="146192" bIns="73094"/>
          <a:lstStyle/>
          <a:p>
            <a:pPr defTabSz="1167542" fontAlgn="base">
              <a:spcBef>
                <a:spcPct val="0"/>
              </a:spcBef>
              <a:spcAft>
                <a:spcPct val="0"/>
              </a:spcAft>
              <a:defRPr/>
            </a:pPr>
            <a:endParaRPr lang="en-GB" sz="5120" kern="0">
              <a:solidFill>
                <a:srgbClr val="000000"/>
              </a:solidFill>
              <a:ea typeface="MS PGothic" pitchFamily="34" charset="-128"/>
              <a:cs typeface="Arial" panose="020B0604020202020204" pitchFamily="34" charset="0"/>
            </a:endParaRPr>
          </a:p>
        </p:txBody>
      </p:sp>
      <p:sp>
        <p:nvSpPr>
          <p:cNvPr id="67" name="Freeform 66">
            <a:extLst>
              <a:ext uri="{FF2B5EF4-FFF2-40B4-BE49-F238E27FC236}">
                <a16:creationId xmlns:a16="http://schemas.microsoft.com/office/drawing/2014/main" id="{E441A316-D9D9-B441-B028-8A2B2F33AD88}"/>
              </a:ext>
            </a:extLst>
          </p:cNvPr>
          <p:cNvSpPr>
            <a:spLocks/>
          </p:cNvSpPr>
          <p:nvPr/>
        </p:nvSpPr>
        <p:spPr bwMode="blackWhite">
          <a:xfrm>
            <a:off x="8568744" y="6253842"/>
            <a:ext cx="5357811" cy="274486"/>
          </a:xfrm>
          <a:custGeom>
            <a:avLst/>
            <a:gdLst>
              <a:gd name="T0" fmla="*/ 0 w 918"/>
              <a:gd name="T1" fmla="*/ 0 h 111"/>
              <a:gd name="T2" fmla="*/ 2147483647 w 918"/>
              <a:gd name="T3" fmla="*/ 2147483647 h 111"/>
              <a:gd name="T4" fmla="*/ 2147483647 w 918"/>
              <a:gd name="T5" fmla="*/ 2147483647 h 111"/>
              <a:gd name="T6" fmla="*/ 0 60000 65536"/>
              <a:gd name="T7" fmla="*/ 0 60000 65536"/>
              <a:gd name="T8" fmla="*/ 0 60000 65536"/>
              <a:gd name="T9" fmla="*/ 0 w 918"/>
              <a:gd name="T10" fmla="*/ 0 h 111"/>
              <a:gd name="T11" fmla="*/ 918 w 918"/>
              <a:gd name="T12" fmla="*/ 111 h 111"/>
            </a:gdLst>
            <a:ahLst/>
            <a:cxnLst>
              <a:cxn ang="T6">
                <a:pos x="T0" y="T1"/>
              </a:cxn>
              <a:cxn ang="T7">
                <a:pos x="T2" y="T3"/>
              </a:cxn>
              <a:cxn ang="T8">
                <a:pos x="T4" y="T5"/>
              </a:cxn>
            </a:cxnLst>
            <a:rect l="T9" t="T10" r="T11" b="T12"/>
            <a:pathLst>
              <a:path w="918" h="111">
                <a:moveTo>
                  <a:pt x="0" y="0"/>
                </a:moveTo>
                <a:lnTo>
                  <a:pt x="118" y="110"/>
                </a:lnTo>
                <a:lnTo>
                  <a:pt x="917" y="110"/>
                </a:lnTo>
              </a:path>
            </a:pathLst>
          </a:custGeom>
          <a:noFill/>
          <a:ln w="12700" cap="rnd">
            <a:solidFill>
              <a:srgbClr val="7F7F7F"/>
            </a:solidFill>
            <a:round/>
            <a:headEnd type="none" w="sm" len="sm"/>
            <a:tailEnd type="none" w="sm" len="sm"/>
          </a:ln>
        </p:spPr>
        <p:txBody>
          <a:bodyPr lIns="146192" tIns="73094" rIns="146192" bIns="73094"/>
          <a:lstStyle/>
          <a:p>
            <a:pPr defTabSz="1167542" fontAlgn="base">
              <a:spcBef>
                <a:spcPct val="0"/>
              </a:spcBef>
              <a:spcAft>
                <a:spcPct val="0"/>
              </a:spcAft>
            </a:pPr>
            <a:endParaRPr lang="en-GB" sz="5120" kern="0">
              <a:solidFill>
                <a:srgbClr val="000000"/>
              </a:solidFill>
              <a:ea typeface="MS PGothic" pitchFamily="34" charset="-128"/>
              <a:cs typeface="Arial" panose="020B0604020202020204" pitchFamily="34" charset="0"/>
            </a:endParaRPr>
          </a:p>
        </p:txBody>
      </p:sp>
      <p:sp>
        <p:nvSpPr>
          <p:cNvPr id="68" name="TextBox 67">
            <a:extLst>
              <a:ext uri="{FF2B5EF4-FFF2-40B4-BE49-F238E27FC236}">
                <a16:creationId xmlns:a16="http://schemas.microsoft.com/office/drawing/2014/main" id="{FB8DF1FE-C89B-B849-83D3-EE8797CC8830}"/>
              </a:ext>
            </a:extLst>
          </p:cNvPr>
          <p:cNvSpPr txBox="1"/>
          <p:nvPr/>
        </p:nvSpPr>
        <p:spPr>
          <a:xfrm rot="5400000">
            <a:off x="12005858" y="4118359"/>
            <a:ext cx="4429698" cy="492329"/>
          </a:xfrm>
          <a:prstGeom prst="rect">
            <a:avLst/>
          </a:prstGeom>
          <a:solidFill>
            <a:schemeClr val="accent4"/>
          </a:solidFill>
        </p:spPr>
        <p:txBody>
          <a:bodyPr wrap="square" lIns="146194" tIns="73096" rIns="146194" bIns="73096" rtlCol="0">
            <a:spAutoFit/>
          </a:bodyPr>
          <a:lstStyle/>
          <a:p>
            <a:pPr algn="ctr" defTabSz="1539390"/>
            <a:r>
              <a:rPr lang="en-US" sz="2240" b="1">
                <a:solidFill>
                  <a:prstClr val="white"/>
                </a:solidFill>
                <a:cs typeface="Arial" panose="020B0604020202020204" pitchFamily="34" charset="0"/>
              </a:rPr>
              <a:t>OUTCOMES</a:t>
            </a:r>
          </a:p>
        </p:txBody>
      </p:sp>
      <p:sp>
        <p:nvSpPr>
          <p:cNvPr id="69" name="Rectangle 22">
            <a:extLst>
              <a:ext uri="{FF2B5EF4-FFF2-40B4-BE49-F238E27FC236}">
                <a16:creationId xmlns:a16="http://schemas.microsoft.com/office/drawing/2014/main" id="{40F9AB78-F119-AD4C-9DBE-A0A7FE594065}"/>
              </a:ext>
            </a:extLst>
          </p:cNvPr>
          <p:cNvSpPr>
            <a:spLocks noChangeArrowheads="1"/>
          </p:cNvSpPr>
          <p:nvPr>
            <p:custDataLst>
              <p:tags r:id="rId8"/>
            </p:custDataLst>
          </p:nvPr>
        </p:nvSpPr>
        <p:spPr bwMode="gray">
          <a:xfrm>
            <a:off x="10536083" y="4562400"/>
            <a:ext cx="3364992" cy="643738"/>
          </a:xfrm>
          <a:prstGeom prst="rect">
            <a:avLst/>
          </a:prstGeom>
          <a:solidFill>
            <a:schemeClr val="accent4"/>
          </a:solidFill>
          <a:ln w="9525" algn="ctr">
            <a:noFill/>
            <a:miter lim="800000"/>
            <a:headEnd/>
            <a:tailEnd/>
          </a:ln>
        </p:spPr>
        <p:txBody>
          <a:bodyPr lIns="0" tIns="0" rIns="0" bIns="0" anchor="ctr"/>
          <a:lstStyle/>
          <a:p>
            <a:pPr marL="0" lvl="1" algn="ctr" defTabSz="1530491" fontAlgn="base">
              <a:lnSpc>
                <a:spcPct val="106000"/>
              </a:lnSpc>
              <a:spcBef>
                <a:spcPts val="2160"/>
              </a:spcBef>
              <a:spcAft>
                <a:spcPct val="0"/>
              </a:spcAft>
            </a:pPr>
            <a:r>
              <a:rPr lang="en-GB" sz="1680" b="1">
                <a:solidFill>
                  <a:srgbClr val="FFFFFF"/>
                </a:solidFill>
                <a:ea typeface="MS PGothic" pitchFamily="34" charset="-128"/>
                <a:cs typeface="Arial" panose="020B0604020202020204" pitchFamily="34" charset="0"/>
              </a:rPr>
              <a:t>BUSINESS ADOPTION</a:t>
            </a:r>
          </a:p>
        </p:txBody>
      </p:sp>
      <p:pic>
        <p:nvPicPr>
          <p:cNvPr id="3" name="Picture 2">
            <a:extLst>
              <a:ext uri="{FF2B5EF4-FFF2-40B4-BE49-F238E27FC236}">
                <a16:creationId xmlns:a16="http://schemas.microsoft.com/office/drawing/2014/main" id="{762C8182-28E4-A148-8A4A-242FB98FCF57}"/>
              </a:ext>
            </a:extLst>
          </p:cNvPr>
          <p:cNvPicPr>
            <a:picLocks noChangeAspect="1"/>
          </p:cNvPicPr>
          <p:nvPr/>
        </p:nvPicPr>
        <p:blipFill>
          <a:blip r:embed="rId11"/>
          <a:stretch>
            <a:fillRect/>
          </a:stretch>
        </p:blipFill>
        <p:spPr>
          <a:xfrm>
            <a:off x="1977949" y="1165067"/>
            <a:ext cx="10856976" cy="6602454"/>
          </a:xfrm>
          <a:prstGeom prst="rect">
            <a:avLst/>
          </a:prstGeom>
        </p:spPr>
      </p:pic>
    </p:spTree>
    <p:extLst>
      <p:ext uri="{BB962C8B-B14F-4D97-AF65-F5344CB8AC3E}">
        <p14:creationId xmlns:p14="http://schemas.microsoft.com/office/powerpoint/2010/main" val="38401930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DD6A2D1-A27C-3440-95F8-CB9060965489}"/>
              </a:ext>
            </a:extLst>
          </p:cNvPr>
          <p:cNvSpPr>
            <a:spLocks noGrp="1"/>
          </p:cNvSpPr>
          <p:nvPr>
            <p:ph type="title"/>
          </p:nvPr>
        </p:nvSpPr>
        <p:spPr/>
        <p:txBody>
          <a:bodyPr/>
          <a:lstStyle/>
          <a:p>
            <a:r>
              <a:rPr lang="en-US" dirty="0">
                <a:solidFill>
                  <a:srgbClr val="F8F8F8"/>
                </a:solidFill>
              </a:rPr>
              <a:t>Engagement Migration Team Structure and Roles</a:t>
            </a:r>
            <a:endParaRPr lang="en-US" dirty="0">
              <a:solidFill>
                <a:schemeClr val="accent1"/>
              </a:solidFill>
            </a:endParaRPr>
          </a:p>
        </p:txBody>
      </p:sp>
      <p:graphicFrame>
        <p:nvGraphicFramePr>
          <p:cNvPr id="3" name="Table 3">
            <a:extLst>
              <a:ext uri="{FF2B5EF4-FFF2-40B4-BE49-F238E27FC236}">
                <a16:creationId xmlns:a16="http://schemas.microsoft.com/office/drawing/2014/main" id="{32E7429B-BBBC-2F4A-87B0-498D14D645D1}"/>
              </a:ext>
            </a:extLst>
          </p:cNvPr>
          <p:cNvGraphicFramePr>
            <a:graphicFrameLocks noGrp="1"/>
          </p:cNvGraphicFramePr>
          <p:nvPr>
            <p:extLst>
              <p:ext uri="{D42A27DB-BD31-4B8C-83A1-F6EECF244321}">
                <p14:modId xmlns:p14="http://schemas.microsoft.com/office/powerpoint/2010/main" val="4033302726"/>
              </p:ext>
            </p:extLst>
          </p:nvPr>
        </p:nvGraphicFramePr>
        <p:xfrm>
          <a:off x="743414" y="2253996"/>
          <a:ext cx="13143571" cy="4361688"/>
        </p:xfrm>
        <a:graphic>
          <a:graphicData uri="http://schemas.openxmlformats.org/drawingml/2006/table">
            <a:tbl>
              <a:tblPr firstRow="1" bandRow="1">
                <a:tableStyleId>{5C22544A-7EE6-4342-B048-85BDC9FD1C3A}</a:tableStyleId>
              </a:tblPr>
              <a:tblGrid>
                <a:gridCol w="3516859">
                  <a:extLst>
                    <a:ext uri="{9D8B030D-6E8A-4147-A177-3AD203B41FA5}">
                      <a16:colId xmlns:a16="http://schemas.microsoft.com/office/drawing/2014/main" val="915788858"/>
                    </a:ext>
                  </a:extLst>
                </a:gridCol>
                <a:gridCol w="3761509">
                  <a:extLst>
                    <a:ext uri="{9D8B030D-6E8A-4147-A177-3AD203B41FA5}">
                      <a16:colId xmlns:a16="http://schemas.microsoft.com/office/drawing/2014/main" val="140334039"/>
                    </a:ext>
                  </a:extLst>
                </a:gridCol>
                <a:gridCol w="2317173">
                  <a:extLst>
                    <a:ext uri="{9D8B030D-6E8A-4147-A177-3AD203B41FA5}">
                      <a16:colId xmlns:a16="http://schemas.microsoft.com/office/drawing/2014/main" val="3118361135"/>
                    </a:ext>
                  </a:extLst>
                </a:gridCol>
                <a:gridCol w="3548030">
                  <a:extLst>
                    <a:ext uri="{9D8B030D-6E8A-4147-A177-3AD203B41FA5}">
                      <a16:colId xmlns:a16="http://schemas.microsoft.com/office/drawing/2014/main" val="1861480554"/>
                    </a:ext>
                  </a:extLst>
                </a:gridCol>
              </a:tblGrid>
              <a:tr h="370840">
                <a:tc>
                  <a:txBody>
                    <a:bodyPr/>
                    <a:lstStyle/>
                    <a:p>
                      <a:pPr algn="ctr"/>
                      <a:r>
                        <a:rPr lang="en-US" sz="1900" dirty="0" smtClean="0">
                          <a:latin typeface="Amazon Ember" panose="020B0603020204020204" pitchFamily="34" charset="0"/>
                          <a:ea typeface="Amazon Ember" panose="020B0603020204020204" pitchFamily="34" charset="0"/>
                          <a:cs typeface="Amazon Ember" panose="020B0603020204020204" pitchFamily="34" charset="0"/>
                        </a:rPr>
                        <a:t>AWS Role</a:t>
                      </a:r>
                      <a:endParaRPr lang="en-US" sz="1900" dirty="0">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tc>
                  <a:txBody>
                    <a:bodyPr/>
                    <a:lstStyle/>
                    <a:p>
                      <a:pPr algn="ctr"/>
                      <a:r>
                        <a:rPr lang="en-US" sz="1900" dirty="0">
                          <a:latin typeface="Amazon Ember" panose="020B0603020204020204" pitchFamily="34" charset="0"/>
                          <a:ea typeface="Amazon Ember" panose="020B0603020204020204" pitchFamily="34" charset="0"/>
                          <a:cs typeface="Amazon Ember" panose="020B0603020204020204" pitchFamily="34" charset="0"/>
                        </a:rPr>
                        <a:t>Responsibilities</a:t>
                      </a:r>
                    </a:p>
                  </a:txBody>
                  <a:tcPr marL="109728" marR="109728" marT="54864" marB="54864"/>
                </a:tc>
                <a:tc>
                  <a:txBody>
                    <a:bodyPr/>
                    <a:lstStyle/>
                    <a:p>
                      <a:pPr algn="ctr"/>
                      <a:endParaRPr lang="en-US" sz="1900" dirty="0">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tc>
                  <a:txBody>
                    <a:bodyPr/>
                    <a:lstStyle/>
                    <a:p>
                      <a:pPr algn="ctr"/>
                      <a:r>
                        <a:rPr lang="en-US" sz="1900" dirty="0" smtClean="0">
                          <a:latin typeface="Amazon Ember" panose="020B0603020204020204" pitchFamily="34" charset="0"/>
                          <a:ea typeface="Amazon Ember" panose="020B0603020204020204" pitchFamily="34" charset="0"/>
                          <a:cs typeface="Amazon Ember" panose="020B0603020204020204" pitchFamily="34" charset="0"/>
                        </a:rPr>
                        <a:t>Customer Role</a:t>
                      </a:r>
                      <a:endParaRPr lang="en-US" sz="1900" dirty="0">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extLst>
                  <a:ext uri="{0D108BD9-81ED-4DB2-BD59-A6C34878D82A}">
                    <a16:rowId xmlns:a16="http://schemas.microsoft.com/office/drawing/2014/main" val="3932176972"/>
                  </a:ext>
                </a:extLst>
              </a:tr>
              <a:tr h="370840">
                <a:tc>
                  <a:txBody>
                    <a:bodyPr/>
                    <a:lstStyle/>
                    <a:p>
                      <a:pPr algn="ctr">
                        <a:spcAft>
                          <a:spcPts val="0"/>
                        </a:spcAft>
                      </a:pPr>
                      <a:r>
                        <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Practice Manager, </a:t>
                      </a:r>
                      <a:r>
                        <a:rPr lang="en-US" sz="1400" b="0" i="0" u="none" strike="noStrike" dirty="0">
                          <a:solidFill>
                            <a:srgbClr val="000000"/>
                          </a:solidFill>
                          <a:effectLst/>
                          <a:latin typeface="+mj-lt"/>
                        </a:rPr>
                        <a:t>Program Manager</a:t>
                      </a:r>
                      <a:endParaRPr lang="en-US" sz="1400" dirty="0">
                        <a:solidFill>
                          <a:srgbClr val="000000"/>
                        </a:solidFill>
                        <a:latin typeface="+mj-lt"/>
                        <a:ea typeface="Amazon Ember" panose="020B0603020204020204" pitchFamily="34" charset="0"/>
                        <a:cs typeface="Amazon Ember" panose="020B0603020204020204" pitchFamily="34" charset="0"/>
                      </a:endParaRPr>
                    </a:p>
                  </a:txBody>
                  <a:tcPr marL="109728" marR="109728" marT="54864" marB="54864" anchor="ctr"/>
                </a:tc>
                <a:tc>
                  <a:txBody>
                    <a:bodyPr/>
                    <a:lstStyle/>
                    <a:p>
                      <a:pPr algn="l">
                        <a:spcAft>
                          <a:spcPts val="0"/>
                        </a:spcAft>
                      </a:pPr>
                      <a:r>
                        <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Engagement delivery, quality and execution. Customer relationship</a:t>
                      </a:r>
                    </a:p>
                  </a:txBody>
                  <a:tcPr marL="109728" marR="109728" marT="54864" marB="54864" anchor="ctr"/>
                </a:tc>
                <a:tc>
                  <a:txBody>
                    <a:bodyPr/>
                    <a:lstStyle/>
                    <a:p>
                      <a:pPr>
                        <a:spcAft>
                          <a:spcPts val="0"/>
                        </a:spcAft>
                      </a:pPr>
                      <a:endPar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tc>
                  <a:txBody>
                    <a:bodyPr/>
                    <a:lstStyle/>
                    <a:p>
                      <a:pPr algn="ctr">
                        <a:spcAft>
                          <a:spcPts val="0"/>
                        </a:spcAft>
                      </a:pPr>
                      <a:r>
                        <a:rPr lang="en-US" sz="1400"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Executive Sponsorship               </a:t>
                      </a:r>
                    </a:p>
                    <a:p>
                      <a:pPr algn="ctr">
                        <a:spcAft>
                          <a:spcPts val="0"/>
                        </a:spcAft>
                      </a:pPr>
                      <a:r>
                        <a:rPr lang="en-US" sz="1400"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(IT &amp; Business)</a:t>
                      </a:r>
                    </a:p>
                  </a:txBody>
                  <a:tcPr marL="109728" marR="109728" marT="54864" marB="54864" anchor="ctr"/>
                </a:tc>
                <a:extLst>
                  <a:ext uri="{0D108BD9-81ED-4DB2-BD59-A6C34878D82A}">
                    <a16:rowId xmlns:a16="http://schemas.microsoft.com/office/drawing/2014/main" val="242280210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Engagement Manager</a:t>
                      </a:r>
                    </a:p>
                  </a:txBody>
                  <a:tcPr marL="109728" marR="109728" marT="54864" marB="54864" anchor="ctr"/>
                </a:tc>
                <a:tc>
                  <a:txBody>
                    <a:bodyPr/>
                    <a:lstStyle/>
                    <a:p>
                      <a:pPr algn="l">
                        <a:spcAft>
                          <a:spcPts val="0"/>
                        </a:spcAft>
                      </a:pPr>
                      <a:r>
                        <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Day to day engagement management that includes the management of: delivery, budget, schedule, status, resources, and customer relationship.  </a:t>
                      </a:r>
                    </a:p>
                  </a:txBody>
                  <a:tcPr marL="109728" marR="109728" marT="54864" marB="54864" anchor="ctr"/>
                </a:tc>
                <a:tc>
                  <a:txBody>
                    <a:bodyPr/>
                    <a:lstStyle/>
                    <a:p>
                      <a:pPr>
                        <a:spcAft>
                          <a:spcPts val="0"/>
                        </a:spcAft>
                      </a:pPr>
                      <a:endPar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tc>
                  <a:txBody>
                    <a:bodyPr/>
                    <a:lstStyle/>
                    <a:p>
                      <a:pPr algn="ctr">
                        <a:spcAft>
                          <a:spcPts val="0"/>
                        </a:spcAft>
                      </a:pPr>
                      <a:r>
                        <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Program/Project Manager</a:t>
                      </a:r>
                    </a:p>
                  </a:txBody>
                  <a:tcPr marL="109728" marR="109728" marT="54864" marB="54864" anchor="ctr"/>
                </a:tc>
                <a:extLst>
                  <a:ext uri="{0D108BD9-81ED-4DB2-BD59-A6C34878D82A}">
                    <a16:rowId xmlns:a16="http://schemas.microsoft.com/office/drawing/2014/main" val="3689074866"/>
                  </a:ext>
                </a:extLst>
              </a:tr>
              <a:tr h="370840">
                <a:tc>
                  <a:txBody>
                    <a:bodyPr/>
                    <a:lstStyle/>
                    <a:p>
                      <a:pPr algn="ctr">
                        <a:spcAft>
                          <a:spcPts val="0"/>
                        </a:spcAft>
                      </a:pPr>
                      <a:r>
                        <a:rPr lang="en-US" sz="1400" b="0" i="0" u="none" strike="noStrike" kern="1200" dirty="0">
                          <a:solidFill>
                            <a:srgbClr val="000000"/>
                          </a:solidFill>
                          <a:effectLst/>
                          <a:latin typeface="+mn-lt"/>
                          <a:ea typeface="+mn-ea"/>
                          <a:cs typeface="+mn-cs"/>
                        </a:rPr>
                        <a:t>Portfolio Lead, Cloud Application Architect</a:t>
                      </a:r>
                      <a:endPar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nchor="ctr"/>
                </a:tc>
                <a:tc>
                  <a:txBody>
                    <a:bodyPr/>
                    <a:lstStyle/>
                    <a:p>
                      <a:pPr>
                        <a:spcAft>
                          <a:spcPts val="0"/>
                        </a:spcAft>
                      </a:pPr>
                      <a:r>
                        <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Portfolio Discovery and Modernization Planning</a:t>
                      </a:r>
                    </a:p>
                  </a:txBody>
                  <a:tcPr marL="109728" marR="109728" marT="54864" marB="54864" anchor="ctr"/>
                </a:tc>
                <a:tc>
                  <a:txBody>
                    <a:bodyPr/>
                    <a:lstStyle/>
                    <a:p>
                      <a:pPr>
                        <a:spcAft>
                          <a:spcPts val="0"/>
                        </a:spcAft>
                      </a:pPr>
                      <a:endPar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Application Engineering, DevOps Lead, Infrastructure Engineering, Information Security, Networking, PCAT, (IT POCs)</a:t>
                      </a:r>
                    </a:p>
                  </a:txBody>
                  <a:tcPr marL="109728" marR="109728" marT="54864" marB="54864" anchor="ctr"/>
                </a:tc>
                <a:extLst>
                  <a:ext uri="{0D108BD9-81ED-4DB2-BD59-A6C34878D82A}">
                    <a16:rowId xmlns:a16="http://schemas.microsoft.com/office/drawing/2014/main" val="569330459"/>
                  </a:ext>
                </a:extLst>
              </a:tr>
              <a:tr h="370840">
                <a:tc>
                  <a:txBody>
                    <a:bodyPr/>
                    <a:lstStyle/>
                    <a:p>
                      <a:pPr algn="ctr">
                        <a:spcAft>
                          <a:spcPts val="0"/>
                        </a:spcAft>
                      </a:pPr>
                      <a:r>
                        <a:rPr lang="en-US" sz="1400" b="0" i="0" u="none" strike="noStrike" kern="1200" dirty="0">
                          <a:solidFill>
                            <a:srgbClr val="000000"/>
                          </a:solidFill>
                          <a:effectLst/>
                          <a:latin typeface="+mn-lt"/>
                          <a:ea typeface="+mn-ea"/>
                          <a:cs typeface="+mn-cs"/>
                        </a:rPr>
                        <a:t>Tech Lead &amp; Landing Zone, Operations Lead, Security Lead </a:t>
                      </a:r>
                      <a:endPar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nchor="ctr"/>
                </a:tc>
                <a:tc>
                  <a:txBody>
                    <a:bodyPr/>
                    <a:lstStyle/>
                    <a:p>
                      <a:pPr>
                        <a:spcAft>
                          <a:spcPts val="0"/>
                        </a:spcAft>
                      </a:pPr>
                      <a:r>
                        <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Platform Validation and Governance (architecture, operations, security) and lead Platform Party, Operations &amp; Security Game Day activities</a:t>
                      </a:r>
                    </a:p>
                  </a:txBody>
                  <a:tcPr marL="109728" marR="109728" marT="54864" marB="54864" anchor="ctr"/>
                </a:tc>
                <a:tc>
                  <a:txBody>
                    <a:bodyPr/>
                    <a:lstStyle/>
                    <a:p>
                      <a:pPr>
                        <a:spcAft>
                          <a:spcPts val="0"/>
                        </a:spcAft>
                      </a:pPr>
                      <a:endPar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tc>
                  <a:txBody>
                    <a:bodyPr/>
                    <a:lstStyle/>
                    <a:p>
                      <a:pPr algn="ctr">
                        <a:spcAft>
                          <a:spcPts val="0"/>
                        </a:spcAft>
                      </a:pPr>
                      <a:r>
                        <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Infrastructure Engineering, Information Security, Networking, PCAT, (IT POCs)</a:t>
                      </a:r>
                    </a:p>
                  </a:txBody>
                  <a:tcPr marL="109728" marR="109728" marT="54864" marB="54864" anchor="ctr"/>
                </a:tc>
                <a:extLst>
                  <a:ext uri="{0D108BD9-81ED-4DB2-BD59-A6C34878D82A}">
                    <a16:rowId xmlns:a16="http://schemas.microsoft.com/office/drawing/2014/main" val="946946040"/>
                  </a:ext>
                </a:extLst>
              </a:tr>
              <a:tr h="370840">
                <a:tc>
                  <a:txBody>
                    <a:bodyPr/>
                    <a:lstStyle/>
                    <a:p>
                      <a:pPr algn="ctr">
                        <a:spcAft>
                          <a:spcPts val="0"/>
                        </a:spcAft>
                      </a:pPr>
                      <a:r>
                        <a:rPr lang="en-US" sz="1400" b="0" i="0" u="none" strike="noStrike" kern="1200" dirty="0">
                          <a:solidFill>
                            <a:srgbClr val="000000"/>
                          </a:solidFill>
                          <a:effectLst/>
                          <a:latin typeface="+mn-lt"/>
                          <a:ea typeface="+mn-ea"/>
                          <a:cs typeface="+mn-cs"/>
                        </a:rPr>
                        <a:t>People Lead </a:t>
                      </a:r>
                      <a:endPar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nchor="ctr"/>
                </a:tc>
                <a:tc>
                  <a:txBody>
                    <a:bodyPr/>
                    <a:lstStyle/>
                    <a:p>
                      <a:pPr>
                        <a:spcAft>
                          <a:spcPts val="0"/>
                        </a:spcAft>
                      </a:pPr>
                      <a:r>
                        <a:rPr lang="en-US" sz="1400" dirty="0" smtClean="0">
                          <a:solidFill>
                            <a:schemeClr val="bg1"/>
                          </a:solidFill>
                          <a:latin typeface="Amazon Ember" panose="020B0603020204020204" pitchFamily="34" charset="0"/>
                          <a:ea typeface="Amazon Ember" panose="020B0603020204020204" pitchFamily="34" charset="0"/>
                          <a:cs typeface="Amazon Ember" panose="020B0603020204020204" pitchFamily="34" charset="0"/>
                        </a:rPr>
                        <a:t>Culture and change leadership framework to accelerate Cloud adoption by proactively managing culture, organization, and talent</a:t>
                      </a:r>
                      <a:endPar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nchor="ctr"/>
                </a:tc>
                <a:tc>
                  <a:txBody>
                    <a:bodyPr/>
                    <a:lstStyle/>
                    <a:p>
                      <a:pPr>
                        <a:spcAft>
                          <a:spcPts val="0"/>
                        </a:spcAft>
                      </a:pPr>
                      <a:endParaRPr lang="en-US" sz="14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tc>
                  <a:txBody>
                    <a:bodyPr/>
                    <a:lstStyle/>
                    <a:p>
                      <a:pPr algn="ctr">
                        <a:spcAft>
                          <a:spcPts val="0"/>
                        </a:spcAft>
                      </a:pPr>
                      <a:r>
                        <a:rPr lang="en-US" sz="1400" kern="1200" dirty="0" smtClean="0">
                          <a:solidFill>
                            <a:srgbClr val="000000"/>
                          </a:solidFill>
                          <a:latin typeface="Amazon Ember" panose="020B0603020204020204" pitchFamily="34" charset="0"/>
                          <a:ea typeface="Amazon Ember" panose="020B0603020204020204" pitchFamily="34" charset="0"/>
                          <a:cs typeface="Amazon Ember" panose="020B0603020204020204" pitchFamily="34" charset="0"/>
                        </a:rPr>
                        <a:t>OCM Lead</a:t>
                      </a:r>
                    </a:p>
                    <a:p>
                      <a:pPr algn="ctr">
                        <a:spcAft>
                          <a:spcPts val="0"/>
                        </a:spcAft>
                      </a:pPr>
                      <a:r>
                        <a:rPr lang="en-US" sz="1400" kern="1200" dirty="0" smtClean="0">
                          <a:solidFill>
                            <a:srgbClr val="000000"/>
                          </a:solidFill>
                          <a:latin typeface="Amazon Ember" panose="020B0603020204020204" pitchFamily="34" charset="0"/>
                          <a:ea typeface="Amazon Ember" panose="020B0603020204020204" pitchFamily="34" charset="0"/>
                          <a:cs typeface="Amazon Ember" panose="020B0603020204020204" pitchFamily="34" charset="0"/>
                        </a:rPr>
                        <a:t>Executive Sponsor</a:t>
                      </a:r>
                      <a:endParaRPr lang="en-US" sz="1400"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nchor="ctr"/>
                </a:tc>
                <a:extLst>
                  <a:ext uri="{0D108BD9-81ED-4DB2-BD59-A6C34878D82A}">
                    <a16:rowId xmlns:a16="http://schemas.microsoft.com/office/drawing/2014/main" val="2304587204"/>
                  </a:ext>
                </a:extLst>
              </a:tr>
            </a:tbl>
          </a:graphicData>
        </a:graphic>
      </p:graphicFrame>
      <p:sp>
        <p:nvSpPr>
          <p:cNvPr id="5" name="Up-Down Arrow 4">
            <a:extLst>
              <a:ext uri="{FF2B5EF4-FFF2-40B4-BE49-F238E27FC236}">
                <a16:creationId xmlns:a16="http://schemas.microsoft.com/office/drawing/2014/main" id="{08499A07-14CF-AB4B-ACD9-1B4B38373934}"/>
              </a:ext>
            </a:extLst>
          </p:cNvPr>
          <p:cNvSpPr/>
          <p:nvPr/>
        </p:nvSpPr>
        <p:spPr>
          <a:xfrm rot="5400000">
            <a:off x="9034735" y="2405893"/>
            <a:ext cx="324909" cy="994410"/>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E2735"/>
              </a:solidFill>
              <a:latin typeface="Amazon Ember" panose="02000000000000000000"/>
            </a:endParaRPr>
          </a:p>
        </p:txBody>
      </p:sp>
      <p:sp>
        <p:nvSpPr>
          <p:cNvPr id="6" name="Up-Down Arrow 5">
            <a:extLst>
              <a:ext uri="{FF2B5EF4-FFF2-40B4-BE49-F238E27FC236}">
                <a16:creationId xmlns:a16="http://schemas.microsoft.com/office/drawing/2014/main" id="{8FBE627B-B7EB-F545-A75D-4696D84D5756}"/>
              </a:ext>
            </a:extLst>
          </p:cNvPr>
          <p:cNvSpPr/>
          <p:nvPr/>
        </p:nvSpPr>
        <p:spPr>
          <a:xfrm rot="5400000">
            <a:off x="9028444" y="3208103"/>
            <a:ext cx="324909" cy="994410"/>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E2735"/>
              </a:solidFill>
              <a:latin typeface="Amazon Ember" panose="02000000000000000000"/>
            </a:endParaRPr>
          </a:p>
        </p:txBody>
      </p:sp>
      <p:sp>
        <p:nvSpPr>
          <p:cNvPr id="7" name="Up-Down Arrow 6">
            <a:extLst>
              <a:ext uri="{FF2B5EF4-FFF2-40B4-BE49-F238E27FC236}">
                <a16:creationId xmlns:a16="http://schemas.microsoft.com/office/drawing/2014/main" id="{8F481932-C2C4-5F4F-BD60-45F7854AE2BC}"/>
              </a:ext>
            </a:extLst>
          </p:cNvPr>
          <p:cNvSpPr/>
          <p:nvPr/>
        </p:nvSpPr>
        <p:spPr>
          <a:xfrm rot="5400000">
            <a:off x="9028444" y="4038838"/>
            <a:ext cx="324909" cy="994410"/>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E2735"/>
              </a:solidFill>
              <a:latin typeface="Amazon Ember" panose="02000000000000000000"/>
            </a:endParaRPr>
          </a:p>
        </p:txBody>
      </p:sp>
      <p:sp>
        <p:nvSpPr>
          <p:cNvPr id="8" name="Up-Down Arrow 7">
            <a:extLst>
              <a:ext uri="{FF2B5EF4-FFF2-40B4-BE49-F238E27FC236}">
                <a16:creationId xmlns:a16="http://schemas.microsoft.com/office/drawing/2014/main" id="{951D0C4A-07B7-DA46-8FEA-61C62777EA07}"/>
              </a:ext>
            </a:extLst>
          </p:cNvPr>
          <p:cNvSpPr/>
          <p:nvPr/>
        </p:nvSpPr>
        <p:spPr>
          <a:xfrm rot="5400000">
            <a:off x="9028445" y="4882408"/>
            <a:ext cx="324909" cy="994410"/>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E2735"/>
              </a:solidFill>
              <a:latin typeface="Amazon Ember" panose="02000000000000000000"/>
            </a:endParaRPr>
          </a:p>
        </p:txBody>
      </p:sp>
      <p:sp>
        <p:nvSpPr>
          <p:cNvPr id="10" name="Up-Down Arrow 9">
            <a:extLst>
              <a:ext uri="{FF2B5EF4-FFF2-40B4-BE49-F238E27FC236}">
                <a16:creationId xmlns:a16="http://schemas.microsoft.com/office/drawing/2014/main" id="{2FF97F3C-47E3-3D49-A6DC-44036CE13F04}"/>
              </a:ext>
            </a:extLst>
          </p:cNvPr>
          <p:cNvSpPr/>
          <p:nvPr/>
        </p:nvSpPr>
        <p:spPr>
          <a:xfrm rot="5400000">
            <a:off x="9028446" y="5654867"/>
            <a:ext cx="324909" cy="994410"/>
          </a:xfrm>
          <a:prstGeom prst="up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rgbClr val="0E2735"/>
              </a:solidFill>
              <a:latin typeface="Amazon Ember" panose="02000000000000000000"/>
            </a:endParaRPr>
          </a:p>
        </p:txBody>
      </p:sp>
      <p:pic>
        <p:nvPicPr>
          <p:cNvPr id="12" name="Picture 11">
            <a:extLst>
              <a:ext uri="{FF2B5EF4-FFF2-40B4-BE49-F238E27FC236}">
                <a16:creationId xmlns:a16="http://schemas.microsoft.com/office/drawing/2014/main" id="{A4C445F8-9E36-7348-94BD-6768AB1F88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3333" y="1270778"/>
            <a:ext cx="1303184" cy="779106"/>
          </a:xfrm>
          <a:prstGeom prst="rect">
            <a:avLst/>
          </a:prstGeom>
        </p:spPr>
      </p:pic>
      <p:grpSp>
        <p:nvGrpSpPr>
          <p:cNvPr id="15" name="Group 14">
            <a:extLst>
              <a:ext uri="{FF2B5EF4-FFF2-40B4-BE49-F238E27FC236}">
                <a16:creationId xmlns:a16="http://schemas.microsoft.com/office/drawing/2014/main" id="{254FD694-FB76-2C4D-9C13-D2AD3B592420}"/>
              </a:ext>
            </a:extLst>
          </p:cNvPr>
          <p:cNvGrpSpPr/>
          <p:nvPr/>
        </p:nvGrpSpPr>
        <p:grpSpPr>
          <a:xfrm>
            <a:off x="12930039" y="452986"/>
            <a:ext cx="1341955" cy="905911"/>
            <a:chOff x="12930039" y="452986"/>
            <a:chExt cx="1341955" cy="905911"/>
          </a:xfrm>
        </p:grpSpPr>
        <p:sp>
          <p:nvSpPr>
            <p:cNvPr id="16" name="Application Design">
              <a:extLst>
                <a:ext uri="{FF2B5EF4-FFF2-40B4-BE49-F238E27FC236}">
                  <a16:creationId xmlns:a16="http://schemas.microsoft.com/office/drawing/2014/main" id="{B0DFE4B7-B188-3A4F-887B-9EA69D09475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17" name="Group 16">
              <a:extLst>
                <a:ext uri="{FF2B5EF4-FFF2-40B4-BE49-F238E27FC236}">
                  <a16:creationId xmlns:a16="http://schemas.microsoft.com/office/drawing/2014/main" id="{83AD61F1-DD9D-AC49-8AA6-4E4B5BDB66B9}"/>
                </a:ext>
              </a:extLst>
            </p:cNvPr>
            <p:cNvGrpSpPr>
              <a:grpSpLocks noChangeAspect="1"/>
            </p:cNvGrpSpPr>
            <p:nvPr/>
          </p:nvGrpSpPr>
          <p:grpSpPr>
            <a:xfrm>
              <a:off x="13145093" y="452986"/>
              <a:ext cx="911847" cy="544372"/>
              <a:chOff x="-687690" y="4014362"/>
              <a:chExt cx="535871" cy="319914"/>
            </a:xfrm>
          </p:grpSpPr>
          <p:sp>
            <p:nvSpPr>
              <p:cNvPr id="18" name="Freeform: Shape 716">
                <a:extLst>
                  <a:ext uri="{FF2B5EF4-FFF2-40B4-BE49-F238E27FC236}">
                    <a16:creationId xmlns:a16="http://schemas.microsoft.com/office/drawing/2014/main" id="{62A74487-558E-2646-9400-CF7F4DD6FF53}"/>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17">
                <a:extLst>
                  <a:ext uri="{FF2B5EF4-FFF2-40B4-BE49-F238E27FC236}">
                    <a16:creationId xmlns:a16="http://schemas.microsoft.com/office/drawing/2014/main" id="{2B250181-B1D6-E640-B1FB-98592C58D245}"/>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18">
                <a:extLst>
                  <a:ext uri="{FF2B5EF4-FFF2-40B4-BE49-F238E27FC236}">
                    <a16:creationId xmlns:a16="http://schemas.microsoft.com/office/drawing/2014/main" id="{3B9B1439-8780-6142-8B59-BD4C25C9F15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Freeform: Shape 719">
                <a:extLst>
                  <a:ext uri="{FF2B5EF4-FFF2-40B4-BE49-F238E27FC236}">
                    <a16:creationId xmlns:a16="http://schemas.microsoft.com/office/drawing/2014/main" id="{E909BCFB-B1A9-1B4D-BEA5-38FEFC37C27B}"/>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 name="Freeform: Shape 720">
                <a:extLst>
                  <a:ext uri="{FF2B5EF4-FFF2-40B4-BE49-F238E27FC236}">
                    <a16:creationId xmlns:a16="http://schemas.microsoft.com/office/drawing/2014/main" id="{10BB391C-4E78-E847-BA65-5B3FC6A612E2}"/>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 name="Freeform: Shape 721">
                <a:extLst>
                  <a:ext uri="{FF2B5EF4-FFF2-40B4-BE49-F238E27FC236}">
                    <a16:creationId xmlns:a16="http://schemas.microsoft.com/office/drawing/2014/main" id="{0550D005-66CC-6645-B158-C79ACFA19A00}"/>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 name="Freeform: Shape 722">
                <a:extLst>
                  <a:ext uri="{FF2B5EF4-FFF2-40B4-BE49-F238E27FC236}">
                    <a16:creationId xmlns:a16="http://schemas.microsoft.com/office/drawing/2014/main" id="{5B979F11-B9CD-C24B-8D4D-A03362FB3691}"/>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Freeform: Shape 723">
                <a:extLst>
                  <a:ext uri="{FF2B5EF4-FFF2-40B4-BE49-F238E27FC236}">
                    <a16:creationId xmlns:a16="http://schemas.microsoft.com/office/drawing/2014/main" id="{716F5E75-FCBB-1643-9A40-EF8627A7C4A2}"/>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Freeform: Shape 724">
                <a:extLst>
                  <a:ext uri="{FF2B5EF4-FFF2-40B4-BE49-F238E27FC236}">
                    <a16:creationId xmlns:a16="http://schemas.microsoft.com/office/drawing/2014/main" id="{20E4676A-B638-3444-8378-FFA0450A3527}"/>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 name="Freeform: Shape 725">
                <a:extLst>
                  <a:ext uri="{FF2B5EF4-FFF2-40B4-BE49-F238E27FC236}">
                    <a16:creationId xmlns:a16="http://schemas.microsoft.com/office/drawing/2014/main" id="{ADDB543A-0409-D642-8512-08CE93307199}"/>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Freeform: Shape 726">
                <a:extLst>
                  <a:ext uri="{FF2B5EF4-FFF2-40B4-BE49-F238E27FC236}">
                    <a16:creationId xmlns:a16="http://schemas.microsoft.com/office/drawing/2014/main" id="{6B34EDD5-552C-3E46-896C-01BA39C8E3B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 name="Freeform: Shape 727">
                <a:extLst>
                  <a:ext uri="{FF2B5EF4-FFF2-40B4-BE49-F238E27FC236}">
                    <a16:creationId xmlns:a16="http://schemas.microsoft.com/office/drawing/2014/main" id="{83091AFE-3464-E94F-BA56-C91FD2EFFAB9}"/>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a:extLst>
              <a:ext uri="{FF2B5EF4-FFF2-40B4-BE49-F238E27FC236}">
                <a16:creationId xmlns:a16="http://schemas.microsoft.com/office/drawing/2014/main" id="{742AB9B9-1173-E54E-9890-9AFC6A25FBE4}"/>
              </a:ext>
            </a:extLst>
          </p:cNvPr>
          <p:cNvSpPr/>
          <p:nvPr/>
        </p:nvSpPr>
        <p:spPr>
          <a:xfrm>
            <a:off x="11927200" y="6791093"/>
            <a:ext cx="2005677" cy="276999"/>
          </a:xfrm>
          <a:prstGeom prst="rect">
            <a:avLst/>
          </a:prstGeom>
        </p:spPr>
        <p:txBody>
          <a:bodyPr wrap="none">
            <a:spAutoFit/>
          </a:bodyPr>
          <a:lstStyle/>
          <a:p>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IT Points of Contact (POC)</a:t>
            </a:r>
            <a:endParaRPr lang="en-US" sz="1200" dirty="0">
              <a:solidFill>
                <a:srgbClr val="FFFFFF"/>
              </a:solidFill>
            </a:endParaRPr>
          </a:p>
        </p:txBody>
      </p:sp>
    </p:spTree>
    <p:extLst>
      <p:ext uri="{BB962C8B-B14F-4D97-AF65-F5344CB8AC3E}">
        <p14:creationId xmlns:p14="http://schemas.microsoft.com/office/powerpoint/2010/main" val="41560372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tangle 336">
            <a:extLst>
              <a:ext uri="{FF2B5EF4-FFF2-40B4-BE49-F238E27FC236}">
                <a16:creationId xmlns:a16="http://schemas.microsoft.com/office/drawing/2014/main" id="{8E95D340-2718-421D-B821-945EA8BBA222}"/>
              </a:ext>
            </a:extLst>
          </p:cNvPr>
          <p:cNvSpPr/>
          <p:nvPr/>
        </p:nvSpPr>
        <p:spPr>
          <a:xfrm>
            <a:off x="533400" y="2591883"/>
            <a:ext cx="4232970" cy="4722536"/>
          </a:xfrm>
          <a:prstGeom prst="rect">
            <a:avLst/>
          </a:prstGeom>
          <a:solidFill>
            <a:srgbClr val="131A23">
              <a:alpha val="50000"/>
            </a:srgb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0" name="Rectangle 339">
            <a:extLst>
              <a:ext uri="{FF2B5EF4-FFF2-40B4-BE49-F238E27FC236}">
                <a16:creationId xmlns:a16="http://schemas.microsoft.com/office/drawing/2014/main" id="{2FAED664-D789-4C24-A7B3-78B3BE8ED97B}"/>
              </a:ext>
            </a:extLst>
          </p:cNvPr>
          <p:cNvSpPr/>
          <p:nvPr/>
        </p:nvSpPr>
        <p:spPr>
          <a:xfrm>
            <a:off x="4941270" y="2622644"/>
            <a:ext cx="4981664" cy="4722536"/>
          </a:xfrm>
          <a:prstGeom prst="rect">
            <a:avLst/>
          </a:prstGeom>
          <a:solidFill>
            <a:srgbClr val="131A23">
              <a:alpha val="50000"/>
            </a:srgb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9" name="Rectangle 338">
            <a:extLst>
              <a:ext uri="{FF2B5EF4-FFF2-40B4-BE49-F238E27FC236}">
                <a16:creationId xmlns:a16="http://schemas.microsoft.com/office/drawing/2014/main" id="{F843A1B2-1C8D-465F-9B8D-599E3546735F}"/>
              </a:ext>
            </a:extLst>
          </p:cNvPr>
          <p:cNvSpPr/>
          <p:nvPr/>
        </p:nvSpPr>
        <p:spPr>
          <a:xfrm>
            <a:off x="10089903" y="2622644"/>
            <a:ext cx="3973568" cy="4722536"/>
          </a:xfrm>
          <a:prstGeom prst="rect">
            <a:avLst/>
          </a:prstGeom>
          <a:solidFill>
            <a:srgbClr val="131A23">
              <a:alpha val="50000"/>
            </a:srgbClr>
          </a:solidFill>
          <a:ln w="158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p:cNvSpPr>
            <a:spLocks noGrp="1"/>
          </p:cNvSpPr>
          <p:nvPr>
            <p:ph type="title"/>
          </p:nvPr>
        </p:nvSpPr>
        <p:spPr/>
        <p:txBody>
          <a:bodyPr/>
          <a:lstStyle/>
          <a:p>
            <a:r>
              <a:rPr lang="en-US" dirty="0"/>
              <a:t>Determine the right migration pattern for your apps</a:t>
            </a:r>
          </a:p>
        </p:txBody>
      </p:sp>
      <p:grpSp>
        <p:nvGrpSpPr>
          <p:cNvPr id="36" name="Group 35">
            <a:extLst>
              <a:ext uri="{FF2B5EF4-FFF2-40B4-BE49-F238E27FC236}">
                <a16:creationId xmlns:a16="http://schemas.microsoft.com/office/drawing/2014/main" id="{BB672F2C-EC8F-4AF3-A0D9-75F5ABE99FF1}"/>
              </a:ext>
            </a:extLst>
          </p:cNvPr>
          <p:cNvGrpSpPr/>
          <p:nvPr/>
        </p:nvGrpSpPr>
        <p:grpSpPr>
          <a:xfrm>
            <a:off x="6294865" y="2830894"/>
            <a:ext cx="3063114" cy="4335725"/>
            <a:chOff x="5338763" y="5124450"/>
            <a:chExt cx="3949700" cy="2634614"/>
          </a:xfrm>
        </p:grpSpPr>
        <p:sp>
          <p:nvSpPr>
            <p:cNvPr id="35" name="Freeform 9">
              <a:extLst>
                <a:ext uri="{FF2B5EF4-FFF2-40B4-BE49-F238E27FC236}">
                  <a16:creationId xmlns:a16="http://schemas.microsoft.com/office/drawing/2014/main" id="{8AC13E19-7ED9-42D5-83A3-C774AEE252B7}"/>
                </a:ext>
              </a:extLst>
            </p:cNvPr>
            <p:cNvSpPr>
              <a:spLocks/>
            </p:cNvSpPr>
            <p:nvPr/>
          </p:nvSpPr>
          <p:spPr bwMode="auto">
            <a:xfrm>
              <a:off x="5338763" y="5124450"/>
              <a:ext cx="3949700" cy="1085850"/>
            </a:xfrm>
            <a:custGeom>
              <a:avLst/>
              <a:gdLst>
                <a:gd name="T0" fmla="*/ 0 w 2488"/>
                <a:gd name="T1" fmla="*/ 0 h 684"/>
                <a:gd name="T2" fmla="*/ 332 w 2488"/>
                <a:gd name="T3" fmla="*/ 0 h 684"/>
                <a:gd name="T4" fmla="*/ 2129 w 2488"/>
                <a:gd name="T5" fmla="*/ 684 h 684"/>
                <a:gd name="T6" fmla="*/ 2488 w 2488"/>
                <a:gd name="T7" fmla="*/ 684 h 684"/>
              </a:gdLst>
              <a:ahLst/>
              <a:cxnLst>
                <a:cxn ang="0">
                  <a:pos x="T0" y="T1"/>
                </a:cxn>
                <a:cxn ang="0">
                  <a:pos x="T2" y="T3"/>
                </a:cxn>
                <a:cxn ang="0">
                  <a:pos x="T4" y="T5"/>
                </a:cxn>
                <a:cxn ang="0">
                  <a:pos x="T6" y="T7"/>
                </a:cxn>
              </a:cxnLst>
              <a:rect l="0" t="0" r="r" b="b"/>
              <a:pathLst>
                <a:path w="2488" h="684">
                  <a:moveTo>
                    <a:pt x="0" y="0"/>
                  </a:moveTo>
                  <a:lnTo>
                    <a:pt x="332" y="0"/>
                  </a:lnTo>
                  <a:lnTo>
                    <a:pt x="2129" y="684"/>
                  </a:lnTo>
                  <a:lnTo>
                    <a:pt x="2488" y="68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3" name="Freeform 9">
              <a:extLst>
                <a:ext uri="{FF2B5EF4-FFF2-40B4-BE49-F238E27FC236}">
                  <a16:creationId xmlns:a16="http://schemas.microsoft.com/office/drawing/2014/main" id="{461C142D-B737-4AC2-8A0D-B7C52DA99246}"/>
                </a:ext>
              </a:extLst>
            </p:cNvPr>
            <p:cNvSpPr>
              <a:spLocks/>
            </p:cNvSpPr>
            <p:nvPr/>
          </p:nvSpPr>
          <p:spPr bwMode="auto">
            <a:xfrm flipV="1">
              <a:off x="5338763" y="6673214"/>
              <a:ext cx="3949700" cy="1085850"/>
            </a:xfrm>
            <a:custGeom>
              <a:avLst/>
              <a:gdLst>
                <a:gd name="T0" fmla="*/ 0 w 2488"/>
                <a:gd name="T1" fmla="*/ 0 h 684"/>
                <a:gd name="T2" fmla="*/ 332 w 2488"/>
                <a:gd name="T3" fmla="*/ 0 h 684"/>
                <a:gd name="T4" fmla="*/ 2129 w 2488"/>
                <a:gd name="T5" fmla="*/ 684 h 684"/>
                <a:gd name="T6" fmla="*/ 2488 w 2488"/>
                <a:gd name="T7" fmla="*/ 684 h 684"/>
              </a:gdLst>
              <a:ahLst/>
              <a:cxnLst>
                <a:cxn ang="0">
                  <a:pos x="T0" y="T1"/>
                </a:cxn>
                <a:cxn ang="0">
                  <a:pos x="T2" y="T3"/>
                </a:cxn>
                <a:cxn ang="0">
                  <a:pos x="T4" y="T5"/>
                </a:cxn>
                <a:cxn ang="0">
                  <a:pos x="T6" y="T7"/>
                </a:cxn>
              </a:cxnLst>
              <a:rect l="0" t="0" r="r" b="b"/>
              <a:pathLst>
                <a:path w="2488" h="684">
                  <a:moveTo>
                    <a:pt x="0" y="0"/>
                  </a:moveTo>
                  <a:lnTo>
                    <a:pt x="332" y="0"/>
                  </a:lnTo>
                  <a:lnTo>
                    <a:pt x="2129" y="684"/>
                  </a:lnTo>
                  <a:lnTo>
                    <a:pt x="2488" y="68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cxnSp>
        <p:nvCxnSpPr>
          <p:cNvPr id="197" name="Straight Arrow Connector 196">
            <a:extLst>
              <a:ext uri="{FF2B5EF4-FFF2-40B4-BE49-F238E27FC236}">
                <a16:creationId xmlns:a16="http://schemas.microsoft.com/office/drawing/2014/main" id="{918EE4E6-6B76-481B-80B2-6FB7F4167C92}"/>
              </a:ext>
            </a:extLst>
          </p:cNvPr>
          <p:cNvCxnSpPr>
            <a:cxnSpLocks/>
          </p:cNvCxnSpPr>
          <p:nvPr/>
        </p:nvCxnSpPr>
        <p:spPr>
          <a:xfrm>
            <a:off x="9168870" y="4999675"/>
            <a:ext cx="673100" cy="0"/>
          </a:xfrm>
          <a:prstGeom prst="straightConnector1">
            <a:avLst/>
          </a:prstGeom>
          <a:ln w="19050">
            <a:solidFill>
              <a:srgbClr val="FDC500"/>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ABD8430-7D17-4FB6-9F96-5354C1D763A4}"/>
              </a:ext>
            </a:extLst>
          </p:cNvPr>
          <p:cNvGrpSpPr/>
          <p:nvPr/>
        </p:nvGrpSpPr>
        <p:grpSpPr>
          <a:xfrm>
            <a:off x="3477608" y="4731051"/>
            <a:ext cx="773097" cy="849663"/>
            <a:chOff x="2373208" y="5559446"/>
            <a:chExt cx="773097" cy="849663"/>
          </a:xfrm>
        </p:grpSpPr>
        <p:sp>
          <p:nvSpPr>
            <p:cNvPr id="169" name="Freeform 10">
              <a:extLst>
                <a:ext uri="{FF2B5EF4-FFF2-40B4-BE49-F238E27FC236}">
                  <a16:creationId xmlns:a16="http://schemas.microsoft.com/office/drawing/2014/main" id="{C6BCECAB-9D18-4B9C-B58A-87AB629DB81B}"/>
                </a:ext>
              </a:extLst>
            </p:cNvPr>
            <p:cNvSpPr>
              <a:spLocks/>
            </p:cNvSpPr>
            <p:nvPr/>
          </p:nvSpPr>
          <p:spPr bwMode="auto">
            <a:xfrm>
              <a:off x="2373208" y="6224443"/>
              <a:ext cx="773097" cy="184666"/>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Architecture</a:t>
              </a:r>
            </a:p>
          </p:txBody>
        </p:sp>
        <p:grpSp>
          <p:nvGrpSpPr>
            <p:cNvPr id="203" name="Group 202">
              <a:extLst>
                <a:ext uri="{FF2B5EF4-FFF2-40B4-BE49-F238E27FC236}">
                  <a16:creationId xmlns:a16="http://schemas.microsoft.com/office/drawing/2014/main" id="{65FD1827-094C-4540-BB72-9E8C0C6BFDD4}"/>
                </a:ext>
              </a:extLst>
            </p:cNvPr>
            <p:cNvGrpSpPr/>
            <p:nvPr/>
          </p:nvGrpSpPr>
          <p:grpSpPr>
            <a:xfrm>
              <a:off x="2540835" y="5559446"/>
              <a:ext cx="437844" cy="541109"/>
              <a:chOff x="2819468" y="1354211"/>
              <a:chExt cx="289508" cy="357788"/>
            </a:xfrm>
          </p:grpSpPr>
          <p:sp>
            <p:nvSpPr>
              <p:cNvPr id="204" name="Freeform: Shape 203">
                <a:extLst>
                  <a:ext uri="{FF2B5EF4-FFF2-40B4-BE49-F238E27FC236}">
                    <a16:creationId xmlns:a16="http://schemas.microsoft.com/office/drawing/2014/main" id="{78BADCE5-EF62-4FEA-9E4F-41292806A9FD}"/>
                  </a:ext>
                </a:extLst>
              </p:cNvPr>
              <p:cNvSpPr/>
              <p:nvPr/>
            </p:nvSpPr>
            <p:spPr>
              <a:xfrm>
                <a:off x="2819468" y="1354211"/>
                <a:ext cx="289508" cy="357788"/>
              </a:xfrm>
              <a:custGeom>
                <a:avLst/>
                <a:gdLst>
                  <a:gd name="connsiteX0" fmla="*/ 145846 w 289507"/>
                  <a:gd name="connsiteY0" fmla="*/ 4097 h 357787"/>
                  <a:gd name="connsiteX1" fmla="*/ 4097 w 289507"/>
                  <a:gd name="connsiteY1" fmla="*/ 55717 h 357787"/>
                  <a:gd name="connsiteX2" fmla="*/ 4097 w 289507"/>
                  <a:gd name="connsiteY2" fmla="*/ 161687 h 357787"/>
                  <a:gd name="connsiteX3" fmla="*/ 4097 w 289507"/>
                  <a:gd name="connsiteY3" fmla="*/ 257826 h 357787"/>
                  <a:gd name="connsiteX4" fmla="*/ 4097 w 289507"/>
                  <a:gd name="connsiteY4" fmla="*/ 304529 h 357787"/>
                  <a:gd name="connsiteX5" fmla="*/ 81390 w 289507"/>
                  <a:gd name="connsiteY5" fmla="*/ 350960 h 357787"/>
                  <a:gd name="connsiteX6" fmla="*/ 115803 w 289507"/>
                  <a:gd name="connsiteY6" fmla="*/ 355057 h 357787"/>
                  <a:gd name="connsiteX7" fmla="*/ 130552 w 289507"/>
                  <a:gd name="connsiteY7" fmla="*/ 355876 h 357787"/>
                  <a:gd name="connsiteX8" fmla="*/ 145846 w 289507"/>
                  <a:gd name="connsiteY8" fmla="*/ 356149 h 357787"/>
                  <a:gd name="connsiteX9" fmla="*/ 145846 w 289507"/>
                  <a:gd name="connsiteY9" fmla="*/ 356149 h 357787"/>
                  <a:gd name="connsiteX10" fmla="*/ 145846 w 289507"/>
                  <a:gd name="connsiteY10" fmla="*/ 356149 h 357787"/>
                  <a:gd name="connsiteX11" fmla="*/ 161141 w 289507"/>
                  <a:gd name="connsiteY11" fmla="*/ 355876 h 357787"/>
                  <a:gd name="connsiteX12" fmla="*/ 175890 w 289507"/>
                  <a:gd name="connsiteY12" fmla="*/ 355057 h 357787"/>
                  <a:gd name="connsiteX13" fmla="*/ 210303 w 289507"/>
                  <a:gd name="connsiteY13" fmla="*/ 350960 h 357787"/>
                  <a:gd name="connsiteX14" fmla="*/ 287596 w 289507"/>
                  <a:gd name="connsiteY14" fmla="*/ 304529 h 357787"/>
                  <a:gd name="connsiteX15" fmla="*/ 287596 w 289507"/>
                  <a:gd name="connsiteY15" fmla="*/ 256460 h 357787"/>
                  <a:gd name="connsiteX16" fmla="*/ 287596 w 289507"/>
                  <a:gd name="connsiteY16" fmla="*/ 160322 h 357787"/>
                  <a:gd name="connsiteX17" fmla="*/ 287596 w 289507"/>
                  <a:gd name="connsiteY17" fmla="*/ 135468 h 357787"/>
                  <a:gd name="connsiteX18" fmla="*/ 287596 w 289507"/>
                  <a:gd name="connsiteY18" fmla="*/ 55717 h 357787"/>
                  <a:gd name="connsiteX19" fmla="*/ 145846 w 289507"/>
                  <a:gd name="connsiteY19" fmla="*/ 4097 h 35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507" h="357787">
                    <a:moveTo>
                      <a:pt x="145846" y="4097"/>
                    </a:moveTo>
                    <a:cubicBezTo>
                      <a:pt x="63910" y="4097"/>
                      <a:pt x="4097" y="27312"/>
                      <a:pt x="4097" y="55717"/>
                    </a:cubicBezTo>
                    <a:lnTo>
                      <a:pt x="4097" y="161687"/>
                    </a:lnTo>
                    <a:lnTo>
                      <a:pt x="4097" y="257826"/>
                    </a:lnTo>
                    <a:lnTo>
                      <a:pt x="4097" y="304529"/>
                    </a:lnTo>
                    <a:cubicBezTo>
                      <a:pt x="4097" y="325013"/>
                      <a:pt x="31682" y="342766"/>
                      <a:pt x="81390" y="350960"/>
                    </a:cubicBezTo>
                    <a:cubicBezTo>
                      <a:pt x="92315" y="352872"/>
                      <a:pt x="103786" y="354237"/>
                      <a:pt x="115803" y="355057"/>
                    </a:cubicBezTo>
                    <a:cubicBezTo>
                      <a:pt x="120719" y="355330"/>
                      <a:pt x="125635" y="355603"/>
                      <a:pt x="130552" y="355876"/>
                    </a:cubicBezTo>
                    <a:cubicBezTo>
                      <a:pt x="135468" y="356149"/>
                      <a:pt x="140657" y="356149"/>
                      <a:pt x="145846" y="356149"/>
                    </a:cubicBezTo>
                    <a:lnTo>
                      <a:pt x="145846" y="356149"/>
                    </a:lnTo>
                    <a:lnTo>
                      <a:pt x="145846" y="356149"/>
                    </a:lnTo>
                    <a:cubicBezTo>
                      <a:pt x="151036" y="356149"/>
                      <a:pt x="155952" y="356149"/>
                      <a:pt x="161141" y="355876"/>
                    </a:cubicBezTo>
                    <a:cubicBezTo>
                      <a:pt x="166057" y="355603"/>
                      <a:pt x="170973" y="355330"/>
                      <a:pt x="175890" y="355057"/>
                    </a:cubicBezTo>
                    <a:cubicBezTo>
                      <a:pt x="187907" y="354237"/>
                      <a:pt x="199378" y="352872"/>
                      <a:pt x="210303" y="350960"/>
                    </a:cubicBezTo>
                    <a:cubicBezTo>
                      <a:pt x="260011" y="342493"/>
                      <a:pt x="287596" y="325013"/>
                      <a:pt x="287596" y="304529"/>
                    </a:cubicBezTo>
                    <a:lnTo>
                      <a:pt x="287596" y="256460"/>
                    </a:lnTo>
                    <a:lnTo>
                      <a:pt x="287596" y="160322"/>
                    </a:lnTo>
                    <a:lnTo>
                      <a:pt x="287596" y="135468"/>
                    </a:lnTo>
                    <a:lnTo>
                      <a:pt x="287596" y="55717"/>
                    </a:lnTo>
                    <a:cubicBezTo>
                      <a:pt x="287596" y="27312"/>
                      <a:pt x="227783" y="4097"/>
                      <a:pt x="145846" y="4097"/>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6" name="Freeform: Shape 205">
                <a:extLst>
                  <a:ext uri="{FF2B5EF4-FFF2-40B4-BE49-F238E27FC236}">
                    <a16:creationId xmlns:a16="http://schemas.microsoft.com/office/drawing/2014/main" id="{A840CA23-3078-41B8-A745-6A57164BED96}"/>
                  </a:ext>
                </a:extLst>
              </p:cNvPr>
              <p:cNvSpPr/>
              <p:nvPr/>
            </p:nvSpPr>
            <p:spPr>
              <a:xfrm>
                <a:off x="2819468" y="1354211"/>
                <a:ext cx="289508" cy="101055"/>
              </a:xfrm>
              <a:custGeom>
                <a:avLst/>
                <a:gdLst>
                  <a:gd name="connsiteX0" fmla="*/ 287596 w 289507"/>
                  <a:gd name="connsiteY0" fmla="*/ 53805 h 101054"/>
                  <a:gd name="connsiteX1" fmla="*/ 145846 w 289507"/>
                  <a:gd name="connsiteY1" fmla="*/ 98050 h 101054"/>
                  <a:gd name="connsiteX2" fmla="*/ 4097 w 289507"/>
                  <a:gd name="connsiteY2" fmla="*/ 53805 h 101054"/>
                  <a:gd name="connsiteX3" fmla="*/ 145846 w 289507"/>
                  <a:gd name="connsiteY3" fmla="*/ 4097 h 101054"/>
                  <a:gd name="connsiteX4" fmla="*/ 287596 w 289507"/>
                  <a:gd name="connsiteY4" fmla="*/ 53805 h 101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07" h="101054">
                    <a:moveTo>
                      <a:pt x="287596" y="53805"/>
                    </a:moveTo>
                    <a:cubicBezTo>
                      <a:pt x="287596" y="78112"/>
                      <a:pt x="228056" y="98050"/>
                      <a:pt x="145846" y="98050"/>
                    </a:cubicBezTo>
                    <a:cubicBezTo>
                      <a:pt x="63637" y="98050"/>
                      <a:pt x="4097" y="78386"/>
                      <a:pt x="4097" y="53805"/>
                    </a:cubicBezTo>
                    <a:cubicBezTo>
                      <a:pt x="4097" y="29224"/>
                      <a:pt x="63910" y="4097"/>
                      <a:pt x="145846" y="4097"/>
                    </a:cubicBezTo>
                    <a:cubicBezTo>
                      <a:pt x="227783" y="4097"/>
                      <a:pt x="287596" y="29224"/>
                      <a:pt x="287596" y="5380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7" name="Freeform: Shape 206">
                <a:extLst>
                  <a:ext uri="{FF2B5EF4-FFF2-40B4-BE49-F238E27FC236}">
                    <a16:creationId xmlns:a16="http://schemas.microsoft.com/office/drawing/2014/main" id="{382BF1E9-34AC-4499-B3B4-BAE3ED531EAA}"/>
                  </a:ext>
                </a:extLst>
              </p:cNvPr>
              <p:cNvSpPr/>
              <p:nvPr/>
            </p:nvSpPr>
            <p:spPr>
              <a:xfrm>
                <a:off x="2819468" y="1491591"/>
                <a:ext cx="289508" cy="51893"/>
              </a:xfrm>
              <a:custGeom>
                <a:avLst/>
                <a:gdLst>
                  <a:gd name="connsiteX0" fmla="*/ 287596 w 289507"/>
                  <a:gd name="connsiteY0" fmla="*/ 4097 h 51892"/>
                  <a:gd name="connsiteX1" fmla="*/ 145846 w 289507"/>
                  <a:gd name="connsiteY1" fmla="*/ 48342 h 51892"/>
                  <a:gd name="connsiteX2" fmla="*/ 4097 w 289507"/>
                  <a:gd name="connsiteY2" fmla="*/ 4097 h 51892"/>
                </a:gdLst>
                <a:ahLst/>
                <a:cxnLst>
                  <a:cxn ang="0">
                    <a:pos x="connsiteX0" y="connsiteY0"/>
                  </a:cxn>
                  <a:cxn ang="0">
                    <a:pos x="connsiteX1" y="connsiteY1"/>
                  </a:cxn>
                  <a:cxn ang="0">
                    <a:pos x="connsiteX2" y="connsiteY2"/>
                  </a:cxn>
                </a:cxnLst>
                <a:rect l="l" t="t" r="r" b="b"/>
                <a:pathLst>
                  <a:path w="289507" h="51892">
                    <a:moveTo>
                      <a:pt x="287596" y="4097"/>
                    </a:moveTo>
                    <a:cubicBezTo>
                      <a:pt x="287596" y="28405"/>
                      <a:pt x="228056" y="48342"/>
                      <a:pt x="145846" y="48342"/>
                    </a:cubicBezTo>
                    <a:cubicBezTo>
                      <a:pt x="63637" y="48342"/>
                      <a:pt x="4097" y="28678"/>
                      <a:pt x="4097" y="4097"/>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8" name="Freeform: Shape 207">
                <a:extLst>
                  <a:ext uri="{FF2B5EF4-FFF2-40B4-BE49-F238E27FC236}">
                    <a16:creationId xmlns:a16="http://schemas.microsoft.com/office/drawing/2014/main" id="{E151EE7A-7DBA-40BC-B5C3-E64AD533C3F4}"/>
                  </a:ext>
                </a:extLst>
              </p:cNvPr>
              <p:cNvSpPr/>
              <p:nvPr/>
            </p:nvSpPr>
            <p:spPr>
              <a:xfrm>
                <a:off x="2819468" y="1578443"/>
                <a:ext cx="289508" cy="51893"/>
              </a:xfrm>
              <a:custGeom>
                <a:avLst/>
                <a:gdLst>
                  <a:gd name="connsiteX0" fmla="*/ 287596 w 289507"/>
                  <a:gd name="connsiteY0" fmla="*/ 4097 h 51892"/>
                  <a:gd name="connsiteX1" fmla="*/ 145846 w 289507"/>
                  <a:gd name="connsiteY1" fmla="*/ 48342 h 51892"/>
                  <a:gd name="connsiteX2" fmla="*/ 4097 w 289507"/>
                  <a:gd name="connsiteY2" fmla="*/ 4097 h 51892"/>
                </a:gdLst>
                <a:ahLst/>
                <a:cxnLst>
                  <a:cxn ang="0">
                    <a:pos x="connsiteX0" y="connsiteY0"/>
                  </a:cxn>
                  <a:cxn ang="0">
                    <a:pos x="connsiteX1" y="connsiteY1"/>
                  </a:cxn>
                  <a:cxn ang="0">
                    <a:pos x="connsiteX2" y="connsiteY2"/>
                  </a:cxn>
                </a:cxnLst>
                <a:rect l="l" t="t" r="r" b="b"/>
                <a:pathLst>
                  <a:path w="289507" h="51892">
                    <a:moveTo>
                      <a:pt x="287596" y="4097"/>
                    </a:moveTo>
                    <a:cubicBezTo>
                      <a:pt x="287596" y="28405"/>
                      <a:pt x="228056" y="48342"/>
                      <a:pt x="145846" y="48342"/>
                    </a:cubicBezTo>
                    <a:cubicBezTo>
                      <a:pt x="63637" y="48342"/>
                      <a:pt x="4097" y="28678"/>
                      <a:pt x="4097" y="4097"/>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2" name="Freeform: Shape 211">
                <a:extLst>
                  <a:ext uri="{FF2B5EF4-FFF2-40B4-BE49-F238E27FC236}">
                    <a16:creationId xmlns:a16="http://schemas.microsoft.com/office/drawing/2014/main" id="{0AAA3B33-FD65-409B-8295-6A803D71A105}"/>
                  </a:ext>
                </a:extLst>
              </p:cNvPr>
              <p:cNvSpPr/>
              <p:nvPr/>
            </p:nvSpPr>
            <p:spPr>
              <a:xfrm>
                <a:off x="2819468" y="1354211"/>
                <a:ext cx="289508" cy="357788"/>
              </a:xfrm>
              <a:custGeom>
                <a:avLst/>
                <a:gdLst>
                  <a:gd name="connsiteX0" fmla="*/ 145846 w 289507"/>
                  <a:gd name="connsiteY0" fmla="*/ 4097 h 357787"/>
                  <a:gd name="connsiteX1" fmla="*/ 4097 w 289507"/>
                  <a:gd name="connsiteY1" fmla="*/ 55717 h 357787"/>
                  <a:gd name="connsiteX2" fmla="*/ 4097 w 289507"/>
                  <a:gd name="connsiteY2" fmla="*/ 161687 h 357787"/>
                  <a:gd name="connsiteX3" fmla="*/ 4097 w 289507"/>
                  <a:gd name="connsiteY3" fmla="*/ 257826 h 357787"/>
                  <a:gd name="connsiteX4" fmla="*/ 4097 w 289507"/>
                  <a:gd name="connsiteY4" fmla="*/ 304529 h 357787"/>
                  <a:gd name="connsiteX5" fmla="*/ 81390 w 289507"/>
                  <a:gd name="connsiteY5" fmla="*/ 350960 h 357787"/>
                  <a:gd name="connsiteX6" fmla="*/ 115803 w 289507"/>
                  <a:gd name="connsiteY6" fmla="*/ 355057 h 357787"/>
                  <a:gd name="connsiteX7" fmla="*/ 130552 w 289507"/>
                  <a:gd name="connsiteY7" fmla="*/ 355876 h 357787"/>
                  <a:gd name="connsiteX8" fmla="*/ 145846 w 289507"/>
                  <a:gd name="connsiteY8" fmla="*/ 356149 h 357787"/>
                  <a:gd name="connsiteX9" fmla="*/ 145846 w 289507"/>
                  <a:gd name="connsiteY9" fmla="*/ 356149 h 357787"/>
                  <a:gd name="connsiteX10" fmla="*/ 145846 w 289507"/>
                  <a:gd name="connsiteY10" fmla="*/ 356149 h 357787"/>
                  <a:gd name="connsiteX11" fmla="*/ 161141 w 289507"/>
                  <a:gd name="connsiteY11" fmla="*/ 355876 h 357787"/>
                  <a:gd name="connsiteX12" fmla="*/ 175890 w 289507"/>
                  <a:gd name="connsiteY12" fmla="*/ 355057 h 357787"/>
                  <a:gd name="connsiteX13" fmla="*/ 210303 w 289507"/>
                  <a:gd name="connsiteY13" fmla="*/ 350960 h 357787"/>
                  <a:gd name="connsiteX14" fmla="*/ 287596 w 289507"/>
                  <a:gd name="connsiteY14" fmla="*/ 304529 h 357787"/>
                  <a:gd name="connsiteX15" fmla="*/ 287596 w 289507"/>
                  <a:gd name="connsiteY15" fmla="*/ 256460 h 357787"/>
                  <a:gd name="connsiteX16" fmla="*/ 287596 w 289507"/>
                  <a:gd name="connsiteY16" fmla="*/ 160322 h 357787"/>
                  <a:gd name="connsiteX17" fmla="*/ 287596 w 289507"/>
                  <a:gd name="connsiteY17" fmla="*/ 135468 h 357787"/>
                  <a:gd name="connsiteX18" fmla="*/ 287596 w 289507"/>
                  <a:gd name="connsiteY18" fmla="*/ 55717 h 357787"/>
                  <a:gd name="connsiteX19" fmla="*/ 145846 w 289507"/>
                  <a:gd name="connsiteY19" fmla="*/ 4097 h 35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507" h="357787">
                    <a:moveTo>
                      <a:pt x="145846" y="4097"/>
                    </a:moveTo>
                    <a:cubicBezTo>
                      <a:pt x="63910" y="4097"/>
                      <a:pt x="4097" y="27312"/>
                      <a:pt x="4097" y="55717"/>
                    </a:cubicBezTo>
                    <a:lnTo>
                      <a:pt x="4097" y="161687"/>
                    </a:lnTo>
                    <a:lnTo>
                      <a:pt x="4097" y="257826"/>
                    </a:lnTo>
                    <a:lnTo>
                      <a:pt x="4097" y="304529"/>
                    </a:lnTo>
                    <a:cubicBezTo>
                      <a:pt x="4097" y="325013"/>
                      <a:pt x="31682" y="342766"/>
                      <a:pt x="81390" y="350960"/>
                    </a:cubicBezTo>
                    <a:cubicBezTo>
                      <a:pt x="92315" y="352872"/>
                      <a:pt x="103786" y="354237"/>
                      <a:pt x="115803" y="355057"/>
                    </a:cubicBezTo>
                    <a:cubicBezTo>
                      <a:pt x="120719" y="355330"/>
                      <a:pt x="125635" y="355603"/>
                      <a:pt x="130552" y="355876"/>
                    </a:cubicBezTo>
                    <a:cubicBezTo>
                      <a:pt x="135468" y="356149"/>
                      <a:pt x="140657" y="356149"/>
                      <a:pt x="145846" y="356149"/>
                    </a:cubicBezTo>
                    <a:lnTo>
                      <a:pt x="145846" y="356149"/>
                    </a:lnTo>
                    <a:lnTo>
                      <a:pt x="145846" y="356149"/>
                    </a:lnTo>
                    <a:cubicBezTo>
                      <a:pt x="151036" y="356149"/>
                      <a:pt x="155952" y="356149"/>
                      <a:pt x="161141" y="355876"/>
                    </a:cubicBezTo>
                    <a:cubicBezTo>
                      <a:pt x="166057" y="355603"/>
                      <a:pt x="170973" y="355330"/>
                      <a:pt x="175890" y="355057"/>
                    </a:cubicBezTo>
                    <a:cubicBezTo>
                      <a:pt x="187907" y="354237"/>
                      <a:pt x="199378" y="352872"/>
                      <a:pt x="210303" y="350960"/>
                    </a:cubicBezTo>
                    <a:cubicBezTo>
                      <a:pt x="260011" y="342493"/>
                      <a:pt x="287596" y="325013"/>
                      <a:pt x="287596" y="304529"/>
                    </a:cubicBezTo>
                    <a:lnTo>
                      <a:pt x="287596" y="256460"/>
                    </a:lnTo>
                    <a:lnTo>
                      <a:pt x="287596" y="160322"/>
                    </a:lnTo>
                    <a:lnTo>
                      <a:pt x="287596" y="135468"/>
                    </a:lnTo>
                    <a:lnTo>
                      <a:pt x="287596" y="55717"/>
                    </a:lnTo>
                    <a:cubicBezTo>
                      <a:pt x="287596" y="27312"/>
                      <a:pt x="227783" y="4097"/>
                      <a:pt x="145846" y="4097"/>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25" name="Group 24">
            <a:extLst>
              <a:ext uri="{FF2B5EF4-FFF2-40B4-BE49-F238E27FC236}">
                <a16:creationId xmlns:a16="http://schemas.microsoft.com/office/drawing/2014/main" id="{822D1915-F421-4BAB-B75F-AD4009E31DD2}"/>
              </a:ext>
            </a:extLst>
          </p:cNvPr>
          <p:cNvGrpSpPr/>
          <p:nvPr/>
        </p:nvGrpSpPr>
        <p:grpSpPr>
          <a:xfrm>
            <a:off x="2183206" y="5937368"/>
            <a:ext cx="682623" cy="1085662"/>
            <a:chOff x="1430969" y="5445474"/>
            <a:chExt cx="682623" cy="1085662"/>
          </a:xfrm>
        </p:grpSpPr>
        <p:sp>
          <p:nvSpPr>
            <p:cNvPr id="164" name="Freeform 10">
              <a:extLst>
                <a:ext uri="{FF2B5EF4-FFF2-40B4-BE49-F238E27FC236}">
                  <a16:creationId xmlns:a16="http://schemas.microsoft.com/office/drawing/2014/main" id="{C539DC55-8C29-4D36-93E0-F070FF989677}"/>
                </a:ext>
              </a:extLst>
            </p:cNvPr>
            <p:cNvSpPr>
              <a:spLocks/>
            </p:cNvSpPr>
            <p:nvPr/>
          </p:nvSpPr>
          <p:spPr bwMode="auto">
            <a:xfrm>
              <a:off x="1430969" y="6161804"/>
              <a:ext cx="682623" cy="36933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Tribal </a:t>
              </a: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200" b="0" i="0" u="none" strike="noStrike" kern="1200" cap="none" spc="0" normalizeH="0" baseline="0" noProof="0" dirty="0">
                  <a:ln>
                    <a:noFill/>
                  </a:ln>
                  <a:solidFill>
                    <a:srgbClr val="FFFFFF"/>
                  </a:solidFill>
                  <a:effectLst/>
                  <a:uLnTx/>
                  <a:uFillTx/>
                  <a:latin typeface="Amazon Ember"/>
                  <a:ea typeface="+mn-ea"/>
                  <a:cs typeface="+mn-cs"/>
                </a:rPr>
                <a:t>knowledge</a:t>
              </a:r>
            </a:p>
          </p:txBody>
        </p:sp>
        <p:grpSp>
          <p:nvGrpSpPr>
            <p:cNvPr id="213" name="Group 212">
              <a:extLst>
                <a:ext uri="{FF2B5EF4-FFF2-40B4-BE49-F238E27FC236}">
                  <a16:creationId xmlns:a16="http://schemas.microsoft.com/office/drawing/2014/main" id="{92067F58-086D-46E1-884F-4613BE7DC5E6}"/>
                </a:ext>
              </a:extLst>
            </p:cNvPr>
            <p:cNvGrpSpPr>
              <a:grpSpLocks noChangeAspect="1"/>
            </p:cNvGrpSpPr>
            <p:nvPr/>
          </p:nvGrpSpPr>
          <p:grpSpPr>
            <a:xfrm>
              <a:off x="1517010" y="5445474"/>
              <a:ext cx="510540" cy="642640"/>
              <a:chOff x="7068013" y="3233749"/>
              <a:chExt cx="373438" cy="470063"/>
            </a:xfrm>
          </p:grpSpPr>
          <p:sp>
            <p:nvSpPr>
              <p:cNvPr id="219" name="Freeform: Shape 218">
                <a:extLst>
                  <a:ext uri="{FF2B5EF4-FFF2-40B4-BE49-F238E27FC236}">
                    <a16:creationId xmlns:a16="http://schemas.microsoft.com/office/drawing/2014/main" id="{FE17F8F9-C87D-4F95-B7FB-898D8750D55A}"/>
                  </a:ext>
                </a:extLst>
              </p:cNvPr>
              <p:cNvSpPr/>
              <p:nvPr/>
            </p:nvSpPr>
            <p:spPr>
              <a:xfrm>
                <a:off x="7068013" y="3522050"/>
                <a:ext cx="373438" cy="181762"/>
              </a:xfrm>
              <a:custGeom>
                <a:avLst/>
                <a:gdLst>
                  <a:gd name="connsiteX0" fmla="*/ 135852 w 373437"/>
                  <a:gd name="connsiteY0" fmla="*/ 4957 h 181761"/>
                  <a:gd name="connsiteX1" fmla="*/ 22829 w 373437"/>
                  <a:gd name="connsiteY1" fmla="*/ 59816 h 181761"/>
                  <a:gd name="connsiteX2" fmla="*/ 4983 w 373437"/>
                  <a:gd name="connsiteY2" fmla="*/ 177466 h 181761"/>
                  <a:gd name="connsiteX3" fmla="*/ 368507 w 373437"/>
                  <a:gd name="connsiteY3" fmla="*/ 177466 h 181761"/>
                  <a:gd name="connsiteX4" fmla="*/ 350661 w 373437"/>
                  <a:gd name="connsiteY4" fmla="*/ 59816 h 181761"/>
                  <a:gd name="connsiteX5" fmla="*/ 235325 w 373437"/>
                  <a:gd name="connsiteY5" fmla="*/ 4957 h 18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437" h="181761">
                    <a:moveTo>
                      <a:pt x="135852" y="4957"/>
                    </a:moveTo>
                    <a:cubicBezTo>
                      <a:pt x="110405" y="8262"/>
                      <a:pt x="43649" y="23794"/>
                      <a:pt x="22829" y="59816"/>
                    </a:cubicBezTo>
                    <a:cubicBezTo>
                      <a:pt x="7297" y="87246"/>
                      <a:pt x="4653" y="101787"/>
                      <a:pt x="4983" y="177466"/>
                    </a:cubicBezTo>
                    <a:lnTo>
                      <a:pt x="368507" y="177466"/>
                    </a:lnTo>
                    <a:cubicBezTo>
                      <a:pt x="368837" y="101787"/>
                      <a:pt x="369829" y="93525"/>
                      <a:pt x="350661" y="59816"/>
                    </a:cubicBezTo>
                    <a:cubicBezTo>
                      <a:pt x="330172" y="23464"/>
                      <a:pt x="260772" y="8262"/>
                      <a:pt x="235325" y="4957"/>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8" name="Freeform: Shape 217">
                <a:extLst>
                  <a:ext uri="{FF2B5EF4-FFF2-40B4-BE49-F238E27FC236}">
                    <a16:creationId xmlns:a16="http://schemas.microsoft.com/office/drawing/2014/main" id="{702D6D61-B4CF-48AC-9E02-8D04C48F6E97}"/>
                  </a:ext>
                </a:extLst>
              </p:cNvPr>
              <p:cNvSpPr/>
              <p:nvPr/>
            </p:nvSpPr>
            <p:spPr>
              <a:xfrm>
                <a:off x="7198577" y="3493960"/>
                <a:ext cx="105752" cy="115667"/>
              </a:xfrm>
              <a:custGeom>
                <a:avLst/>
                <a:gdLst>
                  <a:gd name="connsiteX0" fmla="*/ 4957 w 105752"/>
                  <a:gd name="connsiteY0" fmla="*/ 9253 h 115666"/>
                  <a:gd name="connsiteX1" fmla="*/ 5288 w 105752"/>
                  <a:gd name="connsiteY1" fmla="*/ 37013 h 115666"/>
                  <a:gd name="connsiteX2" fmla="*/ 39657 w 105752"/>
                  <a:gd name="connsiteY2" fmla="*/ 101456 h 115666"/>
                  <a:gd name="connsiteX3" fmla="*/ 69069 w 105752"/>
                  <a:gd name="connsiteY3" fmla="*/ 101456 h 115666"/>
                  <a:gd name="connsiteX4" fmla="*/ 103439 w 105752"/>
                  <a:gd name="connsiteY4" fmla="*/ 37013 h 115666"/>
                  <a:gd name="connsiteX5" fmla="*/ 102778 w 105752"/>
                  <a:gd name="connsiteY5" fmla="*/ 4957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52" h="115666">
                    <a:moveTo>
                      <a:pt x="4957" y="9253"/>
                    </a:moveTo>
                    <a:lnTo>
                      <a:pt x="5288" y="37013"/>
                    </a:lnTo>
                    <a:lnTo>
                      <a:pt x="39657" y="101456"/>
                    </a:lnTo>
                    <a:cubicBezTo>
                      <a:pt x="46267" y="114014"/>
                      <a:pt x="62460" y="114014"/>
                      <a:pt x="69069" y="101456"/>
                    </a:cubicBezTo>
                    <a:lnTo>
                      <a:pt x="103439" y="37013"/>
                    </a:lnTo>
                    <a:lnTo>
                      <a:pt x="102778" y="4957"/>
                    </a:lnTo>
                  </a:path>
                </a:pathLst>
              </a:custGeom>
              <a:noFill/>
              <a:ln w="19050" cap="flat">
                <a:solidFill>
                  <a:schemeClr val="accent1">
                    <a:lumMod val="20000"/>
                    <a:lumOff val="80000"/>
                  </a:schemeClr>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5" name="Freeform: Shape 224">
                <a:extLst>
                  <a:ext uri="{FF2B5EF4-FFF2-40B4-BE49-F238E27FC236}">
                    <a16:creationId xmlns:a16="http://schemas.microsoft.com/office/drawing/2014/main" id="{F6581CBC-E478-4D82-894F-5802E20762EA}"/>
                  </a:ext>
                </a:extLst>
              </p:cNvPr>
              <p:cNvSpPr/>
              <p:nvPr/>
            </p:nvSpPr>
            <p:spPr>
              <a:xfrm>
                <a:off x="7143718" y="3644987"/>
                <a:ext cx="9914" cy="42962"/>
              </a:xfrm>
              <a:custGeom>
                <a:avLst/>
                <a:gdLst>
                  <a:gd name="connsiteX0" fmla="*/ 4957 w 9914"/>
                  <a:gd name="connsiteY0" fmla="*/ 4957 h 42961"/>
                  <a:gd name="connsiteX1" fmla="*/ 4957 w 9914"/>
                  <a:gd name="connsiteY1" fmla="*/ 38996 h 42961"/>
                </a:gdLst>
                <a:ahLst/>
                <a:cxnLst>
                  <a:cxn ang="0">
                    <a:pos x="connsiteX0" y="connsiteY0"/>
                  </a:cxn>
                  <a:cxn ang="0">
                    <a:pos x="connsiteX1" y="connsiteY1"/>
                  </a:cxn>
                </a:cxnLst>
                <a:rect l="l" t="t" r="r" b="b"/>
                <a:pathLst>
                  <a:path w="9914" h="42961">
                    <a:moveTo>
                      <a:pt x="4957" y="4957"/>
                    </a:moveTo>
                    <a:lnTo>
                      <a:pt x="4957" y="38996"/>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6" name="Freeform: Shape 225">
                <a:extLst>
                  <a:ext uri="{FF2B5EF4-FFF2-40B4-BE49-F238E27FC236}">
                    <a16:creationId xmlns:a16="http://schemas.microsoft.com/office/drawing/2014/main" id="{B5E8DB0A-379F-44E9-BCA5-8BA98BE0BDA1}"/>
                  </a:ext>
                </a:extLst>
              </p:cNvPr>
              <p:cNvSpPr/>
              <p:nvPr/>
            </p:nvSpPr>
            <p:spPr>
              <a:xfrm>
                <a:off x="7350927" y="3644987"/>
                <a:ext cx="9914" cy="42962"/>
              </a:xfrm>
              <a:custGeom>
                <a:avLst/>
                <a:gdLst>
                  <a:gd name="connsiteX0" fmla="*/ 4957 w 9914"/>
                  <a:gd name="connsiteY0" fmla="*/ 4957 h 42961"/>
                  <a:gd name="connsiteX1" fmla="*/ 4957 w 9914"/>
                  <a:gd name="connsiteY1" fmla="*/ 38996 h 42961"/>
                </a:gdLst>
                <a:ahLst/>
                <a:cxnLst>
                  <a:cxn ang="0">
                    <a:pos x="connsiteX0" y="connsiteY0"/>
                  </a:cxn>
                  <a:cxn ang="0">
                    <a:pos x="connsiteX1" y="connsiteY1"/>
                  </a:cxn>
                </a:cxnLst>
                <a:rect l="l" t="t" r="r" b="b"/>
                <a:pathLst>
                  <a:path w="9914" h="42961">
                    <a:moveTo>
                      <a:pt x="4957" y="4957"/>
                    </a:moveTo>
                    <a:lnTo>
                      <a:pt x="4957" y="38996"/>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7" name="Freeform: Shape 226">
                <a:extLst>
                  <a:ext uri="{FF2B5EF4-FFF2-40B4-BE49-F238E27FC236}">
                    <a16:creationId xmlns:a16="http://schemas.microsoft.com/office/drawing/2014/main" id="{291DD45D-BE9D-4254-B884-E139A1B918D0}"/>
                  </a:ext>
                </a:extLst>
              </p:cNvPr>
              <p:cNvSpPr/>
              <p:nvPr/>
            </p:nvSpPr>
            <p:spPr>
              <a:xfrm>
                <a:off x="7280866" y="3539896"/>
                <a:ext cx="72705" cy="62790"/>
              </a:xfrm>
              <a:custGeom>
                <a:avLst/>
                <a:gdLst>
                  <a:gd name="connsiteX0" fmla="*/ 51224 w 72704"/>
                  <a:gd name="connsiteY0" fmla="*/ 4957 h 62790"/>
                  <a:gd name="connsiteX1" fmla="*/ 66426 w 72704"/>
                  <a:gd name="connsiteY1" fmla="*/ 21150 h 62790"/>
                  <a:gd name="connsiteX2" fmla="*/ 56511 w 72704"/>
                  <a:gd name="connsiteY2" fmla="*/ 47589 h 62790"/>
                  <a:gd name="connsiteX3" fmla="*/ 4957 w 72704"/>
                  <a:gd name="connsiteY3" fmla="*/ 58164 h 62790"/>
                </a:gdLst>
                <a:ahLst/>
                <a:cxnLst>
                  <a:cxn ang="0">
                    <a:pos x="connsiteX0" y="connsiteY0"/>
                  </a:cxn>
                  <a:cxn ang="0">
                    <a:pos x="connsiteX1" y="connsiteY1"/>
                  </a:cxn>
                  <a:cxn ang="0">
                    <a:pos x="connsiteX2" y="connsiteY2"/>
                  </a:cxn>
                  <a:cxn ang="0">
                    <a:pos x="connsiteX3" y="connsiteY3"/>
                  </a:cxn>
                </a:cxnLst>
                <a:rect l="l" t="t" r="r" b="b"/>
                <a:pathLst>
                  <a:path w="72704" h="62790">
                    <a:moveTo>
                      <a:pt x="51224" y="4957"/>
                    </a:moveTo>
                    <a:cubicBezTo>
                      <a:pt x="56842" y="9584"/>
                      <a:pt x="62129" y="14871"/>
                      <a:pt x="66426" y="21150"/>
                    </a:cubicBezTo>
                    <a:cubicBezTo>
                      <a:pt x="73366" y="31065"/>
                      <a:pt x="68078" y="44614"/>
                      <a:pt x="56511" y="47589"/>
                    </a:cubicBezTo>
                    <a:lnTo>
                      <a:pt x="4957" y="58164"/>
                    </a:lnTo>
                  </a:path>
                </a:pathLst>
              </a:custGeom>
              <a:noFill/>
              <a:ln w="19050" cap="flat">
                <a:solidFill>
                  <a:schemeClr val="accent1">
                    <a:lumMod val="20000"/>
                    <a:lumOff val="80000"/>
                  </a:schemeClr>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8" name="Freeform: Shape 227">
                <a:extLst>
                  <a:ext uri="{FF2B5EF4-FFF2-40B4-BE49-F238E27FC236}">
                    <a16:creationId xmlns:a16="http://schemas.microsoft.com/office/drawing/2014/main" id="{2817E3F6-5EBD-4910-A121-0BC3E6454C7D}"/>
                  </a:ext>
                </a:extLst>
              </p:cNvPr>
              <p:cNvSpPr/>
              <p:nvPr/>
            </p:nvSpPr>
            <p:spPr>
              <a:xfrm>
                <a:off x="7155483" y="3539896"/>
                <a:ext cx="62790" cy="59486"/>
              </a:xfrm>
              <a:custGeom>
                <a:avLst/>
                <a:gdLst>
                  <a:gd name="connsiteX0" fmla="*/ 23266 w 62790"/>
                  <a:gd name="connsiteY0" fmla="*/ 4957 h 59485"/>
                  <a:gd name="connsiteX1" fmla="*/ 8064 w 62790"/>
                  <a:gd name="connsiteY1" fmla="*/ 21150 h 59485"/>
                  <a:gd name="connsiteX2" fmla="*/ 17978 w 62790"/>
                  <a:gd name="connsiteY2" fmla="*/ 47589 h 59485"/>
                  <a:gd name="connsiteX3" fmla="*/ 60279 w 62790"/>
                  <a:gd name="connsiteY3" fmla="*/ 56181 h 59485"/>
                </a:gdLst>
                <a:ahLst/>
                <a:cxnLst>
                  <a:cxn ang="0">
                    <a:pos x="connsiteX0" y="connsiteY0"/>
                  </a:cxn>
                  <a:cxn ang="0">
                    <a:pos x="connsiteX1" y="connsiteY1"/>
                  </a:cxn>
                  <a:cxn ang="0">
                    <a:pos x="connsiteX2" y="connsiteY2"/>
                  </a:cxn>
                  <a:cxn ang="0">
                    <a:pos x="connsiteX3" y="connsiteY3"/>
                  </a:cxn>
                </a:cxnLst>
                <a:rect l="l" t="t" r="r" b="b"/>
                <a:pathLst>
                  <a:path w="62790" h="59485">
                    <a:moveTo>
                      <a:pt x="23266" y="4957"/>
                    </a:moveTo>
                    <a:cubicBezTo>
                      <a:pt x="17647" y="9584"/>
                      <a:pt x="12360" y="14871"/>
                      <a:pt x="8064" y="21150"/>
                    </a:cubicBezTo>
                    <a:cubicBezTo>
                      <a:pt x="1124" y="31065"/>
                      <a:pt x="6411" y="44614"/>
                      <a:pt x="17978" y="47589"/>
                    </a:cubicBezTo>
                    <a:lnTo>
                      <a:pt x="60279" y="56181"/>
                    </a:lnTo>
                  </a:path>
                </a:pathLst>
              </a:custGeom>
              <a:noFill/>
              <a:ln w="19050" cap="flat">
                <a:solidFill>
                  <a:schemeClr val="accent1">
                    <a:lumMod val="20000"/>
                    <a:lumOff val="80000"/>
                  </a:schemeClr>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9" name="Freeform: Shape 228">
                <a:extLst>
                  <a:ext uri="{FF2B5EF4-FFF2-40B4-BE49-F238E27FC236}">
                    <a16:creationId xmlns:a16="http://schemas.microsoft.com/office/drawing/2014/main" id="{A627004A-2F84-4DFA-A2F2-83FCD08B809D}"/>
                  </a:ext>
                </a:extLst>
              </p:cNvPr>
              <p:cNvSpPr/>
              <p:nvPr/>
            </p:nvSpPr>
            <p:spPr>
              <a:xfrm>
                <a:off x="7133637" y="3233749"/>
                <a:ext cx="241247" cy="188371"/>
              </a:xfrm>
              <a:custGeom>
                <a:avLst/>
                <a:gdLst>
                  <a:gd name="connsiteX0" fmla="*/ 34536 w 241247"/>
                  <a:gd name="connsiteY0" fmla="*/ 186515 h 188371"/>
                  <a:gd name="connsiteX1" fmla="*/ 35858 w 241247"/>
                  <a:gd name="connsiteY1" fmla="*/ 39784 h 188371"/>
                  <a:gd name="connsiteX2" fmla="*/ 213654 w 241247"/>
                  <a:gd name="connsiteY2" fmla="*/ 45402 h 188371"/>
                  <a:gd name="connsiteX3" fmla="*/ 202418 w 241247"/>
                  <a:gd name="connsiteY3" fmla="*/ 186185 h 188371"/>
                </a:gdLst>
                <a:ahLst/>
                <a:cxnLst>
                  <a:cxn ang="0">
                    <a:pos x="connsiteX0" y="connsiteY0"/>
                  </a:cxn>
                  <a:cxn ang="0">
                    <a:pos x="connsiteX1" y="connsiteY1"/>
                  </a:cxn>
                  <a:cxn ang="0">
                    <a:pos x="connsiteX2" y="connsiteY2"/>
                  </a:cxn>
                  <a:cxn ang="0">
                    <a:pos x="connsiteX3" y="connsiteY3"/>
                  </a:cxn>
                </a:cxnLst>
                <a:rect l="l" t="t" r="r" b="b"/>
                <a:pathLst>
                  <a:path w="241247" h="188371">
                    <a:moveTo>
                      <a:pt x="34536" y="186515"/>
                    </a:moveTo>
                    <a:cubicBezTo>
                      <a:pt x="11734" y="172305"/>
                      <a:pt x="-19331" y="94643"/>
                      <a:pt x="35858" y="39784"/>
                    </a:cubicBezTo>
                    <a:cubicBezTo>
                      <a:pt x="75515" y="127"/>
                      <a:pt x="159787" y="-15075"/>
                      <a:pt x="213654" y="45402"/>
                    </a:cubicBezTo>
                    <a:cubicBezTo>
                      <a:pt x="239762" y="74484"/>
                      <a:pt x="255294" y="148841"/>
                      <a:pt x="202418" y="186185"/>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0" name="Freeform: Shape 229">
                <a:extLst>
                  <a:ext uri="{FF2B5EF4-FFF2-40B4-BE49-F238E27FC236}">
                    <a16:creationId xmlns:a16="http://schemas.microsoft.com/office/drawing/2014/main" id="{D5C7BCFD-185E-4566-944D-63D44B232BDE}"/>
                  </a:ext>
                </a:extLst>
              </p:cNvPr>
              <p:cNvSpPr/>
              <p:nvPr/>
            </p:nvSpPr>
            <p:spPr>
              <a:xfrm>
                <a:off x="7204856" y="3385894"/>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1" name="Freeform: Shape 230">
                <a:extLst>
                  <a:ext uri="{FF2B5EF4-FFF2-40B4-BE49-F238E27FC236}">
                    <a16:creationId xmlns:a16="http://schemas.microsoft.com/office/drawing/2014/main" id="{8D1C5FC5-A561-4131-A094-3C1F2DA73614}"/>
                  </a:ext>
                </a:extLst>
              </p:cNvPr>
              <p:cNvSpPr/>
              <p:nvPr/>
            </p:nvSpPr>
            <p:spPr>
              <a:xfrm>
                <a:off x="7264342" y="3385894"/>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2" name="Freeform: Shape 231">
                <a:extLst>
                  <a:ext uri="{FF2B5EF4-FFF2-40B4-BE49-F238E27FC236}">
                    <a16:creationId xmlns:a16="http://schemas.microsoft.com/office/drawing/2014/main" id="{3CA7A2E0-02D2-45F2-BF53-4FCB684F6FF3}"/>
                  </a:ext>
                </a:extLst>
              </p:cNvPr>
              <p:cNvSpPr/>
              <p:nvPr/>
            </p:nvSpPr>
            <p:spPr>
              <a:xfrm>
                <a:off x="7248149" y="3616236"/>
                <a:ext cx="9914" cy="72705"/>
              </a:xfrm>
              <a:custGeom>
                <a:avLst/>
                <a:gdLst>
                  <a:gd name="connsiteX0" fmla="*/ 4957 w 9914"/>
                  <a:gd name="connsiteY0" fmla="*/ 67748 h 72704"/>
                  <a:gd name="connsiteX1" fmla="*/ 4957 w 9914"/>
                  <a:gd name="connsiteY1" fmla="*/ 4957 h 72704"/>
                </a:gdLst>
                <a:ahLst/>
                <a:cxnLst>
                  <a:cxn ang="0">
                    <a:pos x="connsiteX0" y="connsiteY0"/>
                  </a:cxn>
                  <a:cxn ang="0">
                    <a:pos x="connsiteX1" y="connsiteY1"/>
                  </a:cxn>
                </a:cxnLst>
                <a:rect l="l" t="t" r="r" b="b"/>
                <a:pathLst>
                  <a:path w="9914" h="72704">
                    <a:moveTo>
                      <a:pt x="4957" y="67748"/>
                    </a:moveTo>
                    <a:lnTo>
                      <a:pt x="4957" y="4957"/>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5" name="Freeform: Shape 214">
                <a:extLst>
                  <a:ext uri="{FF2B5EF4-FFF2-40B4-BE49-F238E27FC236}">
                    <a16:creationId xmlns:a16="http://schemas.microsoft.com/office/drawing/2014/main" id="{740326F0-18B1-48F0-84FF-9FEBD663CC38}"/>
                  </a:ext>
                </a:extLst>
              </p:cNvPr>
              <p:cNvSpPr/>
              <p:nvPr/>
            </p:nvSpPr>
            <p:spPr>
              <a:xfrm>
                <a:off x="7164538" y="3344585"/>
                <a:ext cx="175152" cy="171848"/>
              </a:xfrm>
              <a:custGeom>
                <a:avLst/>
                <a:gdLst>
                  <a:gd name="connsiteX0" fmla="*/ 171848 w 175152"/>
                  <a:gd name="connsiteY0" fmla="*/ 62790 h 171847"/>
                  <a:gd name="connsiteX1" fmla="*/ 82950 w 175152"/>
                  <a:gd name="connsiteY1" fmla="*/ 168212 h 171847"/>
                  <a:gd name="connsiteX2" fmla="*/ 4957 w 175152"/>
                  <a:gd name="connsiteY2" fmla="*/ 70722 h 171847"/>
                  <a:gd name="connsiteX3" fmla="*/ 5618 w 175152"/>
                  <a:gd name="connsiteY3" fmla="*/ 6279 h 171847"/>
                  <a:gd name="connsiteX4" fmla="*/ 171517 w 175152"/>
                  <a:gd name="connsiteY4" fmla="*/ 4957 h 171847"/>
                  <a:gd name="connsiteX5" fmla="*/ 171848 w 175152"/>
                  <a:gd name="connsiteY5" fmla="*/ 62790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52" h="171847">
                    <a:moveTo>
                      <a:pt x="171848" y="62790"/>
                    </a:moveTo>
                    <a:cubicBezTo>
                      <a:pt x="169865" y="114345"/>
                      <a:pt x="155985" y="171187"/>
                      <a:pt x="82950" y="168212"/>
                    </a:cubicBezTo>
                    <a:cubicBezTo>
                      <a:pt x="17846" y="165568"/>
                      <a:pt x="5949" y="118971"/>
                      <a:pt x="4957" y="70722"/>
                    </a:cubicBezTo>
                    <a:lnTo>
                      <a:pt x="5618" y="6279"/>
                    </a:lnTo>
                    <a:cubicBezTo>
                      <a:pt x="5618" y="6279"/>
                      <a:pt x="99804" y="27429"/>
                      <a:pt x="171517" y="4957"/>
                    </a:cubicBezTo>
                    <a:lnTo>
                      <a:pt x="171848" y="62790"/>
                    </a:lnTo>
                    <a:close/>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7" name="Group 16">
            <a:extLst>
              <a:ext uri="{FF2B5EF4-FFF2-40B4-BE49-F238E27FC236}">
                <a16:creationId xmlns:a16="http://schemas.microsoft.com/office/drawing/2014/main" id="{C6ED0196-CCD7-4F71-BC47-C5DCDEB5CCB0}"/>
              </a:ext>
            </a:extLst>
          </p:cNvPr>
          <p:cNvGrpSpPr/>
          <p:nvPr/>
        </p:nvGrpSpPr>
        <p:grpSpPr>
          <a:xfrm>
            <a:off x="979276" y="3131605"/>
            <a:ext cx="693588" cy="1151398"/>
            <a:chOff x="1402311" y="2351580"/>
            <a:chExt cx="693588" cy="1151398"/>
          </a:xfrm>
        </p:grpSpPr>
        <p:sp>
          <p:nvSpPr>
            <p:cNvPr id="167" name="Freeform 10">
              <a:extLst>
                <a:ext uri="{FF2B5EF4-FFF2-40B4-BE49-F238E27FC236}">
                  <a16:creationId xmlns:a16="http://schemas.microsoft.com/office/drawing/2014/main" id="{613E3D9B-0115-4F99-A124-B6F2597B35A9}"/>
                </a:ext>
              </a:extLst>
            </p:cNvPr>
            <p:cNvSpPr>
              <a:spLocks/>
            </p:cNvSpPr>
            <p:nvPr/>
          </p:nvSpPr>
          <p:spPr bwMode="auto">
            <a:xfrm>
              <a:off x="1402311" y="3133646"/>
              <a:ext cx="693588" cy="36933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Asset </a:t>
              </a: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200" b="0" i="0" u="none" strike="noStrike" kern="1200" cap="none" spc="0" normalizeH="0" baseline="0" noProof="0" dirty="0">
                  <a:ln>
                    <a:noFill/>
                  </a:ln>
                  <a:solidFill>
                    <a:srgbClr val="FFFFFF"/>
                  </a:solidFill>
                  <a:effectLst/>
                  <a:uLnTx/>
                  <a:uFillTx/>
                  <a:latin typeface="Amazon Ember"/>
                  <a:ea typeface="+mn-ea"/>
                  <a:cs typeface="+mn-cs"/>
                </a:rPr>
                <a:t>inventories</a:t>
              </a:r>
            </a:p>
          </p:txBody>
        </p:sp>
        <p:grpSp>
          <p:nvGrpSpPr>
            <p:cNvPr id="233" name="Group 232">
              <a:extLst>
                <a:ext uri="{FF2B5EF4-FFF2-40B4-BE49-F238E27FC236}">
                  <a16:creationId xmlns:a16="http://schemas.microsoft.com/office/drawing/2014/main" id="{7344235E-E403-4B40-9873-FC5565FAF6BF}"/>
                </a:ext>
              </a:extLst>
            </p:cNvPr>
            <p:cNvGrpSpPr/>
            <p:nvPr/>
          </p:nvGrpSpPr>
          <p:grpSpPr>
            <a:xfrm>
              <a:off x="1432134" y="2351580"/>
              <a:ext cx="633943" cy="717172"/>
              <a:chOff x="7036604" y="2465658"/>
              <a:chExt cx="420366" cy="475555"/>
            </a:xfrm>
          </p:grpSpPr>
          <p:sp>
            <p:nvSpPr>
              <p:cNvPr id="234" name="Freeform: Shape 233">
                <a:extLst>
                  <a:ext uri="{FF2B5EF4-FFF2-40B4-BE49-F238E27FC236}">
                    <a16:creationId xmlns:a16="http://schemas.microsoft.com/office/drawing/2014/main" id="{C3234B6D-5CC9-4DF0-B97D-72C974569D41}"/>
                  </a:ext>
                </a:extLst>
              </p:cNvPr>
              <p:cNvSpPr/>
              <p:nvPr/>
            </p:nvSpPr>
            <p:spPr>
              <a:xfrm>
                <a:off x="7226958" y="2796464"/>
                <a:ext cx="95838" cy="9914"/>
              </a:xfrm>
              <a:custGeom>
                <a:avLst/>
                <a:gdLst>
                  <a:gd name="connsiteX0" fmla="*/ 4957 w 95838"/>
                  <a:gd name="connsiteY0" fmla="*/ 4957 h 9914"/>
                  <a:gd name="connsiteX1" fmla="*/ 93855 w 95838"/>
                  <a:gd name="connsiteY1" fmla="*/ 4957 h 9914"/>
                </a:gdLst>
                <a:ahLst/>
                <a:cxnLst>
                  <a:cxn ang="0">
                    <a:pos x="connsiteX0" y="connsiteY0"/>
                  </a:cxn>
                  <a:cxn ang="0">
                    <a:pos x="connsiteX1" y="connsiteY1"/>
                  </a:cxn>
                </a:cxnLst>
                <a:rect l="l" t="t" r="r" b="b"/>
                <a:pathLst>
                  <a:path w="95838" h="9914">
                    <a:moveTo>
                      <a:pt x="4957" y="4957"/>
                    </a:moveTo>
                    <a:lnTo>
                      <a:pt x="93855" y="4957"/>
                    </a:lnTo>
                  </a:path>
                </a:pathLst>
              </a:custGeom>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5" name="Freeform: Shape 234">
                <a:extLst>
                  <a:ext uri="{FF2B5EF4-FFF2-40B4-BE49-F238E27FC236}">
                    <a16:creationId xmlns:a16="http://schemas.microsoft.com/office/drawing/2014/main" id="{A6AA348B-4E92-4EF6-8A4C-807431A2B84F}"/>
                  </a:ext>
                </a:extLst>
              </p:cNvPr>
              <p:cNvSpPr/>
              <p:nvPr/>
            </p:nvSpPr>
            <p:spPr>
              <a:xfrm>
                <a:off x="7210104" y="2765069"/>
                <a:ext cx="66095" cy="9914"/>
              </a:xfrm>
              <a:custGeom>
                <a:avLst/>
                <a:gdLst>
                  <a:gd name="connsiteX0" fmla="*/ 4957 w 66095"/>
                  <a:gd name="connsiteY0" fmla="*/ 4957 h 9914"/>
                  <a:gd name="connsiteX1" fmla="*/ 63782 w 66095"/>
                  <a:gd name="connsiteY1" fmla="*/ 4957 h 9914"/>
                </a:gdLst>
                <a:ahLst/>
                <a:cxnLst>
                  <a:cxn ang="0">
                    <a:pos x="connsiteX0" y="connsiteY0"/>
                  </a:cxn>
                  <a:cxn ang="0">
                    <a:pos x="connsiteX1" y="connsiteY1"/>
                  </a:cxn>
                </a:cxnLst>
                <a:rect l="l" t="t" r="r" b="b"/>
                <a:pathLst>
                  <a:path w="66095" h="9914">
                    <a:moveTo>
                      <a:pt x="4957" y="4957"/>
                    </a:moveTo>
                    <a:lnTo>
                      <a:pt x="63782" y="4957"/>
                    </a:lnTo>
                  </a:path>
                </a:pathLst>
              </a:custGeom>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6" name="Freeform: Shape 235">
                <a:extLst>
                  <a:ext uri="{FF2B5EF4-FFF2-40B4-BE49-F238E27FC236}">
                    <a16:creationId xmlns:a16="http://schemas.microsoft.com/office/drawing/2014/main" id="{6C8A4391-B9E6-47B4-AEEF-2D38AC088475}"/>
                  </a:ext>
                </a:extLst>
              </p:cNvPr>
              <p:cNvSpPr/>
              <p:nvPr/>
            </p:nvSpPr>
            <p:spPr>
              <a:xfrm>
                <a:off x="7282147" y="2765069"/>
                <a:ext cx="33048" cy="9914"/>
              </a:xfrm>
              <a:custGeom>
                <a:avLst/>
                <a:gdLst>
                  <a:gd name="connsiteX0" fmla="*/ 4957 w 33047"/>
                  <a:gd name="connsiteY0" fmla="*/ 4957 h 9914"/>
                  <a:gd name="connsiteX1" fmla="*/ 30073 w 33047"/>
                  <a:gd name="connsiteY1" fmla="*/ 4957 h 9914"/>
                </a:gdLst>
                <a:ahLst/>
                <a:cxnLst>
                  <a:cxn ang="0">
                    <a:pos x="connsiteX0" y="connsiteY0"/>
                  </a:cxn>
                  <a:cxn ang="0">
                    <a:pos x="connsiteX1" y="connsiteY1"/>
                  </a:cxn>
                </a:cxnLst>
                <a:rect l="l" t="t" r="r" b="b"/>
                <a:pathLst>
                  <a:path w="33047" h="9914">
                    <a:moveTo>
                      <a:pt x="4957" y="4957"/>
                    </a:moveTo>
                    <a:lnTo>
                      <a:pt x="30073" y="4957"/>
                    </a:lnTo>
                  </a:path>
                </a:pathLst>
              </a:custGeom>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7" name="Freeform: Shape 236">
                <a:extLst>
                  <a:ext uri="{FF2B5EF4-FFF2-40B4-BE49-F238E27FC236}">
                    <a16:creationId xmlns:a16="http://schemas.microsoft.com/office/drawing/2014/main" id="{B69CF8B3-C488-4AFF-AD71-7CFDEBA71B57}"/>
                  </a:ext>
                </a:extLst>
              </p:cNvPr>
              <p:cNvSpPr/>
              <p:nvPr/>
            </p:nvSpPr>
            <p:spPr>
              <a:xfrm>
                <a:off x="7248108" y="2734004"/>
                <a:ext cx="92533" cy="9914"/>
              </a:xfrm>
              <a:custGeom>
                <a:avLst/>
                <a:gdLst>
                  <a:gd name="connsiteX0" fmla="*/ 4957 w 92533"/>
                  <a:gd name="connsiteY0" fmla="*/ 4957 h 9914"/>
                  <a:gd name="connsiteX1" fmla="*/ 89229 w 92533"/>
                  <a:gd name="connsiteY1" fmla="*/ 4957 h 9914"/>
                </a:gdLst>
                <a:ahLst/>
                <a:cxnLst>
                  <a:cxn ang="0">
                    <a:pos x="connsiteX0" y="connsiteY0"/>
                  </a:cxn>
                  <a:cxn ang="0">
                    <a:pos x="connsiteX1" y="connsiteY1"/>
                  </a:cxn>
                </a:cxnLst>
                <a:rect l="l" t="t" r="r" b="b"/>
                <a:pathLst>
                  <a:path w="92533" h="9914">
                    <a:moveTo>
                      <a:pt x="4957" y="4957"/>
                    </a:moveTo>
                    <a:lnTo>
                      <a:pt x="89229" y="4957"/>
                    </a:lnTo>
                  </a:path>
                </a:pathLst>
              </a:custGeom>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8" name="Freeform: Shape 237">
                <a:extLst>
                  <a:ext uri="{FF2B5EF4-FFF2-40B4-BE49-F238E27FC236}">
                    <a16:creationId xmlns:a16="http://schemas.microsoft.com/office/drawing/2014/main" id="{A136366C-22FE-4B4B-898E-C25D9D5795C1}"/>
                  </a:ext>
                </a:extLst>
              </p:cNvPr>
              <p:cNvSpPr/>
              <p:nvPr/>
            </p:nvSpPr>
            <p:spPr>
              <a:xfrm>
                <a:off x="7036604" y="2465658"/>
                <a:ext cx="175152" cy="366828"/>
              </a:xfrm>
              <a:custGeom>
                <a:avLst/>
                <a:gdLst>
                  <a:gd name="connsiteX0" fmla="*/ 172178 w 175152"/>
                  <a:gd name="connsiteY0" fmla="*/ 4957 h 366828"/>
                  <a:gd name="connsiteX1" fmla="*/ 14871 w 175152"/>
                  <a:gd name="connsiteY1" fmla="*/ 4957 h 366828"/>
                  <a:gd name="connsiteX2" fmla="*/ 4957 w 175152"/>
                  <a:gd name="connsiteY2" fmla="*/ 14871 h 366828"/>
                  <a:gd name="connsiteX3" fmla="*/ 4957 w 175152"/>
                  <a:gd name="connsiteY3" fmla="*/ 355262 h 366828"/>
                  <a:gd name="connsiteX4" fmla="*/ 14871 w 175152"/>
                  <a:gd name="connsiteY4" fmla="*/ 365176 h 366828"/>
                  <a:gd name="connsiteX5" fmla="*/ 135495 w 175152"/>
                  <a:gd name="connsiteY5" fmla="*/ 365176 h 36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52" h="366828">
                    <a:moveTo>
                      <a:pt x="172178" y="4957"/>
                    </a:moveTo>
                    <a:lnTo>
                      <a:pt x="14871" y="4957"/>
                    </a:lnTo>
                    <a:cubicBezTo>
                      <a:pt x="9584" y="4957"/>
                      <a:pt x="4957" y="9253"/>
                      <a:pt x="4957" y="14871"/>
                    </a:cubicBezTo>
                    <a:lnTo>
                      <a:pt x="4957" y="355262"/>
                    </a:lnTo>
                    <a:cubicBezTo>
                      <a:pt x="4957" y="360549"/>
                      <a:pt x="9253" y="365176"/>
                      <a:pt x="14871" y="365176"/>
                    </a:cubicBezTo>
                    <a:lnTo>
                      <a:pt x="135495" y="365176"/>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9" name="Freeform: Shape 238">
                <a:extLst>
                  <a:ext uri="{FF2B5EF4-FFF2-40B4-BE49-F238E27FC236}">
                    <a16:creationId xmlns:a16="http://schemas.microsoft.com/office/drawing/2014/main" id="{756A2BE6-D266-46F4-B6D2-93A34CB84E39}"/>
                  </a:ext>
                </a:extLst>
              </p:cNvPr>
              <p:cNvSpPr/>
              <p:nvPr/>
            </p:nvSpPr>
            <p:spPr>
              <a:xfrm>
                <a:off x="7203825" y="2465658"/>
                <a:ext cx="92533" cy="92533"/>
              </a:xfrm>
              <a:custGeom>
                <a:avLst/>
                <a:gdLst>
                  <a:gd name="connsiteX0" fmla="*/ 4957 w 92533"/>
                  <a:gd name="connsiteY0" fmla="*/ 88898 h 92533"/>
                  <a:gd name="connsiteX1" fmla="*/ 88568 w 92533"/>
                  <a:gd name="connsiteY1" fmla="*/ 88898 h 92533"/>
                  <a:gd name="connsiteX2" fmla="*/ 4957 w 92533"/>
                  <a:gd name="connsiteY2" fmla="*/ 4957 h 92533"/>
                </a:gdLst>
                <a:ahLst/>
                <a:cxnLst>
                  <a:cxn ang="0">
                    <a:pos x="connsiteX0" y="connsiteY0"/>
                  </a:cxn>
                  <a:cxn ang="0">
                    <a:pos x="connsiteX1" y="connsiteY1"/>
                  </a:cxn>
                  <a:cxn ang="0">
                    <a:pos x="connsiteX2" y="connsiteY2"/>
                  </a:cxn>
                </a:cxnLst>
                <a:rect l="l" t="t" r="r" b="b"/>
                <a:pathLst>
                  <a:path w="92533" h="92533">
                    <a:moveTo>
                      <a:pt x="4957" y="88898"/>
                    </a:moveTo>
                    <a:lnTo>
                      <a:pt x="88568" y="88898"/>
                    </a:lnTo>
                    <a:lnTo>
                      <a:pt x="4957" y="4957"/>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0" name="Freeform: Shape 239">
                <a:extLst>
                  <a:ext uri="{FF2B5EF4-FFF2-40B4-BE49-F238E27FC236}">
                    <a16:creationId xmlns:a16="http://schemas.microsoft.com/office/drawing/2014/main" id="{A9D08F72-06F0-4A8E-9A32-217C5076F6EC}"/>
                  </a:ext>
                </a:extLst>
              </p:cNvPr>
              <p:cNvSpPr/>
              <p:nvPr/>
            </p:nvSpPr>
            <p:spPr>
              <a:xfrm>
                <a:off x="7073287" y="2612389"/>
                <a:ext cx="185067" cy="9914"/>
              </a:xfrm>
              <a:custGeom>
                <a:avLst/>
                <a:gdLst>
                  <a:gd name="connsiteX0" fmla="*/ 4957 w 185066"/>
                  <a:gd name="connsiteY0" fmla="*/ 4957 h 9914"/>
                  <a:gd name="connsiteX1" fmla="*/ 182092 w 185066"/>
                  <a:gd name="connsiteY1" fmla="*/ 4957 h 9914"/>
                </a:gdLst>
                <a:ahLst/>
                <a:cxnLst>
                  <a:cxn ang="0">
                    <a:pos x="connsiteX0" y="connsiteY0"/>
                  </a:cxn>
                  <a:cxn ang="0">
                    <a:pos x="connsiteX1" y="connsiteY1"/>
                  </a:cxn>
                </a:cxnLst>
                <a:rect l="l" t="t" r="r" b="b"/>
                <a:pathLst>
                  <a:path w="185066" h="9914">
                    <a:moveTo>
                      <a:pt x="4957" y="4957"/>
                    </a:moveTo>
                    <a:lnTo>
                      <a:pt x="182092"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1" name="Freeform: Shape 240">
                <a:extLst>
                  <a:ext uri="{FF2B5EF4-FFF2-40B4-BE49-F238E27FC236}">
                    <a16:creationId xmlns:a16="http://schemas.microsoft.com/office/drawing/2014/main" id="{44186E97-2110-45AE-B144-881685D2CFF1}"/>
                  </a:ext>
                </a:extLst>
              </p:cNvPr>
              <p:cNvSpPr/>
              <p:nvPr/>
            </p:nvSpPr>
            <p:spPr>
              <a:xfrm>
                <a:off x="7073287" y="2661300"/>
                <a:ext cx="118971" cy="9914"/>
              </a:xfrm>
              <a:custGeom>
                <a:avLst/>
                <a:gdLst>
                  <a:gd name="connsiteX0" fmla="*/ 4957 w 118971"/>
                  <a:gd name="connsiteY0" fmla="*/ 4957 h 9914"/>
                  <a:gd name="connsiteX1" fmla="*/ 114014 w 118971"/>
                  <a:gd name="connsiteY1" fmla="*/ 4957 h 9914"/>
                </a:gdLst>
                <a:ahLst/>
                <a:cxnLst>
                  <a:cxn ang="0">
                    <a:pos x="connsiteX0" y="connsiteY0"/>
                  </a:cxn>
                  <a:cxn ang="0">
                    <a:pos x="connsiteX1" y="connsiteY1"/>
                  </a:cxn>
                </a:cxnLst>
                <a:rect l="l" t="t" r="r" b="b"/>
                <a:pathLst>
                  <a:path w="118971" h="9914">
                    <a:moveTo>
                      <a:pt x="4957" y="4957"/>
                    </a:moveTo>
                    <a:lnTo>
                      <a:pt x="114014"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2" name="Freeform: Shape 241">
                <a:extLst>
                  <a:ext uri="{FF2B5EF4-FFF2-40B4-BE49-F238E27FC236}">
                    <a16:creationId xmlns:a16="http://schemas.microsoft.com/office/drawing/2014/main" id="{4DEA513E-0AEE-4859-904E-22139AE1E56F}"/>
                  </a:ext>
                </a:extLst>
              </p:cNvPr>
              <p:cNvSpPr/>
              <p:nvPr/>
            </p:nvSpPr>
            <p:spPr>
              <a:xfrm>
                <a:off x="7073287" y="2710541"/>
                <a:ext cx="82619" cy="9914"/>
              </a:xfrm>
              <a:custGeom>
                <a:avLst/>
                <a:gdLst>
                  <a:gd name="connsiteX0" fmla="*/ 4957 w 82619"/>
                  <a:gd name="connsiteY0" fmla="*/ 4957 h 9914"/>
                  <a:gd name="connsiteX1" fmla="*/ 78653 w 82619"/>
                  <a:gd name="connsiteY1" fmla="*/ 4957 h 9914"/>
                </a:gdLst>
                <a:ahLst/>
                <a:cxnLst>
                  <a:cxn ang="0">
                    <a:pos x="connsiteX0" y="connsiteY0"/>
                  </a:cxn>
                  <a:cxn ang="0">
                    <a:pos x="connsiteX1" y="connsiteY1"/>
                  </a:cxn>
                </a:cxnLst>
                <a:rect l="l" t="t" r="r" b="b"/>
                <a:pathLst>
                  <a:path w="82619" h="9914">
                    <a:moveTo>
                      <a:pt x="4957" y="4957"/>
                    </a:moveTo>
                    <a:lnTo>
                      <a:pt x="78653"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3" name="Freeform: Shape 242">
                <a:extLst>
                  <a:ext uri="{FF2B5EF4-FFF2-40B4-BE49-F238E27FC236}">
                    <a16:creationId xmlns:a16="http://schemas.microsoft.com/office/drawing/2014/main" id="{BE02661F-364B-4F24-B90B-61D242E19897}"/>
                  </a:ext>
                </a:extLst>
              </p:cNvPr>
              <p:cNvSpPr/>
              <p:nvPr/>
            </p:nvSpPr>
            <p:spPr>
              <a:xfrm>
                <a:off x="7073287" y="2759781"/>
                <a:ext cx="85924" cy="9914"/>
              </a:xfrm>
              <a:custGeom>
                <a:avLst/>
                <a:gdLst>
                  <a:gd name="connsiteX0" fmla="*/ 4957 w 85923"/>
                  <a:gd name="connsiteY0" fmla="*/ 4957 h 9914"/>
                  <a:gd name="connsiteX1" fmla="*/ 81628 w 85923"/>
                  <a:gd name="connsiteY1" fmla="*/ 4957 h 9914"/>
                </a:gdLst>
                <a:ahLst/>
                <a:cxnLst>
                  <a:cxn ang="0">
                    <a:pos x="connsiteX0" y="connsiteY0"/>
                  </a:cxn>
                  <a:cxn ang="0">
                    <a:pos x="connsiteX1" y="connsiteY1"/>
                  </a:cxn>
                </a:cxnLst>
                <a:rect l="l" t="t" r="r" b="b"/>
                <a:pathLst>
                  <a:path w="85923" h="9914">
                    <a:moveTo>
                      <a:pt x="4957" y="4957"/>
                    </a:moveTo>
                    <a:lnTo>
                      <a:pt x="81628"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4" name="Freeform: Shape 243">
                <a:extLst>
                  <a:ext uri="{FF2B5EF4-FFF2-40B4-BE49-F238E27FC236}">
                    <a16:creationId xmlns:a16="http://schemas.microsoft.com/office/drawing/2014/main" id="{CC737DC8-21C2-4598-910C-02DB60FA1A61}"/>
                  </a:ext>
                </a:extLst>
              </p:cNvPr>
              <p:cNvSpPr/>
              <p:nvPr/>
            </p:nvSpPr>
            <p:spPr>
              <a:xfrm>
                <a:off x="7073287" y="2563148"/>
                <a:ext cx="109057" cy="9914"/>
              </a:xfrm>
              <a:custGeom>
                <a:avLst/>
                <a:gdLst>
                  <a:gd name="connsiteX0" fmla="*/ 4957 w 109057"/>
                  <a:gd name="connsiteY0" fmla="*/ 4957 h 9914"/>
                  <a:gd name="connsiteX1" fmla="*/ 105091 w 109057"/>
                  <a:gd name="connsiteY1" fmla="*/ 4957 h 9914"/>
                </a:gdLst>
                <a:ahLst/>
                <a:cxnLst>
                  <a:cxn ang="0">
                    <a:pos x="connsiteX0" y="connsiteY0"/>
                  </a:cxn>
                  <a:cxn ang="0">
                    <a:pos x="connsiteX1" y="connsiteY1"/>
                  </a:cxn>
                </a:cxnLst>
                <a:rect l="l" t="t" r="r" b="b"/>
                <a:pathLst>
                  <a:path w="109057" h="9914">
                    <a:moveTo>
                      <a:pt x="4957" y="4957"/>
                    </a:moveTo>
                    <a:lnTo>
                      <a:pt x="105091"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5" name="Freeform: Shape 244">
                <a:extLst>
                  <a:ext uri="{FF2B5EF4-FFF2-40B4-BE49-F238E27FC236}">
                    <a16:creationId xmlns:a16="http://schemas.microsoft.com/office/drawing/2014/main" id="{1E95ED32-25EE-4E0C-A542-52966006D0C1}"/>
                  </a:ext>
                </a:extLst>
              </p:cNvPr>
              <p:cNvSpPr/>
              <p:nvPr/>
            </p:nvSpPr>
            <p:spPr>
              <a:xfrm>
                <a:off x="7287435" y="2549599"/>
                <a:ext cx="9914" cy="95838"/>
              </a:xfrm>
              <a:custGeom>
                <a:avLst/>
                <a:gdLst>
                  <a:gd name="connsiteX0" fmla="*/ 4957 w 9914"/>
                  <a:gd name="connsiteY0" fmla="*/ 94186 h 95838"/>
                  <a:gd name="connsiteX1" fmla="*/ 4957 w 9914"/>
                  <a:gd name="connsiteY1" fmla="*/ 4957 h 95838"/>
                </a:gdLst>
                <a:ahLst/>
                <a:cxnLst>
                  <a:cxn ang="0">
                    <a:pos x="connsiteX0" y="connsiteY0"/>
                  </a:cxn>
                  <a:cxn ang="0">
                    <a:pos x="connsiteX1" y="connsiteY1"/>
                  </a:cxn>
                </a:cxnLst>
                <a:rect l="l" t="t" r="r" b="b"/>
                <a:pathLst>
                  <a:path w="9914" h="95838">
                    <a:moveTo>
                      <a:pt x="4957" y="94186"/>
                    </a:moveTo>
                    <a:lnTo>
                      <a:pt x="4957"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6" name="Freeform: Shape 245">
                <a:extLst>
                  <a:ext uri="{FF2B5EF4-FFF2-40B4-BE49-F238E27FC236}">
                    <a16:creationId xmlns:a16="http://schemas.microsoft.com/office/drawing/2014/main" id="{A2857DB2-971F-428C-A124-562D3E6E6F7C}"/>
                  </a:ext>
                </a:extLst>
              </p:cNvPr>
              <p:cNvSpPr/>
              <p:nvPr/>
            </p:nvSpPr>
            <p:spPr>
              <a:xfrm>
                <a:off x="7173090" y="2663943"/>
                <a:ext cx="211505" cy="208200"/>
              </a:xfrm>
              <a:custGeom>
                <a:avLst/>
                <a:gdLst>
                  <a:gd name="connsiteX0" fmla="*/ 206548 w 211504"/>
                  <a:gd name="connsiteY0" fmla="*/ 105752 h 208199"/>
                  <a:gd name="connsiteX1" fmla="*/ 105752 w 211504"/>
                  <a:gd name="connsiteY1" fmla="*/ 206547 h 208199"/>
                  <a:gd name="connsiteX2" fmla="*/ 4957 w 211504"/>
                  <a:gd name="connsiteY2" fmla="*/ 105752 h 208199"/>
                  <a:gd name="connsiteX3" fmla="*/ 105752 w 211504"/>
                  <a:gd name="connsiteY3" fmla="*/ 4957 h 208199"/>
                  <a:gd name="connsiteX4" fmla="*/ 206548 w 211504"/>
                  <a:gd name="connsiteY4" fmla="*/ 105752 h 208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04" h="208199">
                    <a:moveTo>
                      <a:pt x="206548" y="105752"/>
                    </a:moveTo>
                    <a:cubicBezTo>
                      <a:pt x="206548" y="161420"/>
                      <a:pt x="161420" y="206547"/>
                      <a:pt x="105752" y="206547"/>
                    </a:cubicBezTo>
                    <a:cubicBezTo>
                      <a:pt x="50085" y="206547"/>
                      <a:pt x="4957" y="161420"/>
                      <a:pt x="4957" y="105752"/>
                    </a:cubicBezTo>
                    <a:cubicBezTo>
                      <a:pt x="4957" y="50085"/>
                      <a:pt x="50085" y="4957"/>
                      <a:pt x="105752" y="4957"/>
                    </a:cubicBezTo>
                    <a:cubicBezTo>
                      <a:pt x="161420" y="4957"/>
                      <a:pt x="206548" y="50085"/>
                      <a:pt x="206548" y="105752"/>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7" name="Freeform: Shape 246">
                <a:extLst>
                  <a:ext uri="{FF2B5EF4-FFF2-40B4-BE49-F238E27FC236}">
                    <a16:creationId xmlns:a16="http://schemas.microsoft.com/office/drawing/2014/main" id="{FFF32C93-40D7-4536-B4F8-BADCCA3A1EB0}"/>
                  </a:ext>
                </a:extLst>
              </p:cNvPr>
              <p:cNvSpPr/>
              <p:nvPr/>
            </p:nvSpPr>
            <p:spPr>
              <a:xfrm>
                <a:off x="7328084" y="2812327"/>
                <a:ext cx="128886" cy="128886"/>
              </a:xfrm>
              <a:custGeom>
                <a:avLst/>
                <a:gdLst>
                  <a:gd name="connsiteX0" fmla="*/ 40979 w 128885"/>
                  <a:gd name="connsiteY0" fmla="*/ 4957 h 128885"/>
                  <a:gd name="connsiteX1" fmla="*/ 117319 w 128885"/>
                  <a:gd name="connsiteY1" fmla="*/ 81628 h 128885"/>
                  <a:gd name="connsiteX2" fmla="*/ 116658 w 128885"/>
                  <a:gd name="connsiteY2" fmla="*/ 117980 h 128885"/>
                  <a:gd name="connsiteX3" fmla="*/ 116658 w 128885"/>
                  <a:gd name="connsiteY3" fmla="*/ 117980 h 128885"/>
                  <a:gd name="connsiteX4" fmla="*/ 80306 w 128885"/>
                  <a:gd name="connsiteY4" fmla="*/ 118641 h 128885"/>
                  <a:gd name="connsiteX5" fmla="*/ 4957 w 128885"/>
                  <a:gd name="connsiteY5" fmla="*/ 43292 h 12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85" h="128885">
                    <a:moveTo>
                      <a:pt x="40979" y="4957"/>
                    </a:moveTo>
                    <a:lnTo>
                      <a:pt x="117319" y="81628"/>
                    </a:lnTo>
                    <a:cubicBezTo>
                      <a:pt x="127233" y="91542"/>
                      <a:pt x="126903" y="107735"/>
                      <a:pt x="116658" y="117980"/>
                    </a:cubicBezTo>
                    <a:lnTo>
                      <a:pt x="116658" y="117980"/>
                    </a:lnTo>
                    <a:cubicBezTo>
                      <a:pt x="106413" y="128225"/>
                      <a:pt x="90220" y="128555"/>
                      <a:pt x="80306" y="118641"/>
                    </a:cubicBezTo>
                    <a:lnTo>
                      <a:pt x="4957" y="43292"/>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8" name="Group 17">
            <a:extLst>
              <a:ext uri="{FF2B5EF4-FFF2-40B4-BE49-F238E27FC236}">
                <a16:creationId xmlns:a16="http://schemas.microsoft.com/office/drawing/2014/main" id="{12AD205F-F50B-4A81-82D2-C8614D9A1B7D}"/>
              </a:ext>
            </a:extLst>
          </p:cNvPr>
          <p:cNvGrpSpPr/>
          <p:nvPr/>
        </p:nvGrpSpPr>
        <p:grpSpPr>
          <a:xfrm>
            <a:off x="3053790" y="3213588"/>
            <a:ext cx="1619810" cy="1069415"/>
            <a:chOff x="2329856" y="2433564"/>
            <a:chExt cx="1619810" cy="1069415"/>
          </a:xfrm>
        </p:grpSpPr>
        <p:sp>
          <p:nvSpPr>
            <p:cNvPr id="166" name="Freeform 10">
              <a:extLst>
                <a:ext uri="{FF2B5EF4-FFF2-40B4-BE49-F238E27FC236}">
                  <a16:creationId xmlns:a16="http://schemas.microsoft.com/office/drawing/2014/main" id="{31BB290F-5716-47C6-8D10-88DFE3877C11}"/>
                </a:ext>
              </a:extLst>
            </p:cNvPr>
            <p:cNvSpPr>
              <a:spLocks/>
            </p:cNvSpPr>
            <p:nvPr/>
          </p:nvSpPr>
          <p:spPr bwMode="auto">
            <a:xfrm>
              <a:off x="2329856" y="3133647"/>
              <a:ext cx="1619810" cy="369332"/>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App </a:t>
              </a: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200" b="0" i="0" u="none" strike="noStrike" kern="1200" cap="none" spc="0" normalizeH="0" baseline="0" noProof="0" dirty="0">
                  <a:ln>
                    <a:noFill/>
                  </a:ln>
                  <a:solidFill>
                    <a:srgbClr val="FFFFFF"/>
                  </a:solidFill>
                  <a:effectLst/>
                  <a:uLnTx/>
                  <a:uFillTx/>
                  <a:latin typeface="Amazon Ember"/>
                  <a:ea typeface="+mn-ea"/>
                  <a:cs typeface="+mn-cs"/>
                </a:rPr>
                <a:t>configuration data</a:t>
              </a:r>
            </a:p>
          </p:txBody>
        </p:sp>
        <p:grpSp>
          <p:nvGrpSpPr>
            <p:cNvPr id="256" name="Group 255">
              <a:extLst>
                <a:ext uri="{FF2B5EF4-FFF2-40B4-BE49-F238E27FC236}">
                  <a16:creationId xmlns:a16="http://schemas.microsoft.com/office/drawing/2014/main" id="{42FC4D00-5F61-44D9-B4FC-8B01AB1979C3}"/>
                </a:ext>
              </a:extLst>
            </p:cNvPr>
            <p:cNvGrpSpPr/>
            <p:nvPr/>
          </p:nvGrpSpPr>
          <p:grpSpPr>
            <a:xfrm>
              <a:off x="2883093" y="2433564"/>
              <a:ext cx="513334" cy="553204"/>
              <a:chOff x="2760810" y="4102560"/>
              <a:chExt cx="340390" cy="366828"/>
            </a:xfrm>
          </p:grpSpPr>
          <p:sp>
            <p:nvSpPr>
              <p:cNvPr id="257" name="Freeform: Shape 256">
                <a:extLst>
                  <a:ext uri="{FF2B5EF4-FFF2-40B4-BE49-F238E27FC236}">
                    <a16:creationId xmlns:a16="http://schemas.microsoft.com/office/drawing/2014/main" id="{69978C13-DCAC-4EC5-AD2B-C56CBB48D0E7}"/>
                  </a:ext>
                </a:extLst>
              </p:cNvPr>
              <p:cNvSpPr/>
              <p:nvPr/>
            </p:nvSpPr>
            <p:spPr>
              <a:xfrm>
                <a:off x="2760810" y="4102560"/>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8" name="Freeform: Shape 257">
                <a:extLst>
                  <a:ext uri="{FF2B5EF4-FFF2-40B4-BE49-F238E27FC236}">
                    <a16:creationId xmlns:a16="http://schemas.microsoft.com/office/drawing/2014/main" id="{46BC2B24-8883-416A-B535-F9F059D658F2}"/>
                  </a:ext>
                </a:extLst>
              </p:cNvPr>
              <p:cNvSpPr/>
              <p:nvPr/>
            </p:nvSpPr>
            <p:spPr>
              <a:xfrm>
                <a:off x="2760810" y="4222192"/>
                <a:ext cx="340390" cy="95838"/>
              </a:xfrm>
              <a:custGeom>
                <a:avLst/>
                <a:gdLst>
                  <a:gd name="connsiteX0" fmla="*/ 329154 w 340390"/>
                  <a:gd name="connsiteY0" fmla="*/ 92864 h 95838"/>
                  <a:gd name="connsiteX1" fmla="*/ 11236 w 340390"/>
                  <a:gd name="connsiteY1" fmla="*/ 92864 h 95838"/>
                  <a:gd name="connsiteX2" fmla="*/ 4957 w 340390"/>
                  <a:gd name="connsiteY2" fmla="*/ 86585 h 95838"/>
                  <a:gd name="connsiteX3" fmla="*/ 4957 w 340390"/>
                  <a:gd name="connsiteY3" fmla="*/ 11236 h 95838"/>
                  <a:gd name="connsiteX4" fmla="*/ 11236 w 340390"/>
                  <a:gd name="connsiteY4" fmla="*/ 4957 h 95838"/>
                  <a:gd name="connsiteX5" fmla="*/ 329154 w 340390"/>
                  <a:gd name="connsiteY5" fmla="*/ 4957 h 95838"/>
                  <a:gd name="connsiteX6" fmla="*/ 335433 w 340390"/>
                  <a:gd name="connsiteY6" fmla="*/ 11236 h 95838"/>
                  <a:gd name="connsiteX7" fmla="*/ 335433 w 340390"/>
                  <a:gd name="connsiteY7" fmla="*/ 86585 h 95838"/>
                  <a:gd name="connsiteX8" fmla="*/ 329154 w 340390"/>
                  <a:gd name="connsiteY8" fmla="*/ 9286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9154" y="92864"/>
                    </a:moveTo>
                    <a:lnTo>
                      <a:pt x="11236" y="92864"/>
                    </a:lnTo>
                    <a:cubicBezTo>
                      <a:pt x="7601" y="92864"/>
                      <a:pt x="4957" y="89889"/>
                      <a:pt x="4957" y="86585"/>
                    </a:cubicBezTo>
                    <a:lnTo>
                      <a:pt x="4957" y="11236"/>
                    </a:lnTo>
                    <a:cubicBezTo>
                      <a:pt x="4957" y="7601"/>
                      <a:pt x="7931" y="4957"/>
                      <a:pt x="11236" y="4957"/>
                    </a:cubicBezTo>
                    <a:lnTo>
                      <a:pt x="329154" y="4957"/>
                    </a:lnTo>
                    <a:cubicBezTo>
                      <a:pt x="332789" y="4957"/>
                      <a:pt x="335433" y="7931"/>
                      <a:pt x="335433" y="11236"/>
                    </a:cubicBezTo>
                    <a:lnTo>
                      <a:pt x="335433" y="86585"/>
                    </a:lnTo>
                    <a:cubicBezTo>
                      <a:pt x="335433" y="90220"/>
                      <a:pt x="332789" y="92864"/>
                      <a:pt x="329154" y="9286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9" name="Freeform: Shape 258">
                <a:extLst>
                  <a:ext uri="{FF2B5EF4-FFF2-40B4-BE49-F238E27FC236}">
                    <a16:creationId xmlns:a16="http://schemas.microsoft.com/office/drawing/2014/main" id="{7FEE7C6A-8A02-41F3-8258-1595DB2D0A3F}"/>
                  </a:ext>
                </a:extLst>
              </p:cNvPr>
              <p:cNvSpPr/>
              <p:nvPr/>
            </p:nvSpPr>
            <p:spPr>
              <a:xfrm>
                <a:off x="2804763" y="4190797"/>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0" name="Freeform: Shape 259">
                <a:extLst>
                  <a:ext uri="{FF2B5EF4-FFF2-40B4-BE49-F238E27FC236}">
                    <a16:creationId xmlns:a16="http://schemas.microsoft.com/office/drawing/2014/main" id="{63FCAD40-47A6-4822-9CF7-949073B06418}"/>
                  </a:ext>
                </a:extLst>
              </p:cNvPr>
              <p:cNvSpPr/>
              <p:nvPr/>
            </p:nvSpPr>
            <p:spPr>
              <a:xfrm>
                <a:off x="2760810" y="4341494"/>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1" name="Freeform: Shape 260">
                <a:extLst>
                  <a:ext uri="{FF2B5EF4-FFF2-40B4-BE49-F238E27FC236}">
                    <a16:creationId xmlns:a16="http://schemas.microsoft.com/office/drawing/2014/main" id="{A126E033-8FEC-4401-8650-73633D104727}"/>
                  </a:ext>
                </a:extLst>
              </p:cNvPr>
              <p:cNvSpPr/>
              <p:nvPr/>
            </p:nvSpPr>
            <p:spPr>
              <a:xfrm>
                <a:off x="2810712"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2" name="Freeform: Shape 261">
                <a:extLst>
                  <a:ext uri="{FF2B5EF4-FFF2-40B4-BE49-F238E27FC236}">
                    <a16:creationId xmlns:a16="http://schemas.microsoft.com/office/drawing/2014/main" id="{04F00A1E-B340-481B-A9E6-ED2C0BB7ED05}"/>
                  </a:ext>
                </a:extLst>
              </p:cNvPr>
              <p:cNvSpPr/>
              <p:nvPr/>
            </p:nvSpPr>
            <p:spPr>
              <a:xfrm>
                <a:off x="2884077"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3" name="Freeform: Shape 262">
                <a:extLst>
                  <a:ext uri="{FF2B5EF4-FFF2-40B4-BE49-F238E27FC236}">
                    <a16:creationId xmlns:a16="http://schemas.microsoft.com/office/drawing/2014/main" id="{C6950F02-8002-4D43-91AB-FC0742E87431}"/>
                  </a:ext>
                </a:extLst>
              </p:cNvPr>
              <p:cNvSpPr/>
              <p:nvPr/>
            </p:nvSpPr>
            <p:spPr>
              <a:xfrm>
                <a:off x="2804763" y="4311751"/>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4" name="Freeform: Shape 263">
                <a:extLst>
                  <a:ext uri="{FF2B5EF4-FFF2-40B4-BE49-F238E27FC236}">
                    <a16:creationId xmlns:a16="http://schemas.microsoft.com/office/drawing/2014/main" id="{EC60EC32-A483-4F42-A213-A1CAC99FBA23}"/>
                  </a:ext>
                </a:extLst>
              </p:cNvPr>
              <p:cNvSpPr/>
              <p:nvPr/>
            </p:nvSpPr>
            <p:spPr>
              <a:xfrm>
                <a:off x="2947198"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5" name="Freeform: Shape 264">
                <a:extLst>
                  <a:ext uri="{FF2B5EF4-FFF2-40B4-BE49-F238E27FC236}">
                    <a16:creationId xmlns:a16="http://schemas.microsoft.com/office/drawing/2014/main" id="{A37888AF-C9B8-44AB-B573-5E857EC5E93D}"/>
                  </a:ext>
                </a:extLst>
              </p:cNvPr>
              <p:cNvSpPr/>
              <p:nvPr/>
            </p:nvSpPr>
            <p:spPr>
              <a:xfrm>
                <a:off x="3020564"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6" name="Freeform: Shape 265">
                <a:extLst>
                  <a:ext uri="{FF2B5EF4-FFF2-40B4-BE49-F238E27FC236}">
                    <a16:creationId xmlns:a16="http://schemas.microsoft.com/office/drawing/2014/main" id="{164B1DA3-3685-4EF8-ADC2-49CCBDBD7702}"/>
                  </a:ext>
                </a:extLst>
              </p:cNvPr>
              <p:cNvSpPr/>
              <p:nvPr/>
            </p:nvSpPr>
            <p:spPr>
              <a:xfrm>
                <a:off x="2810712"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7" name="Freeform: Shape 266">
                <a:extLst>
                  <a:ext uri="{FF2B5EF4-FFF2-40B4-BE49-F238E27FC236}">
                    <a16:creationId xmlns:a16="http://schemas.microsoft.com/office/drawing/2014/main" id="{2065BF29-DB00-4890-BDD8-6DC30F1FE191}"/>
                  </a:ext>
                </a:extLst>
              </p:cNvPr>
              <p:cNvSpPr/>
              <p:nvPr/>
            </p:nvSpPr>
            <p:spPr>
              <a:xfrm>
                <a:off x="2884077"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8" name="Freeform: Shape 267">
                <a:extLst>
                  <a:ext uri="{FF2B5EF4-FFF2-40B4-BE49-F238E27FC236}">
                    <a16:creationId xmlns:a16="http://schemas.microsoft.com/office/drawing/2014/main" id="{B097436E-8AC9-443F-B43F-51040C3C9E88}"/>
                  </a:ext>
                </a:extLst>
              </p:cNvPr>
              <p:cNvSpPr/>
              <p:nvPr/>
            </p:nvSpPr>
            <p:spPr>
              <a:xfrm>
                <a:off x="2794188"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9" name="Freeform: Shape 268">
                <a:extLst>
                  <a:ext uri="{FF2B5EF4-FFF2-40B4-BE49-F238E27FC236}">
                    <a16:creationId xmlns:a16="http://schemas.microsoft.com/office/drawing/2014/main" id="{DB5A672D-9EC0-4E90-862A-946DF21D4A36}"/>
                  </a:ext>
                </a:extLst>
              </p:cNvPr>
              <p:cNvSpPr/>
              <p:nvPr/>
            </p:nvSpPr>
            <p:spPr>
              <a:xfrm>
                <a:off x="2979585"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23" name="Group 22">
            <a:extLst>
              <a:ext uri="{FF2B5EF4-FFF2-40B4-BE49-F238E27FC236}">
                <a16:creationId xmlns:a16="http://schemas.microsoft.com/office/drawing/2014/main" id="{EB2375A5-760A-420D-A955-3B3C2DEA3EF7}"/>
              </a:ext>
            </a:extLst>
          </p:cNvPr>
          <p:cNvGrpSpPr/>
          <p:nvPr/>
        </p:nvGrpSpPr>
        <p:grpSpPr>
          <a:xfrm>
            <a:off x="1069403" y="4696442"/>
            <a:ext cx="513334" cy="884272"/>
            <a:chOff x="725723" y="3789482"/>
            <a:chExt cx="513334" cy="884272"/>
          </a:xfrm>
        </p:grpSpPr>
        <p:sp>
          <p:nvSpPr>
            <p:cNvPr id="168" name="Freeform 10">
              <a:extLst>
                <a:ext uri="{FF2B5EF4-FFF2-40B4-BE49-F238E27FC236}">
                  <a16:creationId xmlns:a16="http://schemas.microsoft.com/office/drawing/2014/main" id="{7B6EFB0F-7C0F-4878-BEE1-88ECAF6DE026}"/>
                </a:ext>
              </a:extLst>
            </p:cNvPr>
            <p:cNvSpPr>
              <a:spLocks/>
            </p:cNvSpPr>
            <p:nvPr/>
          </p:nvSpPr>
          <p:spPr bwMode="auto">
            <a:xfrm>
              <a:off x="786824" y="4489088"/>
              <a:ext cx="391134" cy="184666"/>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CMDB</a:t>
              </a:r>
            </a:p>
          </p:txBody>
        </p:sp>
        <p:grpSp>
          <p:nvGrpSpPr>
            <p:cNvPr id="171" name="Group 170">
              <a:extLst>
                <a:ext uri="{FF2B5EF4-FFF2-40B4-BE49-F238E27FC236}">
                  <a16:creationId xmlns:a16="http://schemas.microsoft.com/office/drawing/2014/main" id="{358D83F0-5A09-45A6-84AA-51AAB06E4F0D}"/>
                </a:ext>
              </a:extLst>
            </p:cNvPr>
            <p:cNvGrpSpPr/>
            <p:nvPr/>
          </p:nvGrpSpPr>
          <p:grpSpPr>
            <a:xfrm>
              <a:off x="725723" y="3789482"/>
              <a:ext cx="513334" cy="553204"/>
              <a:chOff x="2760810" y="4102560"/>
              <a:chExt cx="340390" cy="366828"/>
            </a:xfrm>
          </p:grpSpPr>
          <p:sp>
            <p:nvSpPr>
              <p:cNvPr id="172" name="Freeform: Shape 171">
                <a:extLst>
                  <a:ext uri="{FF2B5EF4-FFF2-40B4-BE49-F238E27FC236}">
                    <a16:creationId xmlns:a16="http://schemas.microsoft.com/office/drawing/2014/main" id="{C3CA6112-77FB-417F-835A-57D8270F2742}"/>
                  </a:ext>
                </a:extLst>
              </p:cNvPr>
              <p:cNvSpPr/>
              <p:nvPr/>
            </p:nvSpPr>
            <p:spPr>
              <a:xfrm>
                <a:off x="2760810" y="4102560"/>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3" name="Freeform: Shape 172">
                <a:extLst>
                  <a:ext uri="{FF2B5EF4-FFF2-40B4-BE49-F238E27FC236}">
                    <a16:creationId xmlns:a16="http://schemas.microsoft.com/office/drawing/2014/main" id="{E1C02ED2-7841-4AAF-83E9-A1ED228E92E4}"/>
                  </a:ext>
                </a:extLst>
              </p:cNvPr>
              <p:cNvSpPr/>
              <p:nvPr/>
            </p:nvSpPr>
            <p:spPr>
              <a:xfrm>
                <a:off x="2760810" y="4222192"/>
                <a:ext cx="340390" cy="95838"/>
              </a:xfrm>
              <a:custGeom>
                <a:avLst/>
                <a:gdLst>
                  <a:gd name="connsiteX0" fmla="*/ 329154 w 340390"/>
                  <a:gd name="connsiteY0" fmla="*/ 92864 h 95838"/>
                  <a:gd name="connsiteX1" fmla="*/ 11236 w 340390"/>
                  <a:gd name="connsiteY1" fmla="*/ 92864 h 95838"/>
                  <a:gd name="connsiteX2" fmla="*/ 4957 w 340390"/>
                  <a:gd name="connsiteY2" fmla="*/ 86585 h 95838"/>
                  <a:gd name="connsiteX3" fmla="*/ 4957 w 340390"/>
                  <a:gd name="connsiteY3" fmla="*/ 11236 h 95838"/>
                  <a:gd name="connsiteX4" fmla="*/ 11236 w 340390"/>
                  <a:gd name="connsiteY4" fmla="*/ 4957 h 95838"/>
                  <a:gd name="connsiteX5" fmla="*/ 329154 w 340390"/>
                  <a:gd name="connsiteY5" fmla="*/ 4957 h 95838"/>
                  <a:gd name="connsiteX6" fmla="*/ 335433 w 340390"/>
                  <a:gd name="connsiteY6" fmla="*/ 11236 h 95838"/>
                  <a:gd name="connsiteX7" fmla="*/ 335433 w 340390"/>
                  <a:gd name="connsiteY7" fmla="*/ 86585 h 95838"/>
                  <a:gd name="connsiteX8" fmla="*/ 329154 w 340390"/>
                  <a:gd name="connsiteY8" fmla="*/ 9286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9154" y="92864"/>
                    </a:moveTo>
                    <a:lnTo>
                      <a:pt x="11236" y="92864"/>
                    </a:lnTo>
                    <a:cubicBezTo>
                      <a:pt x="7601" y="92864"/>
                      <a:pt x="4957" y="89889"/>
                      <a:pt x="4957" y="86585"/>
                    </a:cubicBezTo>
                    <a:lnTo>
                      <a:pt x="4957" y="11236"/>
                    </a:lnTo>
                    <a:cubicBezTo>
                      <a:pt x="4957" y="7601"/>
                      <a:pt x="7931" y="4957"/>
                      <a:pt x="11236" y="4957"/>
                    </a:cubicBezTo>
                    <a:lnTo>
                      <a:pt x="329154" y="4957"/>
                    </a:lnTo>
                    <a:cubicBezTo>
                      <a:pt x="332789" y="4957"/>
                      <a:pt x="335433" y="7931"/>
                      <a:pt x="335433" y="11236"/>
                    </a:cubicBezTo>
                    <a:lnTo>
                      <a:pt x="335433" y="86585"/>
                    </a:lnTo>
                    <a:cubicBezTo>
                      <a:pt x="335433" y="90220"/>
                      <a:pt x="332789" y="92864"/>
                      <a:pt x="329154" y="9286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4" name="Freeform: Shape 173">
                <a:extLst>
                  <a:ext uri="{FF2B5EF4-FFF2-40B4-BE49-F238E27FC236}">
                    <a16:creationId xmlns:a16="http://schemas.microsoft.com/office/drawing/2014/main" id="{ADB3AD2A-B848-4699-909F-9CE197A4D2EC}"/>
                  </a:ext>
                </a:extLst>
              </p:cNvPr>
              <p:cNvSpPr/>
              <p:nvPr/>
            </p:nvSpPr>
            <p:spPr>
              <a:xfrm>
                <a:off x="2804763" y="4190797"/>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5" name="Freeform: Shape 174">
                <a:extLst>
                  <a:ext uri="{FF2B5EF4-FFF2-40B4-BE49-F238E27FC236}">
                    <a16:creationId xmlns:a16="http://schemas.microsoft.com/office/drawing/2014/main" id="{F52964B0-AA1D-49D1-976F-EFBEDE023384}"/>
                  </a:ext>
                </a:extLst>
              </p:cNvPr>
              <p:cNvSpPr/>
              <p:nvPr/>
            </p:nvSpPr>
            <p:spPr>
              <a:xfrm>
                <a:off x="2760810" y="4341494"/>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6" name="Freeform: Shape 175">
                <a:extLst>
                  <a:ext uri="{FF2B5EF4-FFF2-40B4-BE49-F238E27FC236}">
                    <a16:creationId xmlns:a16="http://schemas.microsoft.com/office/drawing/2014/main" id="{05595A55-7840-427E-8C06-B8C1378F4B89}"/>
                  </a:ext>
                </a:extLst>
              </p:cNvPr>
              <p:cNvSpPr/>
              <p:nvPr/>
            </p:nvSpPr>
            <p:spPr>
              <a:xfrm>
                <a:off x="2810712"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4" name="Freeform: Shape 193">
                <a:extLst>
                  <a:ext uri="{FF2B5EF4-FFF2-40B4-BE49-F238E27FC236}">
                    <a16:creationId xmlns:a16="http://schemas.microsoft.com/office/drawing/2014/main" id="{E1BF8D55-3437-4802-8F58-77DE599729EA}"/>
                  </a:ext>
                </a:extLst>
              </p:cNvPr>
              <p:cNvSpPr/>
              <p:nvPr/>
            </p:nvSpPr>
            <p:spPr>
              <a:xfrm>
                <a:off x="2884077"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5" name="Freeform: Shape 194">
                <a:extLst>
                  <a:ext uri="{FF2B5EF4-FFF2-40B4-BE49-F238E27FC236}">
                    <a16:creationId xmlns:a16="http://schemas.microsoft.com/office/drawing/2014/main" id="{651245A4-B81B-4E7B-9445-4B5F1DC03679}"/>
                  </a:ext>
                </a:extLst>
              </p:cNvPr>
              <p:cNvSpPr/>
              <p:nvPr/>
            </p:nvSpPr>
            <p:spPr>
              <a:xfrm>
                <a:off x="2804763" y="4311751"/>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6" name="Freeform: Shape 195">
                <a:extLst>
                  <a:ext uri="{FF2B5EF4-FFF2-40B4-BE49-F238E27FC236}">
                    <a16:creationId xmlns:a16="http://schemas.microsoft.com/office/drawing/2014/main" id="{70939D3E-10E7-492A-A241-4E7920218FBB}"/>
                  </a:ext>
                </a:extLst>
              </p:cNvPr>
              <p:cNvSpPr/>
              <p:nvPr/>
            </p:nvSpPr>
            <p:spPr>
              <a:xfrm>
                <a:off x="2947198"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8" name="Freeform: Shape 197">
                <a:extLst>
                  <a:ext uri="{FF2B5EF4-FFF2-40B4-BE49-F238E27FC236}">
                    <a16:creationId xmlns:a16="http://schemas.microsoft.com/office/drawing/2014/main" id="{92C99BEA-8D57-4A81-9E79-6A5CC5477BE3}"/>
                  </a:ext>
                </a:extLst>
              </p:cNvPr>
              <p:cNvSpPr/>
              <p:nvPr/>
            </p:nvSpPr>
            <p:spPr>
              <a:xfrm>
                <a:off x="3020564"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9" name="Freeform: Shape 198">
                <a:extLst>
                  <a:ext uri="{FF2B5EF4-FFF2-40B4-BE49-F238E27FC236}">
                    <a16:creationId xmlns:a16="http://schemas.microsoft.com/office/drawing/2014/main" id="{9BC7A034-CFF4-4DA1-BB47-670E63E3A44E}"/>
                  </a:ext>
                </a:extLst>
              </p:cNvPr>
              <p:cNvSpPr/>
              <p:nvPr/>
            </p:nvSpPr>
            <p:spPr>
              <a:xfrm>
                <a:off x="2810712"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0" name="Freeform: Shape 199">
                <a:extLst>
                  <a:ext uri="{FF2B5EF4-FFF2-40B4-BE49-F238E27FC236}">
                    <a16:creationId xmlns:a16="http://schemas.microsoft.com/office/drawing/2014/main" id="{A7FDD351-328D-4783-823E-F7EE9D1ECA9E}"/>
                  </a:ext>
                </a:extLst>
              </p:cNvPr>
              <p:cNvSpPr/>
              <p:nvPr/>
            </p:nvSpPr>
            <p:spPr>
              <a:xfrm>
                <a:off x="2884077"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1" name="Freeform: Shape 200">
                <a:extLst>
                  <a:ext uri="{FF2B5EF4-FFF2-40B4-BE49-F238E27FC236}">
                    <a16:creationId xmlns:a16="http://schemas.microsoft.com/office/drawing/2014/main" id="{223B8DBF-BC15-4DB9-B233-D4DAABC52D5F}"/>
                  </a:ext>
                </a:extLst>
              </p:cNvPr>
              <p:cNvSpPr/>
              <p:nvPr/>
            </p:nvSpPr>
            <p:spPr>
              <a:xfrm>
                <a:off x="2794188"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2" name="Freeform: Shape 201">
                <a:extLst>
                  <a:ext uri="{FF2B5EF4-FFF2-40B4-BE49-F238E27FC236}">
                    <a16:creationId xmlns:a16="http://schemas.microsoft.com/office/drawing/2014/main" id="{463A519C-B2CB-4BAD-BAF7-76F7B8A247DB}"/>
                  </a:ext>
                </a:extLst>
              </p:cNvPr>
              <p:cNvSpPr/>
              <p:nvPr/>
            </p:nvSpPr>
            <p:spPr>
              <a:xfrm>
                <a:off x="2979585"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22" name="Group 21">
            <a:extLst>
              <a:ext uri="{FF2B5EF4-FFF2-40B4-BE49-F238E27FC236}">
                <a16:creationId xmlns:a16="http://schemas.microsoft.com/office/drawing/2014/main" id="{E9C6BE4B-DD1F-47AF-A5BE-D555D82EF1A3}"/>
              </a:ext>
            </a:extLst>
          </p:cNvPr>
          <p:cNvGrpSpPr/>
          <p:nvPr/>
        </p:nvGrpSpPr>
        <p:grpSpPr>
          <a:xfrm>
            <a:off x="2289591" y="4757834"/>
            <a:ext cx="540211" cy="822880"/>
            <a:chOff x="3100901" y="3850874"/>
            <a:chExt cx="540211" cy="822880"/>
          </a:xfrm>
        </p:grpSpPr>
        <p:sp>
          <p:nvSpPr>
            <p:cNvPr id="165" name="Freeform 10">
              <a:extLst>
                <a:ext uri="{FF2B5EF4-FFF2-40B4-BE49-F238E27FC236}">
                  <a16:creationId xmlns:a16="http://schemas.microsoft.com/office/drawing/2014/main" id="{B4E79AEF-7DC0-4734-9855-97E85DADD8A4}"/>
                </a:ext>
              </a:extLst>
            </p:cNvPr>
            <p:cNvSpPr>
              <a:spLocks/>
            </p:cNvSpPr>
            <p:nvPr/>
          </p:nvSpPr>
          <p:spPr bwMode="auto">
            <a:xfrm>
              <a:off x="3100901" y="4489088"/>
              <a:ext cx="540211" cy="184666"/>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SLA/OLA</a:t>
              </a:r>
            </a:p>
          </p:txBody>
        </p:sp>
        <p:grpSp>
          <p:nvGrpSpPr>
            <p:cNvPr id="248" name="Group 247">
              <a:extLst>
                <a:ext uri="{FF2B5EF4-FFF2-40B4-BE49-F238E27FC236}">
                  <a16:creationId xmlns:a16="http://schemas.microsoft.com/office/drawing/2014/main" id="{E4F2E82E-D8C2-4BEA-A262-24B46501A747}"/>
                </a:ext>
              </a:extLst>
            </p:cNvPr>
            <p:cNvGrpSpPr/>
            <p:nvPr/>
          </p:nvGrpSpPr>
          <p:grpSpPr>
            <a:xfrm>
              <a:off x="3191630" y="3850874"/>
              <a:ext cx="358753" cy="506620"/>
              <a:chOff x="4326052" y="2942677"/>
              <a:chExt cx="237888" cy="335938"/>
            </a:xfrm>
          </p:grpSpPr>
          <p:sp>
            <p:nvSpPr>
              <p:cNvPr id="249" name="Freeform: Shape 248">
                <a:extLst>
                  <a:ext uri="{FF2B5EF4-FFF2-40B4-BE49-F238E27FC236}">
                    <a16:creationId xmlns:a16="http://schemas.microsoft.com/office/drawing/2014/main" id="{E2B9F4F8-D07F-4CE5-981E-BBE109C45B29}"/>
                  </a:ext>
                </a:extLst>
              </p:cNvPr>
              <p:cNvSpPr/>
              <p:nvPr/>
            </p:nvSpPr>
            <p:spPr>
              <a:xfrm>
                <a:off x="4326052" y="2942677"/>
                <a:ext cx="237615" cy="335938"/>
              </a:xfrm>
              <a:custGeom>
                <a:avLst/>
                <a:gdLst>
                  <a:gd name="connsiteX0" fmla="*/ 4097 w 237614"/>
                  <a:gd name="connsiteY0" fmla="*/ 325013 h 335938"/>
                  <a:gd name="connsiteX1" fmla="*/ 4097 w 237614"/>
                  <a:gd name="connsiteY1" fmla="*/ 13110 h 335938"/>
                  <a:gd name="connsiteX2" fmla="*/ 13110 w 237614"/>
                  <a:gd name="connsiteY2" fmla="*/ 4097 h 335938"/>
                  <a:gd name="connsiteX3" fmla="*/ 157317 w 237614"/>
                  <a:gd name="connsiteY3" fmla="*/ 4097 h 335938"/>
                  <a:gd name="connsiteX4" fmla="*/ 234064 w 237614"/>
                  <a:gd name="connsiteY4" fmla="*/ 80844 h 335938"/>
                  <a:gd name="connsiteX5" fmla="*/ 234064 w 237614"/>
                  <a:gd name="connsiteY5" fmla="*/ 325013 h 335938"/>
                  <a:gd name="connsiteX6" fmla="*/ 225051 w 237614"/>
                  <a:gd name="connsiteY6" fmla="*/ 334026 h 335938"/>
                  <a:gd name="connsiteX7" fmla="*/ 13110 w 237614"/>
                  <a:gd name="connsiteY7" fmla="*/ 334026 h 335938"/>
                  <a:gd name="connsiteX8" fmla="*/ 4097 w 237614"/>
                  <a:gd name="connsiteY8" fmla="*/ 325013 h 33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335938">
                    <a:moveTo>
                      <a:pt x="4097" y="325013"/>
                    </a:moveTo>
                    <a:lnTo>
                      <a:pt x="4097" y="13110"/>
                    </a:lnTo>
                    <a:cubicBezTo>
                      <a:pt x="4097" y="8194"/>
                      <a:pt x="8194" y="4097"/>
                      <a:pt x="13110" y="4097"/>
                    </a:cubicBezTo>
                    <a:lnTo>
                      <a:pt x="157317" y="4097"/>
                    </a:lnTo>
                    <a:lnTo>
                      <a:pt x="234064" y="80844"/>
                    </a:lnTo>
                    <a:lnTo>
                      <a:pt x="234064" y="325013"/>
                    </a:lnTo>
                    <a:cubicBezTo>
                      <a:pt x="234064" y="329930"/>
                      <a:pt x="229967" y="334026"/>
                      <a:pt x="225051" y="334026"/>
                    </a:cubicBezTo>
                    <a:lnTo>
                      <a:pt x="13110" y="334026"/>
                    </a:lnTo>
                    <a:cubicBezTo>
                      <a:pt x="8194" y="334026"/>
                      <a:pt x="4097" y="329930"/>
                      <a:pt x="4097" y="325013"/>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0" name="Freeform: Shape 249">
                <a:extLst>
                  <a:ext uri="{FF2B5EF4-FFF2-40B4-BE49-F238E27FC236}">
                    <a16:creationId xmlns:a16="http://schemas.microsoft.com/office/drawing/2014/main" id="{51BF2139-809F-4517-A760-E85A3BACB42E}"/>
                  </a:ext>
                </a:extLst>
              </p:cNvPr>
              <p:cNvSpPr/>
              <p:nvPr/>
            </p:nvSpPr>
            <p:spPr>
              <a:xfrm>
                <a:off x="4479273" y="2942677"/>
                <a:ext cx="84667" cy="84667"/>
              </a:xfrm>
              <a:custGeom>
                <a:avLst/>
                <a:gdLst>
                  <a:gd name="connsiteX0" fmla="*/ 4097 w 84667"/>
                  <a:gd name="connsiteY0" fmla="*/ 80844 h 84667"/>
                  <a:gd name="connsiteX1" fmla="*/ 80844 w 84667"/>
                  <a:gd name="connsiteY1" fmla="*/ 80844 h 84667"/>
                  <a:gd name="connsiteX2" fmla="*/ 4097 w 84667"/>
                  <a:gd name="connsiteY2" fmla="*/ 4097 h 84667"/>
                </a:gdLst>
                <a:ahLst/>
                <a:cxnLst>
                  <a:cxn ang="0">
                    <a:pos x="connsiteX0" y="connsiteY0"/>
                  </a:cxn>
                  <a:cxn ang="0">
                    <a:pos x="connsiteX1" y="connsiteY1"/>
                  </a:cxn>
                  <a:cxn ang="0">
                    <a:pos x="connsiteX2" y="connsiteY2"/>
                  </a:cxn>
                </a:cxnLst>
                <a:rect l="l" t="t" r="r" b="b"/>
                <a:pathLst>
                  <a:path w="84667" h="84667">
                    <a:moveTo>
                      <a:pt x="4097" y="80844"/>
                    </a:moveTo>
                    <a:lnTo>
                      <a:pt x="80844" y="80844"/>
                    </a:lnTo>
                    <a:lnTo>
                      <a:pt x="4097" y="4097"/>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1" name="Freeform: Shape 250">
                <a:extLst>
                  <a:ext uri="{FF2B5EF4-FFF2-40B4-BE49-F238E27FC236}">
                    <a16:creationId xmlns:a16="http://schemas.microsoft.com/office/drawing/2014/main" id="{C0B68C51-C6C8-48A2-B37C-6378C43F352D}"/>
                  </a:ext>
                </a:extLst>
              </p:cNvPr>
              <p:cNvSpPr/>
              <p:nvPr/>
            </p:nvSpPr>
            <p:spPr>
              <a:xfrm>
                <a:off x="4359919" y="3081422"/>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2" name="Freeform: Shape 251">
                <a:extLst>
                  <a:ext uri="{FF2B5EF4-FFF2-40B4-BE49-F238E27FC236}">
                    <a16:creationId xmlns:a16="http://schemas.microsoft.com/office/drawing/2014/main" id="{9BF3655E-6274-4445-B0F5-B0C2C5C643E3}"/>
                  </a:ext>
                </a:extLst>
              </p:cNvPr>
              <p:cNvSpPr/>
              <p:nvPr/>
            </p:nvSpPr>
            <p:spPr>
              <a:xfrm>
                <a:off x="4359919" y="312621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3" name="Freeform: Shape 252">
                <a:extLst>
                  <a:ext uri="{FF2B5EF4-FFF2-40B4-BE49-F238E27FC236}">
                    <a16:creationId xmlns:a16="http://schemas.microsoft.com/office/drawing/2014/main" id="{E85BEFD8-E86E-4DDD-9488-8139FF669D2C}"/>
                  </a:ext>
                </a:extLst>
              </p:cNvPr>
              <p:cNvSpPr/>
              <p:nvPr/>
            </p:nvSpPr>
            <p:spPr>
              <a:xfrm>
                <a:off x="4359919" y="3171279"/>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4" name="Freeform: Shape 253">
                <a:extLst>
                  <a:ext uri="{FF2B5EF4-FFF2-40B4-BE49-F238E27FC236}">
                    <a16:creationId xmlns:a16="http://schemas.microsoft.com/office/drawing/2014/main" id="{6AF7B619-6C99-4926-AB11-5A7C44FDE5BC}"/>
                  </a:ext>
                </a:extLst>
              </p:cNvPr>
              <p:cNvSpPr/>
              <p:nvPr/>
            </p:nvSpPr>
            <p:spPr>
              <a:xfrm>
                <a:off x="4359919" y="321634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5" name="Freeform: Shape 254">
                <a:extLst>
                  <a:ext uri="{FF2B5EF4-FFF2-40B4-BE49-F238E27FC236}">
                    <a16:creationId xmlns:a16="http://schemas.microsoft.com/office/drawing/2014/main" id="{7E52BD90-E319-4CBB-9046-6E2FE626F333}"/>
                  </a:ext>
                </a:extLst>
              </p:cNvPr>
              <p:cNvSpPr/>
              <p:nvPr/>
            </p:nvSpPr>
            <p:spPr>
              <a:xfrm>
                <a:off x="4359919" y="3036357"/>
                <a:ext cx="98323" cy="8194"/>
              </a:xfrm>
              <a:custGeom>
                <a:avLst/>
                <a:gdLst>
                  <a:gd name="connsiteX0" fmla="*/ 4097 w 98323"/>
                  <a:gd name="connsiteY0" fmla="*/ 4097 h 8193"/>
                  <a:gd name="connsiteX1" fmla="*/ 96138 w 98323"/>
                  <a:gd name="connsiteY1" fmla="*/ 4097 h 8193"/>
                </a:gdLst>
                <a:ahLst/>
                <a:cxnLst>
                  <a:cxn ang="0">
                    <a:pos x="connsiteX0" y="connsiteY0"/>
                  </a:cxn>
                  <a:cxn ang="0">
                    <a:pos x="connsiteX1" y="connsiteY1"/>
                  </a:cxn>
                </a:cxnLst>
                <a:rect l="l" t="t" r="r" b="b"/>
                <a:pathLst>
                  <a:path w="98323" h="8193">
                    <a:moveTo>
                      <a:pt x="4097" y="4097"/>
                    </a:moveTo>
                    <a:lnTo>
                      <a:pt x="96138" y="4097"/>
                    </a:lnTo>
                  </a:path>
                </a:pathLst>
              </a:custGeom>
              <a:ln w="19050" cap="flat">
                <a:solidFill>
                  <a:schemeClr val="accent1">
                    <a:lumMod val="20000"/>
                    <a:lumOff val="80000"/>
                  </a:schemeClr>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9" name="Group 18">
            <a:extLst>
              <a:ext uri="{FF2B5EF4-FFF2-40B4-BE49-F238E27FC236}">
                <a16:creationId xmlns:a16="http://schemas.microsoft.com/office/drawing/2014/main" id="{D75A037B-22C1-4FC6-A314-9AA11AF711EA}"/>
              </a:ext>
            </a:extLst>
          </p:cNvPr>
          <p:cNvGrpSpPr/>
          <p:nvPr/>
        </p:nvGrpSpPr>
        <p:grpSpPr>
          <a:xfrm>
            <a:off x="2102312" y="3049428"/>
            <a:ext cx="899284" cy="1233575"/>
            <a:chOff x="1971878" y="3561831"/>
            <a:chExt cx="899284" cy="1233575"/>
          </a:xfrm>
        </p:grpSpPr>
        <p:sp>
          <p:nvSpPr>
            <p:cNvPr id="170" name="Freeform 10">
              <a:extLst>
                <a:ext uri="{FF2B5EF4-FFF2-40B4-BE49-F238E27FC236}">
                  <a16:creationId xmlns:a16="http://schemas.microsoft.com/office/drawing/2014/main" id="{8E8DCB94-C2CA-45B3-8294-0BAD5B4F6537}"/>
                </a:ext>
              </a:extLst>
            </p:cNvPr>
            <p:cNvSpPr>
              <a:spLocks/>
            </p:cNvSpPr>
            <p:nvPr/>
          </p:nvSpPr>
          <p:spPr bwMode="auto">
            <a:xfrm>
              <a:off x="1971878" y="4426074"/>
              <a:ext cx="899284" cy="36933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Performance</a:t>
              </a: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200" b="0" i="0" u="none" strike="noStrike" kern="1200" cap="none" spc="0" normalizeH="0" baseline="0" noProof="0" dirty="0">
                  <a:ln>
                    <a:noFill/>
                  </a:ln>
                  <a:solidFill>
                    <a:srgbClr val="FFFFFF"/>
                  </a:solidFill>
                  <a:effectLst/>
                  <a:uLnTx/>
                  <a:uFillTx/>
                  <a:latin typeface="Amazon Ember"/>
                  <a:ea typeface="+mn-ea"/>
                  <a:cs typeface="+mn-cs"/>
                </a:rPr>
                <a:t>information</a:t>
              </a:r>
            </a:p>
          </p:txBody>
        </p:sp>
        <p:grpSp>
          <p:nvGrpSpPr>
            <p:cNvPr id="270" name="Group 269">
              <a:extLst>
                <a:ext uri="{FF2B5EF4-FFF2-40B4-BE49-F238E27FC236}">
                  <a16:creationId xmlns:a16="http://schemas.microsoft.com/office/drawing/2014/main" id="{00432BAE-0141-4778-881C-E77358950DB7}"/>
                </a:ext>
              </a:extLst>
            </p:cNvPr>
            <p:cNvGrpSpPr/>
            <p:nvPr/>
          </p:nvGrpSpPr>
          <p:grpSpPr>
            <a:xfrm>
              <a:off x="2158453" y="3561831"/>
              <a:ext cx="526132" cy="760856"/>
              <a:chOff x="7783610" y="3183270"/>
              <a:chExt cx="373438" cy="540040"/>
            </a:xfrm>
          </p:grpSpPr>
          <p:sp>
            <p:nvSpPr>
              <p:cNvPr id="275" name="Freeform: Shape 274">
                <a:extLst>
                  <a:ext uri="{FF2B5EF4-FFF2-40B4-BE49-F238E27FC236}">
                    <a16:creationId xmlns:a16="http://schemas.microsoft.com/office/drawing/2014/main" id="{54F8ACB7-40DC-4FD5-A91E-153CF3052332}"/>
                  </a:ext>
                </a:extLst>
              </p:cNvPr>
              <p:cNvSpPr/>
              <p:nvPr/>
            </p:nvSpPr>
            <p:spPr>
              <a:xfrm>
                <a:off x="7783610" y="3541548"/>
                <a:ext cx="373438" cy="181762"/>
              </a:xfrm>
              <a:custGeom>
                <a:avLst/>
                <a:gdLst>
                  <a:gd name="connsiteX0" fmla="*/ 135852 w 373437"/>
                  <a:gd name="connsiteY0" fmla="*/ 4957 h 181761"/>
                  <a:gd name="connsiteX1" fmla="*/ 22829 w 373437"/>
                  <a:gd name="connsiteY1" fmla="*/ 59816 h 181761"/>
                  <a:gd name="connsiteX2" fmla="*/ 4983 w 373437"/>
                  <a:gd name="connsiteY2" fmla="*/ 177466 h 181761"/>
                  <a:gd name="connsiteX3" fmla="*/ 368507 w 373437"/>
                  <a:gd name="connsiteY3" fmla="*/ 177466 h 181761"/>
                  <a:gd name="connsiteX4" fmla="*/ 350661 w 373437"/>
                  <a:gd name="connsiteY4" fmla="*/ 59816 h 181761"/>
                  <a:gd name="connsiteX5" fmla="*/ 235325 w 373437"/>
                  <a:gd name="connsiteY5" fmla="*/ 4957 h 18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437" h="181761">
                    <a:moveTo>
                      <a:pt x="135852" y="4957"/>
                    </a:moveTo>
                    <a:cubicBezTo>
                      <a:pt x="110405" y="8262"/>
                      <a:pt x="43649" y="23794"/>
                      <a:pt x="22829" y="59816"/>
                    </a:cubicBezTo>
                    <a:cubicBezTo>
                      <a:pt x="7297" y="87246"/>
                      <a:pt x="4653" y="101787"/>
                      <a:pt x="4983" y="177466"/>
                    </a:cubicBezTo>
                    <a:lnTo>
                      <a:pt x="368507" y="177466"/>
                    </a:lnTo>
                    <a:cubicBezTo>
                      <a:pt x="368837" y="101787"/>
                      <a:pt x="369829" y="93525"/>
                      <a:pt x="350661" y="59816"/>
                    </a:cubicBezTo>
                    <a:cubicBezTo>
                      <a:pt x="330172" y="23464"/>
                      <a:pt x="260772" y="8262"/>
                      <a:pt x="235325" y="4957"/>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2" name="Freeform: Shape 271">
                <a:extLst>
                  <a:ext uri="{FF2B5EF4-FFF2-40B4-BE49-F238E27FC236}">
                    <a16:creationId xmlns:a16="http://schemas.microsoft.com/office/drawing/2014/main" id="{3673ECB3-38DF-41D6-B40F-761787BE26AC}"/>
                  </a:ext>
                </a:extLst>
              </p:cNvPr>
              <p:cNvSpPr/>
              <p:nvPr/>
            </p:nvSpPr>
            <p:spPr>
              <a:xfrm>
                <a:off x="7851796" y="3259981"/>
                <a:ext cx="231333" cy="178457"/>
              </a:xfrm>
              <a:custGeom>
                <a:avLst/>
                <a:gdLst>
                  <a:gd name="connsiteX0" fmla="*/ 159207 w 231333"/>
                  <a:gd name="connsiteY0" fmla="*/ 81298 h 178457"/>
                  <a:gd name="connsiteX1" fmla="*/ 77249 w 231333"/>
                  <a:gd name="connsiteY1" fmla="*/ 117981 h 178457"/>
                  <a:gd name="connsiteX2" fmla="*/ 30983 w 231333"/>
                  <a:gd name="connsiteY2" fmla="*/ 175815 h 178457"/>
                  <a:gd name="connsiteX3" fmla="*/ 5536 w 231333"/>
                  <a:gd name="connsiteY3" fmla="*/ 102118 h 178457"/>
                  <a:gd name="connsiteX4" fmla="*/ 112941 w 231333"/>
                  <a:gd name="connsiteY4" fmla="*/ 4959 h 178457"/>
                  <a:gd name="connsiteX5" fmla="*/ 225303 w 231333"/>
                  <a:gd name="connsiteY5" fmla="*/ 97822 h 178457"/>
                  <a:gd name="connsiteX6" fmla="*/ 201508 w 231333"/>
                  <a:gd name="connsiteY6" fmla="*/ 170527 h 178457"/>
                  <a:gd name="connsiteX7" fmla="*/ 183993 w 231333"/>
                  <a:gd name="connsiteY7" fmla="*/ 133844 h 178457"/>
                  <a:gd name="connsiteX8" fmla="*/ 159207 w 231333"/>
                  <a:gd name="connsiteY8" fmla="*/ 81298 h 17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33" h="178457">
                    <a:moveTo>
                      <a:pt x="159207" y="81298"/>
                    </a:moveTo>
                    <a:cubicBezTo>
                      <a:pt x="159207" y="81298"/>
                      <a:pt x="124177" y="127235"/>
                      <a:pt x="77249" y="117981"/>
                    </a:cubicBezTo>
                    <a:cubicBezTo>
                      <a:pt x="77249" y="117981"/>
                      <a:pt x="54116" y="170197"/>
                      <a:pt x="30983" y="175815"/>
                    </a:cubicBezTo>
                    <a:cubicBezTo>
                      <a:pt x="25365" y="177137"/>
                      <a:pt x="909" y="141115"/>
                      <a:pt x="5536" y="102118"/>
                    </a:cubicBezTo>
                    <a:cubicBezTo>
                      <a:pt x="9832" y="64114"/>
                      <a:pt x="45524" y="4628"/>
                      <a:pt x="112941" y="4959"/>
                    </a:cubicBezTo>
                    <a:cubicBezTo>
                      <a:pt x="149293" y="4959"/>
                      <a:pt x="211092" y="21152"/>
                      <a:pt x="225303" y="97822"/>
                    </a:cubicBezTo>
                    <a:cubicBezTo>
                      <a:pt x="228607" y="116659"/>
                      <a:pt x="232573" y="162596"/>
                      <a:pt x="201508" y="170527"/>
                    </a:cubicBezTo>
                    <a:cubicBezTo>
                      <a:pt x="197212" y="171518"/>
                      <a:pt x="207126" y="150037"/>
                      <a:pt x="183993" y="133844"/>
                    </a:cubicBezTo>
                    <a:cubicBezTo>
                      <a:pt x="160529" y="117981"/>
                      <a:pt x="179366" y="61800"/>
                      <a:pt x="159207" y="81298"/>
                    </a:cubicBezTo>
                    <a:close/>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3" name="Freeform: Shape 272">
                <a:extLst>
                  <a:ext uri="{FF2B5EF4-FFF2-40B4-BE49-F238E27FC236}">
                    <a16:creationId xmlns:a16="http://schemas.microsoft.com/office/drawing/2014/main" id="{0BFFA1A6-8352-4080-8C68-AF00E5ACBF2F}"/>
                  </a:ext>
                </a:extLst>
              </p:cNvPr>
              <p:cNvSpPr/>
              <p:nvPr/>
            </p:nvSpPr>
            <p:spPr>
              <a:xfrm>
                <a:off x="7883591" y="3183270"/>
                <a:ext cx="168543" cy="92533"/>
              </a:xfrm>
              <a:custGeom>
                <a:avLst/>
                <a:gdLst>
                  <a:gd name="connsiteX0" fmla="*/ 9432 w 168542"/>
                  <a:gd name="connsiteY0" fmla="*/ 88941 h 92533"/>
                  <a:gd name="connsiteX1" fmla="*/ 17364 w 168542"/>
                  <a:gd name="connsiteY1" fmla="*/ 35073 h 92533"/>
                  <a:gd name="connsiteX2" fmla="*/ 151868 w 168542"/>
                  <a:gd name="connsiteY2" fmla="*/ 29124 h 92533"/>
                  <a:gd name="connsiteX3" fmla="*/ 159138 w 168542"/>
                  <a:gd name="connsiteY3" fmla="*/ 88941 h 92533"/>
                </a:gdLst>
                <a:ahLst/>
                <a:cxnLst>
                  <a:cxn ang="0">
                    <a:pos x="connsiteX0" y="connsiteY0"/>
                  </a:cxn>
                  <a:cxn ang="0">
                    <a:pos x="connsiteX1" y="connsiteY1"/>
                  </a:cxn>
                  <a:cxn ang="0">
                    <a:pos x="connsiteX2" y="connsiteY2"/>
                  </a:cxn>
                  <a:cxn ang="0">
                    <a:pos x="connsiteX3" y="connsiteY3"/>
                  </a:cxn>
                </a:cxnLst>
                <a:rect l="l" t="t" r="r" b="b"/>
                <a:pathLst>
                  <a:path w="168542" h="92533">
                    <a:moveTo>
                      <a:pt x="9432" y="88941"/>
                    </a:moveTo>
                    <a:cubicBezTo>
                      <a:pt x="3484" y="76713"/>
                      <a:pt x="1170" y="58537"/>
                      <a:pt x="17364" y="35073"/>
                    </a:cubicBezTo>
                    <a:cubicBezTo>
                      <a:pt x="46776" y="-6567"/>
                      <a:pt x="119811" y="-1610"/>
                      <a:pt x="151868" y="29124"/>
                    </a:cubicBezTo>
                    <a:cubicBezTo>
                      <a:pt x="167069" y="43665"/>
                      <a:pt x="172357" y="67790"/>
                      <a:pt x="159138" y="88941"/>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4" name="Freeform: Shape 273">
                <a:extLst>
                  <a:ext uri="{FF2B5EF4-FFF2-40B4-BE49-F238E27FC236}">
                    <a16:creationId xmlns:a16="http://schemas.microsoft.com/office/drawing/2014/main" id="{EDD88145-3EFB-47CD-8D83-082184EABF57}"/>
                  </a:ext>
                </a:extLst>
              </p:cNvPr>
              <p:cNvSpPr/>
              <p:nvPr/>
            </p:nvSpPr>
            <p:spPr>
              <a:xfrm>
                <a:off x="7914174" y="3513788"/>
                <a:ext cx="105752" cy="115667"/>
              </a:xfrm>
              <a:custGeom>
                <a:avLst/>
                <a:gdLst>
                  <a:gd name="connsiteX0" fmla="*/ 4957 w 105752"/>
                  <a:gd name="connsiteY0" fmla="*/ 9253 h 115666"/>
                  <a:gd name="connsiteX1" fmla="*/ 5288 w 105752"/>
                  <a:gd name="connsiteY1" fmla="*/ 37013 h 115666"/>
                  <a:gd name="connsiteX2" fmla="*/ 39657 w 105752"/>
                  <a:gd name="connsiteY2" fmla="*/ 101456 h 115666"/>
                  <a:gd name="connsiteX3" fmla="*/ 69069 w 105752"/>
                  <a:gd name="connsiteY3" fmla="*/ 101456 h 115666"/>
                  <a:gd name="connsiteX4" fmla="*/ 103439 w 105752"/>
                  <a:gd name="connsiteY4" fmla="*/ 37013 h 115666"/>
                  <a:gd name="connsiteX5" fmla="*/ 102778 w 105752"/>
                  <a:gd name="connsiteY5" fmla="*/ 4957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52" h="115666">
                    <a:moveTo>
                      <a:pt x="4957" y="9253"/>
                    </a:moveTo>
                    <a:lnTo>
                      <a:pt x="5288" y="37013"/>
                    </a:lnTo>
                    <a:lnTo>
                      <a:pt x="39657" y="101456"/>
                    </a:lnTo>
                    <a:cubicBezTo>
                      <a:pt x="46267" y="114014"/>
                      <a:pt x="62460" y="114014"/>
                      <a:pt x="69069" y="101456"/>
                    </a:cubicBezTo>
                    <a:lnTo>
                      <a:pt x="103439" y="37013"/>
                    </a:lnTo>
                    <a:lnTo>
                      <a:pt x="102778" y="4957"/>
                    </a:lnTo>
                  </a:path>
                </a:pathLst>
              </a:custGeom>
              <a:noFill/>
              <a:ln w="19050" cap="flat">
                <a:solidFill>
                  <a:schemeClr val="accent1">
                    <a:lumMod val="20000"/>
                    <a:lumOff val="80000"/>
                  </a:schemeClr>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6" name="Freeform: Shape 275">
                <a:extLst>
                  <a:ext uri="{FF2B5EF4-FFF2-40B4-BE49-F238E27FC236}">
                    <a16:creationId xmlns:a16="http://schemas.microsoft.com/office/drawing/2014/main" id="{B58ADB0E-51B4-42B2-B0C9-497872D26F0D}"/>
                  </a:ext>
                </a:extLst>
              </p:cNvPr>
              <p:cNvSpPr/>
              <p:nvPr/>
            </p:nvSpPr>
            <p:spPr>
              <a:xfrm>
                <a:off x="7859315" y="3638708"/>
                <a:ext cx="9914" cy="56181"/>
              </a:xfrm>
              <a:custGeom>
                <a:avLst/>
                <a:gdLst>
                  <a:gd name="connsiteX0" fmla="*/ 4957 w 9914"/>
                  <a:gd name="connsiteY0" fmla="*/ 4957 h 56180"/>
                  <a:gd name="connsiteX1" fmla="*/ 4957 w 9914"/>
                  <a:gd name="connsiteY1" fmla="*/ 52546 h 56180"/>
                </a:gdLst>
                <a:ahLst/>
                <a:cxnLst>
                  <a:cxn ang="0">
                    <a:pos x="connsiteX0" y="connsiteY0"/>
                  </a:cxn>
                  <a:cxn ang="0">
                    <a:pos x="connsiteX1" y="connsiteY1"/>
                  </a:cxn>
                </a:cxnLst>
                <a:rect l="l" t="t" r="r" b="b"/>
                <a:pathLst>
                  <a:path w="9914" h="56180">
                    <a:moveTo>
                      <a:pt x="4957" y="4957"/>
                    </a:moveTo>
                    <a:lnTo>
                      <a:pt x="4957" y="52546"/>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7" name="Freeform: Shape 276">
                <a:extLst>
                  <a:ext uri="{FF2B5EF4-FFF2-40B4-BE49-F238E27FC236}">
                    <a16:creationId xmlns:a16="http://schemas.microsoft.com/office/drawing/2014/main" id="{1037C1BB-4685-4F20-A1BF-4BDACB7E7C01}"/>
                  </a:ext>
                </a:extLst>
              </p:cNvPr>
              <p:cNvSpPr/>
              <p:nvPr/>
            </p:nvSpPr>
            <p:spPr>
              <a:xfrm>
                <a:off x="8066523" y="3638708"/>
                <a:ext cx="9914" cy="56181"/>
              </a:xfrm>
              <a:custGeom>
                <a:avLst/>
                <a:gdLst>
                  <a:gd name="connsiteX0" fmla="*/ 4957 w 9914"/>
                  <a:gd name="connsiteY0" fmla="*/ 4957 h 56180"/>
                  <a:gd name="connsiteX1" fmla="*/ 4957 w 9914"/>
                  <a:gd name="connsiteY1" fmla="*/ 52546 h 56180"/>
                </a:gdLst>
                <a:ahLst/>
                <a:cxnLst>
                  <a:cxn ang="0">
                    <a:pos x="connsiteX0" y="connsiteY0"/>
                  </a:cxn>
                  <a:cxn ang="0">
                    <a:pos x="connsiteX1" y="connsiteY1"/>
                  </a:cxn>
                </a:cxnLst>
                <a:rect l="l" t="t" r="r" b="b"/>
                <a:pathLst>
                  <a:path w="9914" h="56180">
                    <a:moveTo>
                      <a:pt x="4957" y="4957"/>
                    </a:moveTo>
                    <a:lnTo>
                      <a:pt x="4957" y="52546"/>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8" name="Freeform: Shape 277">
                <a:extLst>
                  <a:ext uri="{FF2B5EF4-FFF2-40B4-BE49-F238E27FC236}">
                    <a16:creationId xmlns:a16="http://schemas.microsoft.com/office/drawing/2014/main" id="{1E2186D1-D0A1-428F-A3DF-B58544721E4D}"/>
                  </a:ext>
                </a:extLst>
              </p:cNvPr>
              <p:cNvSpPr/>
              <p:nvPr/>
            </p:nvSpPr>
            <p:spPr>
              <a:xfrm>
                <a:off x="7995140" y="3563360"/>
                <a:ext cx="72705" cy="59486"/>
              </a:xfrm>
              <a:custGeom>
                <a:avLst/>
                <a:gdLst>
                  <a:gd name="connsiteX0" fmla="*/ 56842 w 72704"/>
                  <a:gd name="connsiteY0" fmla="*/ 4957 h 59485"/>
                  <a:gd name="connsiteX1" fmla="*/ 67748 w 72704"/>
                  <a:gd name="connsiteY1" fmla="*/ 17515 h 59485"/>
                  <a:gd name="connsiteX2" fmla="*/ 57833 w 72704"/>
                  <a:gd name="connsiteY2" fmla="*/ 43953 h 59485"/>
                  <a:gd name="connsiteX3" fmla="*/ 4957 w 72704"/>
                  <a:gd name="connsiteY3" fmla="*/ 54529 h 59485"/>
                </a:gdLst>
                <a:ahLst/>
                <a:cxnLst>
                  <a:cxn ang="0">
                    <a:pos x="connsiteX0" y="connsiteY0"/>
                  </a:cxn>
                  <a:cxn ang="0">
                    <a:pos x="connsiteX1" y="connsiteY1"/>
                  </a:cxn>
                  <a:cxn ang="0">
                    <a:pos x="connsiteX2" y="connsiteY2"/>
                  </a:cxn>
                  <a:cxn ang="0">
                    <a:pos x="connsiteX3" y="connsiteY3"/>
                  </a:cxn>
                </a:cxnLst>
                <a:rect l="l" t="t" r="r" b="b"/>
                <a:pathLst>
                  <a:path w="72704" h="59485">
                    <a:moveTo>
                      <a:pt x="56842" y="4957"/>
                    </a:moveTo>
                    <a:cubicBezTo>
                      <a:pt x="60808" y="8592"/>
                      <a:pt x="64773" y="12889"/>
                      <a:pt x="67748" y="17515"/>
                    </a:cubicBezTo>
                    <a:cubicBezTo>
                      <a:pt x="74688" y="27429"/>
                      <a:pt x="69400" y="40979"/>
                      <a:pt x="57833" y="43953"/>
                    </a:cubicBezTo>
                    <a:lnTo>
                      <a:pt x="4957" y="54529"/>
                    </a:lnTo>
                  </a:path>
                </a:pathLst>
              </a:custGeom>
              <a:noFill/>
              <a:ln w="19050" cap="flat">
                <a:solidFill>
                  <a:schemeClr val="accent1">
                    <a:lumMod val="20000"/>
                    <a:lumOff val="80000"/>
                  </a:schemeClr>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9" name="Freeform: Shape 278">
                <a:extLst>
                  <a:ext uri="{FF2B5EF4-FFF2-40B4-BE49-F238E27FC236}">
                    <a16:creationId xmlns:a16="http://schemas.microsoft.com/office/drawing/2014/main" id="{B91E549C-F082-413F-A00C-9419B8522144}"/>
                  </a:ext>
                </a:extLst>
              </p:cNvPr>
              <p:cNvSpPr/>
              <p:nvPr/>
            </p:nvSpPr>
            <p:spPr>
              <a:xfrm>
                <a:off x="7869427" y="3563360"/>
                <a:ext cx="72705" cy="59486"/>
              </a:xfrm>
              <a:custGeom>
                <a:avLst/>
                <a:gdLst>
                  <a:gd name="connsiteX0" fmla="*/ 18969 w 72704"/>
                  <a:gd name="connsiteY0" fmla="*/ 4957 h 59485"/>
                  <a:gd name="connsiteX1" fmla="*/ 8064 w 72704"/>
                  <a:gd name="connsiteY1" fmla="*/ 17515 h 59485"/>
                  <a:gd name="connsiteX2" fmla="*/ 17978 w 72704"/>
                  <a:gd name="connsiteY2" fmla="*/ 43953 h 59485"/>
                  <a:gd name="connsiteX3" fmla="*/ 70854 w 72704"/>
                  <a:gd name="connsiteY3" fmla="*/ 54529 h 59485"/>
                </a:gdLst>
                <a:ahLst/>
                <a:cxnLst>
                  <a:cxn ang="0">
                    <a:pos x="connsiteX0" y="connsiteY0"/>
                  </a:cxn>
                  <a:cxn ang="0">
                    <a:pos x="connsiteX1" y="connsiteY1"/>
                  </a:cxn>
                  <a:cxn ang="0">
                    <a:pos x="connsiteX2" y="connsiteY2"/>
                  </a:cxn>
                  <a:cxn ang="0">
                    <a:pos x="connsiteX3" y="connsiteY3"/>
                  </a:cxn>
                </a:cxnLst>
                <a:rect l="l" t="t" r="r" b="b"/>
                <a:pathLst>
                  <a:path w="72704" h="59485">
                    <a:moveTo>
                      <a:pt x="18969" y="4957"/>
                    </a:moveTo>
                    <a:cubicBezTo>
                      <a:pt x="15004" y="8592"/>
                      <a:pt x="11038" y="12889"/>
                      <a:pt x="8064" y="17515"/>
                    </a:cubicBezTo>
                    <a:cubicBezTo>
                      <a:pt x="1124" y="27429"/>
                      <a:pt x="6411" y="40979"/>
                      <a:pt x="17978" y="43953"/>
                    </a:cubicBezTo>
                    <a:lnTo>
                      <a:pt x="70854" y="54529"/>
                    </a:lnTo>
                  </a:path>
                </a:pathLst>
              </a:custGeom>
              <a:noFill/>
              <a:ln w="19050" cap="flat">
                <a:solidFill>
                  <a:schemeClr val="accent1">
                    <a:lumMod val="20000"/>
                    <a:lumOff val="80000"/>
                  </a:schemeClr>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0" name="Freeform: Shape 279">
                <a:extLst>
                  <a:ext uri="{FF2B5EF4-FFF2-40B4-BE49-F238E27FC236}">
                    <a16:creationId xmlns:a16="http://schemas.microsoft.com/office/drawing/2014/main" id="{5F3A1686-8298-4D5C-A733-0346C56E9113}"/>
                  </a:ext>
                </a:extLst>
              </p:cNvPr>
              <p:cNvSpPr/>
              <p:nvPr/>
            </p:nvSpPr>
            <p:spPr>
              <a:xfrm>
                <a:off x="7950856" y="3656554"/>
                <a:ext cx="39657" cy="39657"/>
              </a:xfrm>
              <a:custGeom>
                <a:avLst/>
                <a:gdLst>
                  <a:gd name="connsiteX0" fmla="*/ 34700 w 39657"/>
                  <a:gd name="connsiteY0" fmla="*/ 19829 h 39657"/>
                  <a:gd name="connsiteX1" fmla="*/ 19829 w 39657"/>
                  <a:gd name="connsiteY1" fmla="*/ 34700 h 39657"/>
                  <a:gd name="connsiteX2" fmla="*/ 4957 w 39657"/>
                  <a:gd name="connsiteY2" fmla="*/ 19829 h 39657"/>
                  <a:gd name="connsiteX3" fmla="*/ 19829 w 39657"/>
                  <a:gd name="connsiteY3" fmla="*/ 4957 h 39657"/>
                  <a:gd name="connsiteX4" fmla="*/ 34700 w 39657"/>
                  <a:gd name="connsiteY4" fmla="*/ 19829 h 3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57" h="39657">
                    <a:moveTo>
                      <a:pt x="34700" y="19829"/>
                    </a:moveTo>
                    <a:cubicBezTo>
                      <a:pt x="34700" y="28042"/>
                      <a:pt x="28042" y="34700"/>
                      <a:pt x="19829" y="34700"/>
                    </a:cubicBezTo>
                    <a:cubicBezTo>
                      <a:pt x="11615" y="34700"/>
                      <a:pt x="4957" y="28042"/>
                      <a:pt x="4957" y="19829"/>
                    </a:cubicBezTo>
                    <a:cubicBezTo>
                      <a:pt x="4957" y="11615"/>
                      <a:pt x="11615" y="4957"/>
                      <a:pt x="19829" y="4957"/>
                    </a:cubicBezTo>
                    <a:cubicBezTo>
                      <a:pt x="28042" y="4957"/>
                      <a:pt x="34700" y="11615"/>
                      <a:pt x="34700" y="19829"/>
                    </a:cubicBezTo>
                    <a:close/>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1" name="Freeform: Shape 280">
                <a:extLst>
                  <a:ext uri="{FF2B5EF4-FFF2-40B4-BE49-F238E27FC236}">
                    <a16:creationId xmlns:a16="http://schemas.microsoft.com/office/drawing/2014/main" id="{7C546D20-15DC-4E94-9C6C-05D45BB7DCCB}"/>
                  </a:ext>
                </a:extLst>
              </p:cNvPr>
              <p:cNvSpPr/>
              <p:nvPr/>
            </p:nvSpPr>
            <p:spPr>
              <a:xfrm>
                <a:off x="7919792" y="3401096"/>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2" name="Freeform: Shape 281">
                <a:extLst>
                  <a:ext uri="{FF2B5EF4-FFF2-40B4-BE49-F238E27FC236}">
                    <a16:creationId xmlns:a16="http://schemas.microsoft.com/office/drawing/2014/main" id="{30E0730D-4C8F-41ED-BB0D-512886F0515C}"/>
                  </a:ext>
                </a:extLst>
              </p:cNvPr>
              <p:cNvSpPr/>
              <p:nvPr/>
            </p:nvSpPr>
            <p:spPr>
              <a:xfrm>
                <a:off x="7979277" y="3401096"/>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3" name="Freeform: Shape 282">
                <a:extLst>
                  <a:ext uri="{FF2B5EF4-FFF2-40B4-BE49-F238E27FC236}">
                    <a16:creationId xmlns:a16="http://schemas.microsoft.com/office/drawing/2014/main" id="{90281929-44CB-4445-A4AD-5C7758D873CF}"/>
                  </a:ext>
                </a:extLst>
              </p:cNvPr>
              <p:cNvSpPr/>
              <p:nvPr/>
            </p:nvSpPr>
            <p:spPr>
              <a:xfrm>
                <a:off x="7891371" y="3349211"/>
                <a:ext cx="39657" cy="33048"/>
              </a:xfrm>
              <a:custGeom>
                <a:avLst/>
                <a:gdLst>
                  <a:gd name="connsiteX0" fmla="*/ 4957 w 39657"/>
                  <a:gd name="connsiteY0" fmla="*/ 4957 h 33047"/>
                  <a:gd name="connsiteX1" fmla="*/ 37674 w 39657"/>
                  <a:gd name="connsiteY1" fmla="*/ 28751 h 33047"/>
                </a:gdLst>
                <a:ahLst/>
                <a:cxnLst>
                  <a:cxn ang="0">
                    <a:pos x="connsiteX0" y="connsiteY0"/>
                  </a:cxn>
                  <a:cxn ang="0">
                    <a:pos x="connsiteX1" y="connsiteY1"/>
                  </a:cxn>
                </a:cxnLst>
                <a:rect l="l" t="t" r="r" b="b"/>
                <a:pathLst>
                  <a:path w="39657" h="33047">
                    <a:moveTo>
                      <a:pt x="4957" y="4957"/>
                    </a:moveTo>
                    <a:cubicBezTo>
                      <a:pt x="4957" y="4957"/>
                      <a:pt x="13550" y="23794"/>
                      <a:pt x="37674" y="28751"/>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1" name="Freeform: Shape 270">
                <a:extLst>
                  <a:ext uri="{FF2B5EF4-FFF2-40B4-BE49-F238E27FC236}">
                    <a16:creationId xmlns:a16="http://schemas.microsoft.com/office/drawing/2014/main" id="{77791ABE-34C9-489D-A056-31D8F765A009}"/>
                  </a:ext>
                </a:extLst>
              </p:cNvPr>
              <p:cNvSpPr/>
              <p:nvPr/>
            </p:nvSpPr>
            <p:spPr>
              <a:xfrm>
                <a:off x="7879143" y="3421916"/>
                <a:ext cx="175152" cy="112362"/>
              </a:xfrm>
              <a:custGeom>
                <a:avLst/>
                <a:gdLst>
                  <a:gd name="connsiteX0" fmla="*/ 4957 w 175152"/>
                  <a:gd name="connsiteY0" fmla="*/ 11897 h 112361"/>
                  <a:gd name="connsiteX1" fmla="*/ 83941 w 175152"/>
                  <a:gd name="connsiteY1" fmla="*/ 110379 h 112361"/>
                  <a:gd name="connsiteX2" fmla="*/ 172839 w 175152"/>
                  <a:gd name="connsiteY2" fmla="*/ 4957 h 112361"/>
                </a:gdLst>
                <a:ahLst/>
                <a:cxnLst>
                  <a:cxn ang="0">
                    <a:pos x="connsiteX0" y="connsiteY0"/>
                  </a:cxn>
                  <a:cxn ang="0">
                    <a:pos x="connsiteX1" y="connsiteY1"/>
                  </a:cxn>
                  <a:cxn ang="0">
                    <a:pos x="connsiteX2" y="connsiteY2"/>
                  </a:cxn>
                </a:cxnLst>
                <a:rect l="l" t="t" r="r" b="b"/>
                <a:pathLst>
                  <a:path w="175152" h="112361">
                    <a:moveTo>
                      <a:pt x="4957" y="11897"/>
                    </a:moveTo>
                    <a:cubicBezTo>
                      <a:pt x="5949" y="60147"/>
                      <a:pt x="18507" y="107735"/>
                      <a:pt x="83941" y="110379"/>
                    </a:cubicBezTo>
                    <a:cubicBezTo>
                      <a:pt x="156976" y="113353"/>
                      <a:pt x="171187" y="56511"/>
                      <a:pt x="172839" y="4957"/>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3" name="Group 2">
            <a:extLst>
              <a:ext uri="{FF2B5EF4-FFF2-40B4-BE49-F238E27FC236}">
                <a16:creationId xmlns:a16="http://schemas.microsoft.com/office/drawing/2014/main" id="{E79D2C78-C8A2-482C-BFE6-83B748D0BB40}"/>
              </a:ext>
            </a:extLst>
          </p:cNvPr>
          <p:cNvGrpSpPr/>
          <p:nvPr/>
        </p:nvGrpSpPr>
        <p:grpSpPr>
          <a:xfrm>
            <a:off x="12713528" y="3895095"/>
            <a:ext cx="1409970" cy="2117027"/>
            <a:chOff x="12524743" y="3727348"/>
            <a:chExt cx="1409970" cy="2117027"/>
          </a:xfrm>
        </p:grpSpPr>
        <p:sp>
          <p:nvSpPr>
            <p:cNvPr id="5" name="Rectangle 4">
              <a:extLst>
                <a:ext uri="{FF2B5EF4-FFF2-40B4-BE49-F238E27FC236}">
                  <a16:creationId xmlns:a16="http://schemas.microsoft.com/office/drawing/2014/main" id="{58D6AC40-7467-4332-8649-87293265E081}"/>
                </a:ext>
              </a:extLst>
            </p:cNvPr>
            <p:cNvSpPr/>
            <p:nvPr/>
          </p:nvSpPr>
          <p:spPr>
            <a:xfrm>
              <a:off x="12524743" y="4921045"/>
              <a:ext cx="1409970" cy="923330"/>
            </a:xfrm>
            <a:prstGeom prst="rect">
              <a:avLst/>
            </a:prstGeom>
            <a:effectLst>
              <a:outerShdw blurRad="50800" dist="50800" dir="5400000" algn="ctr" rotWithShape="0">
                <a:srgbClr val="000000">
                  <a:alpha val="0"/>
                </a:srgbClr>
              </a:outerShdw>
            </a:effectLst>
          </p:spPr>
          <p:txBody>
            <a:bodyPr wrap="square">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Migration plan</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(Backlog)</a:t>
              </a:r>
              <a:endParaRPr kumimoji="0" lang="en-US" sz="20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endParaRPr>
            </a:p>
          </p:txBody>
        </p:sp>
        <p:grpSp>
          <p:nvGrpSpPr>
            <p:cNvPr id="150" name="Group 149">
              <a:extLst>
                <a:ext uri="{FF2B5EF4-FFF2-40B4-BE49-F238E27FC236}">
                  <a16:creationId xmlns:a16="http://schemas.microsoft.com/office/drawing/2014/main" id="{4882EB81-2D07-42E8-9B98-DD0208A0894A}"/>
                </a:ext>
              </a:extLst>
            </p:cNvPr>
            <p:cNvGrpSpPr/>
            <p:nvPr/>
          </p:nvGrpSpPr>
          <p:grpSpPr>
            <a:xfrm>
              <a:off x="12814323" y="3727348"/>
              <a:ext cx="830811" cy="1085296"/>
              <a:chOff x="9399039" y="6818619"/>
              <a:chExt cx="657220" cy="858532"/>
            </a:xfrm>
          </p:grpSpPr>
          <p:grpSp>
            <p:nvGrpSpPr>
              <p:cNvPr id="151" name="Graphic 244">
                <a:extLst>
                  <a:ext uri="{FF2B5EF4-FFF2-40B4-BE49-F238E27FC236}">
                    <a16:creationId xmlns:a16="http://schemas.microsoft.com/office/drawing/2014/main" id="{A9A9E05E-3A7C-4581-8AA2-BB9F5EBDC415}"/>
                  </a:ext>
                </a:extLst>
              </p:cNvPr>
              <p:cNvGrpSpPr/>
              <p:nvPr/>
            </p:nvGrpSpPr>
            <p:grpSpPr>
              <a:xfrm>
                <a:off x="9399039" y="6818619"/>
                <a:ext cx="657220" cy="858532"/>
                <a:chOff x="6874589" y="-649524"/>
                <a:chExt cx="198947" cy="259886"/>
              </a:xfrm>
            </p:grpSpPr>
            <p:sp>
              <p:nvSpPr>
                <p:cNvPr id="182" name="Freeform: Shape 181">
                  <a:extLst>
                    <a:ext uri="{FF2B5EF4-FFF2-40B4-BE49-F238E27FC236}">
                      <a16:creationId xmlns:a16="http://schemas.microsoft.com/office/drawing/2014/main" id="{41AE9398-CE02-4B73-886A-D07E97364FBA}"/>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5" name="Freeform: Shape 204">
                  <a:extLst>
                    <a:ext uri="{FF2B5EF4-FFF2-40B4-BE49-F238E27FC236}">
                      <a16:creationId xmlns:a16="http://schemas.microsoft.com/office/drawing/2014/main" id="{9024B5C9-29EE-4919-8BC9-64B4F410B368}"/>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rgbClr val="232F3E"/>
                </a:solid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52" name="Graphic 286">
                <a:extLst>
                  <a:ext uri="{FF2B5EF4-FFF2-40B4-BE49-F238E27FC236}">
                    <a16:creationId xmlns:a16="http://schemas.microsoft.com/office/drawing/2014/main" id="{16BD9702-2F5D-426A-BBA9-86D6827DA4CA}"/>
                  </a:ext>
                </a:extLst>
              </p:cNvPr>
              <p:cNvGrpSpPr/>
              <p:nvPr/>
            </p:nvGrpSpPr>
            <p:grpSpPr>
              <a:xfrm>
                <a:off x="9459738" y="7061651"/>
                <a:ext cx="535822" cy="371024"/>
                <a:chOff x="357820" y="2375315"/>
                <a:chExt cx="557756" cy="386213"/>
              </a:xfrm>
            </p:grpSpPr>
            <p:sp>
              <p:nvSpPr>
                <p:cNvPr id="162" name="Freeform: Shape 161">
                  <a:extLst>
                    <a:ext uri="{FF2B5EF4-FFF2-40B4-BE49-F238E27FC236}">
                      <a16:creationId xmlns:a16="http://schemas.microsoft.com/office/drawing/2014/main" id="{1665455A-D968-4974-9094-879722DF277C}"/>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custDash>
                    <a:ds d="300000" sp="450000"/>
                  </a:custDash>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3" name="Freeform: Shape 162">
                  <a:extLst>
                    <a:ext uri="{FF2B5EF4-FFF2-40B4-BE49-F238E27FC236}">
                      <a16:creationId xmlns:a16="http://schemas.microsoft.com/office/drawing/2014/main" id="{DB619929-6E84-4DDE-A8FD-F2C321D0FA1E}"/>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custDash>
                    <a:ds d="300000" sp="450000"/>
                  </a:custDash>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7" name="Freeform: Shape 176">
                  <a:extLst>
                    <a:ext uri="{FF2B5EF4-FFF2-40B4-BE49-F238E27FC236}">
                      <a16:creationId xmlns:a16="http://schemas.microsoft.com/office/drawing/2014/main" id="{DF14AA39-1538-4C62-8E7E-FA06C56AD347}"/>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8" name="Freeform: Shape 177">
                  <a:extLst>
                    <a:ext uri="{FF2B5EF4-FFF2-40B4-BE49-F238E27FC236}">
                      <a16:creationId xmlns:a16="http://schemas.microsoft.com/office/drawing/2014/main" id="{807F534C-8489-4531-8B8E-B61EAE6E7B5C}"/>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9" name="Freeform: Shape 178">
                  <a:extLst>
                    <a:ext uri="{FF2B5EF4-FFF2-40B4-BE49-F238E27FC236}">
                      <a16:creationId xmlns:a16="http://schemas.microsoft.com/office/drawing/2014/main" id="{FCE85FBF-752C-4CA1-8854-502573BDFE65}"/>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80" name="Freeform: Shape 179">
                  <a:extLst>
                    <a:ext uri="{FF2B5EF4-FFF2-40B4-BE49-F238E27FC236}">
                      <a16:creationId xmlns:a16="http://schemas.microsoft.com/office/drawing/2014/main" id="{13C65621-08DD-4ACA-BE09-89C1FEE18077}"/>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81" name="Freeform: Shape 180">
                  <a:extLst>
                    <a:ext uri="{FF2B5EF4-FFF2-40B4-BE49-F238E27FC236}">
                      <a16:creationId xmlns:a16="http://schemas.microsoft.com/office/drawing/2014/main" id="{5241E1A4-77BF-408B-B88D-1418DACA1D77}"/>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3" name="Group 152">
                <a:extLst>
                  <a:ext uri="{FF2B5EF4-FFF2-40B4-BE49-F238E27FC236}">
                    <a16:creationId xmlns:a16="http://schemas.microsoft.com/office/drawing/2014/main" id="{F4AC47DB-D572-4448-B8E6-5BA3A5509471}"/>
                  </a:ext>
                </a:extLst>
              </p:cNvPr>
              <p:cNvGrpSpPr/>
              <p:nvPr/>
            </p:nvGrpSpPr>
            <p:grpSpPr>
              <a:xfrm>
                <a:off x="9869090" y="7003257"/>
                <a:ext cx="57150" cy="57150"/>
                <a:chOff x="10385822" y="7024688"/>
                <a:chExt cx="133350" cy="133350"/>
              </a:xfrm>
            </p:grpSpPr>
            <p:cxnSp>
              <p:nvCxnSpPr>
                <p:cNvPr id="160" name="Straight Connector 159">
                  <a:extLst>
                    <a:ext uri="{FF2B5EF4-FFF2-40B4-BE49-F238E27FC236}">
                      <a16:creationId xmlns:a16="http://schemas.microsoft.com/office/drawing/2014/main" id="{1EC10BED-FCB3-45EB-8E77-294140E3118F}"/>
                    </a:ext>
                  </a:extLst>
                </p:cNvPr>
                <p:cNvCxnSpPr/>
                <p:nvPr/>
              </p:nvCxnSpPr>
              <p:spPr>
                <a:xfrm>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0EC1020-9E69-4983-A334-30BAAA92948C}"/>
                    </a:ext>
                  </a:extLst>
                </p:cNvPr>
                <p:cNvCxnSpPr>
                  <a:cxnSpLocks/>
                </p:cNvCxnSpPr>
                <p:nvPr/>
              </p:nvCxnSpPr>
              <p:spPr>
                <a:xfrm flipH="1">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grpSp>
            <p:nvGrpSpPr>
              <p:cNvPr id="154" name="Group 153">
                <a:extLst>
                  <a:ext uri="{FF2B5EF4-FFF2-40B4-BE49-F238E27FC236}">
                    <a16:creationId xmlns:a16="http://schemas.microsoft.com/office/drawing/2014/main" id="{04139A27-04D9-4992-A763-9B5A94BE0EF5}"/>
                  </a:ext>
                </a:extLst>
              </p:cNvPr>
              <p:cNvGrpSpPr/>
              <p:nvPr/>
            </p:nvGrpSpPr>
            <p:grpSpPr>
              <a:xfrm>
                <a:off x="9561115" y="7466807"/>
                <a:ext cx="57150" cy="57150"/>
                <a:chOff x="10385822" y="7024688"/>
                <a:chExt cx="133350" cy="133350"/>
              </a:xfrm>
            </p:grpSpPr>
            <p:cxnSp>
              <p:nvCxnSpPr>
                <p:cNvPr id="158" name="Straight Connector 157">
                  <a:extLst>
                    <a:ext uri="{FF2B5EF4-FFF2-40B4-BE49-F238E27FC236}">
                      <a16:creationId xmlns:a16="http://schemas.microsoft.com/office/drawing/2014/main" id="{20FBAB14-77ED-4814-9258-59FD81B8A27A}"/>
                    </a:ext>
                  </a:extLst>
                </p:cNvPr>
                <p:cNvCxnSpPr/>
                <p:nvPr/>
              </p:nvCxnSpPr>
              <p:spPr>
                <a:xfrm>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1D96FF47-DCF4-4191-8EF6-EB2F9528D335}"/>
                    </a:ext>
                  </a:extLst>
                </p:cNvPr>
                <p:cNvCxnSpPr>
                  <a:cxnSpLocks/>
                </p:cNvCxnSpPr>
                <p:nvPr/>
              </p:nvCxnSpPr>
              <p:spPr>
                <a:xfrm flipH="1">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grpSp>
            <p:nvGrpSpPr>
              <p:cNvPr id="155" name="Group 154">
                <a:extLst>
                  <a:ext uri="{FF2B5EF4-FFF2-40B4-BE49-F238E27FC236}">
                    <a16:creationId xmlns:a16="http://schemas.microsoft.com/office/drawing/2014/main" id="{0C43910C-00A1-4F46-BC87-B5282E4B1D4A}"/>
                  </a:ext>
                </a:extLst>
              </p:cNvPr>
              <p:cNvGrpSpPr/>
              <p:nvPr/>
            </p:nvGrpSpPr>
            <p:grpSpPr>
              <a:xfrm>
                <a:off x="9853215" y="7527132"/>
                <a:ext cx="57150" cy="57150"/>
                <a:chOff x="10385822" y="7024688"/>
                <a:chExt cx="133350" cy="133350"/>
              </a:xfrm>
            </p:grpSpPr>
            <p:cxnSp>
              <p:nvCxnSpPr>
                <p:cNvPr id="156" name="Straight Connector 155">
                  <a:extLst>
                    <a:ext uri="{FF2B5EF4-FFF2-40B4-BE49-F238E27FC236}">
                      <a16:creationId xmlns:a16="http://schemas.microsoft.com/office/drawing/2014/main" id="{440D3BC2-08E4-4AED-ADB0-74E9899FB001}"/>
                    </a:ext>
                  </a:extLst>
                </p:cNvPr>
                <p:cNvCxnSpPr/>
                <p:nvPr/>
              </p:nvCxnSpPr>
              <p:spPr>
                <a:xfrm>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AF7815FD-F75F-4261-AB72-4FBAFF617442}"/>
                    </a:ext>
                  </a:extLst>
                </p:cNvPr>
                <p:cNvCxnSpPr>
                  <a:cxnSpLocks/>
                </p:cNvCxnSpPr>
                <p:nvPr/>
              </p:nvCxnSpPr>
              <p:spPr>
                <a:xfrm flipH="1">
                  <a:off x="10385822" y="7024688"/>
                  <a:ext cx="133350" cy="133350"/>
                </a:xfrm>
                <a:prstGeom prst="line">
                  <a:avLst/>
                </a:prstGeom>
                <a:ln w="19050">
                  <a:solidFill>
                    <a:srgbClr val="A166FF"/>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grpSp>
      </p:grpSp>
      <p:sp>
        <p:nvSpPr>
          <p:cNvPr id="304" name="Chevron 39">
            <a:extLst>
              <a:ext uri="{FF2B5EF4-FFF2-40B4-BE49-F238E27FC236}">
                <a16:creationId xmlns:a16="http://schemas.microsoft.com/office/drawing/2014/main" id="{BDBA107C-52FC-47CE-9E63-3F2D076D9D49}"/>
              </a:ext>
            </a:extLst>
          </p:cNvPr>
          <p:cNvSpPr/>
          <p:nvPr/>
        </p:nvSpPr>
        <p:spPr>
          <a:xfrm>
            <a:off x="533400" y="1834702"/>
            <a:ext cx="4234024" cy="779319"/>
          </a:xfrm>
          <a:prstGeom prst="homePlate">
            <a:avLst>
              <a:gd name="adj" fmla="val 0"/>
            </a:avLst>
          </a:prstGeom>
          <a:solidFill>
            <a:srgbClr val="FEE385"/>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9900">
                  <a:lumMod val="20000"/>
                  <a:lumOff val="80000"/>
                </a:srgbClr>
              </a:solidFill>
              <a:effectLst/>
              <a:uLnTx/>
              <a:uFillTx/>
              <a:latin typeface="Amazon Ember"/>
              <a:ea typeface="+mn-ea"/>
              <a:cs typeface="+mn-cs"/>
            </a:endParaRPr>
          </a:p>
        </p:txBody>
      </p:sp>
      <p:sp>
        <p:nvSpPr>
          <p:cNvPr id="305" name="Chevron 4">
            <a:extLst>
              <a:ext uri="{FF2B5EF4-FFF2-40B4-BE49-F238E27FC236}">
                <a16:creationId xmlns:a16="http://schemas.microsoft.com/office/drawing/2014/main" id="{68E90155-EF39-4445-95AE-611D852A0E25}"/>
              </a:ext>
            </a:extLst>
          </p:cNvPr>
          <p:cNvSpPr txBox="1"/>
          <p:nvPr/>
        </p:nvSpPr>
        <p:spPr>
          <a:xfrm>
            <a:off x="1031091" y="1906165"/>
            <a:ext cx="3238643" cy="664797"/>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117348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232F3E"/>
                </a:solidFill>
                <a:effectLst/>
                <a:uLnTx/>
                <a:uFillTx/>
                <a:latin typeface="Amazon Ember" charset="0"/>
                <a:ea typeface="Amazon Ember" charset="0"/>
                <a:cs typeface="Amazon Ember" charset="0"/>
              </a:rPr>
              <a:t>Disconnected and </a:t>
            </a:r>
            <a:br>
              <a:rPr kumimoji="0" lang="en-US" sz="2400" b="0" i="0" u="none" strike="noStrike" kern="1200" cap="none" spc="0" normalizeH="0" baseline="0" noProof="0" dirty="0">
                <a:ln>
                  <a:noFill/>
                </a:ln>
                <a:solidFill>
                  <a:srgbClr val="232F3E"/>
                </a:solidFill>
                <a:effectLst/>
                <a:uLnTx/>
                <a:uFillTx/>
                <a:latin typeface="Amazon Ember" charset="0"/>
                <a:ea typeface="Amazon Ember" charset="0"/>
                <a:cs typeface="Amazon Ember" charset="0"/>
              </a:rPr>
            </a:br>
            <a:r>
              <a:rPr kumimoji="0" lang="en-US" sz="2400" b="0" i="0" u="none" strike="noStrike" kern="1200" cap="none" spc="0" normalizeH="0" baseline="0" noProof="0" dirty="0">
                <a:ln>
                  <a:noFill/>
                </a:ln>
                <a:solidFill>
                  <a:srgbClr val="232F3E"/>
                </a:solidFill>
                <a:effectLst/>
                <a:uLnTx/>
                <a:uFillTx/>
                <a:latin typeface="Amazon Ember" charset="0"/>
                <a:ea typeface="Amazon Ember" charset="0"/>
                <a:cs typeface="Amazon Ember" charset="0"/>
              </a:rPr>
              <a:t>incomplete data </a:t>
            </a:r>
          </a:p>
        </p:txBody>
      </p:sp>
      <p:sp>
        <p:nvSpPr>
          <p:cNvPr id="310" name="Chevron 39">
            <a:extLst>
              <a:ext uri="{FF2B5EF4-FFF2-40B4-BE49-F238E27FC236}">
                <a16:creationId xmlns:a16="http://schemas.microsoft.com/office/drawing/2014/main" id="{B5708FF3-1B16-4000-BF80-802853421FC5}"/>
              </a:ext>
            </a:extLst>
          </p:cNvPr>
          <p:cNvSpPr/>
          <p:nvPr/>
        </p:nvSpPr>
        <p:spPr>
          <a:xfrm>
            <a:off x="4961467" y="1834703"/>
            <a:ext cx="4943706" cy="777240"/>
          </a:xfrm>
          <a:prstGeom prst="chevron">
            <a:avLst>
              <a:gd name="adj" fmla="val 0"/>
            </a:avLst>
          </a:prstGeom>
          <a:solidFill>
            <a:srgbClr val="FDC500"/>
          </a:solidFill>
          <a:ln>
            <a:solidFill>
              <a:srgbClr val="FDC500"/>
            </a:solid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1" name="Chevron 4">
            <a:extLst>
              <a:ext uri="{FF2B5EF4-FFF2-40B4-BE49-F238E27FC236}">
                <a16:creationId xmlns:a16="http://schemas.microsoft.com/office/drawing/2014/main" id="{0F8EB090-9642-41EE-B885-1E33DC725E9F}"/>
              </a:ext>
            </a:extLst>
          </p:cNvPr>
          <p:cNvSpPr txBox="1"/>
          <p:nvPr/>
        </p:nvSpPr>
        <p:spPr>
          <a:xfrm>
            <a:off x="5453481" y="2072364"/>
            <a:ext cx="3959678" cy="33239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117348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232F3E"/>
                </a:solidFill>
                <a:effectLst/>
                <a:uLnTx/>
                <a:uFillTx/>
                <a:latin typeface="Amazon Ember" charset="0"/>
                <a:ea typeface="Amazon Ember" charset="0"/>
                <a:cs typeface="Amazon Ember" charset="0"/>
              </a:rPr>
              <a:t>Discover and organize data</a:t>
            </a:r>
          </a:p>
        </p:txBody>
      </p:sp>
      <p:sp>
        <p:nvSpPr>
          <p:cNvPr id="313" name="Chevron 39">
            <a:extLst>
              <a:ext uri="{FF2B5EF4-FFF2-40B4-BE49-F238E27FC236}">
                <a16:creationId xmlns:a16="http://schemas.microsoft.com/office/drawing/2014/main" id="{EADDF5FD-738A-4F59-BAAA-E3F49E0B7140}"/>
              </a:ext>
            </a:extLst>
          </p:cNvPr>
          <p:cNvSpPr/>
          <p:nvPr/>
        </p:nvSpPr>
        <p:spPr>
          <a:xfrm>
            <a:off x="10092656" y="1834702"/>
            <a:ext cx="3964284" cy="787941"/>
          </a:xfrm>
          <a:prstGeom prst="chevron">
            <a:avLst>
              <a:gd name="adj" fmla="val 0"/>
            </a:avLst>
          </a:prstGeom>
          <a:solidFill>
            <a:srgbClr val="A166FF"/>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14" name="Chevron 4">
            <a:extLst>
              <a:ext uri="{FF2B5EF4-FFF2-40B4-BE49-F238E27FC236}">
                <a16:creationId xmlns:a16="http://schemas.microsoft.com/office/drawing/2014/main" id="{78465D28-EC0F-47EA-AF6F-FFEAD11B763A}"/>
              </a:ext>
            </a:extLst>
          </p:cNvPr>
          <p:cNvSpPr txBox="1"/>
          <p:nvPr/>
        </p:nvSpPr>
        <p:spPr>
          <a:xfrm>
            <a:off x="10676470" y="2077713"/>
            <a:ext cx="2796657" cy="33239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1173480" rtl="0" eaLnBrk="1" fontAlgn="auto" latinLnBrk="0" hangingPunct="1">
              <a:lnSpc>
                <a:spcPct val="9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002D43"/>
                </a:solidFill>
                <a:effectLst/>
                <a:uLnTx/>
                <a:uFillTx/>
                <a:latin typeface="Amazon Ember" charset="0"/>
                <a:ea typeface="Amazon Ember" charset="0"/>
                <a:cs typeface="Amazon Ember" charset="0"/>
              </a:rPr>
              <a:t>7 Rs</a:t>
            </a:r>
          </a:p>
        </p:txBody>
      </p:sp>
      <p:grpSp>
        <p:nvGrpSpPr>
          <p:cNvPr id="11" name="Group 10">
            <a:extLst>
              <a:ext uri="{FF2B5EF4-FFF2-40B4-BE49-F238E27FC236}">
                <a16:creationId xmlns:a16="http://schemas.microsoft.com/office/drawing/2014/main" id="{0314BF88-D85A-4BD5-85C9-6F37C4A5E56B}"/>
              </a:ext>
            </a:extLst>
          </p:cNvPr>
          <p:cNvGrpSpPr/>
          <p:nvPr/>
        </p:nvGrpSpPr>
        <p:grpSpPr>
          <a:xfrm>
            <a:off x="10333283" y="3205533"/>
            <a:ext cx="1920301" cy="3433999"/>
            <a:chOff x="11370791" y="3026112"/>
            <a:chExt cx="1920301" cy="3433999"/>
          </a:xfrm>
        </p:grpSpPr>
        <p:sp>
          <p:nvSpPr>
            <p:cNvPr id="316" name="Text Placeholder 5">
              <a:extLst>
                <a:ext uri="{FF2B5EF4-FFF2-40B4-BE49-F238E27FC236}">
                  <a16:creationId xmlns:a16="http://schemas.microsoft.com/office/drawing/2014/main" id="{9837C49D-8585-4BB8-BCBD-6B2FF4CD873D}"/>
                </a:ext>
              </a:extLst>
            </p:cNvPr>
            <p:cNvSpPr txBox="1">
              <a:spLocks/>
            </p:cNvSpPr>
            <p:nvPr/>
          </p:nvSpPr>
          <p:spPr>
            <a:xfrm>
              <a:off x="12011896" y="3026112"/>
              <a:ext cx="886461" cy="276999"/>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Refactor</a:t>
              </a:r>
            </a:p>
          </p:txBody>
        </p:sp>
        <p:sp>
          <p:nvSpPr>
            <p:cNvPr id="317" name="Freeform 34">
              <a:extLst>
                <a:ext uri="{FF2B5EF4-FFF2-40B4-BE49-F238E27FC236}">
                  <a16:creationId xmlns:a16="http://schemas.microsoft.com/office/drawing/2014/main" id="{CC9670DE-CF65-43F4-B5EF-969586A3C733}"/>
                </a:ext>
              </a:extLst>
            </p:cNvPr>
            <p:cNvSpPr>
              <a:spLocks/>
            </p:cNvSpPr>
            <p:nvPr/>
          </p:nvSpPr>
          <p:spPr bwMode="auto">
            <a:xfrm>
              <a:off x="11370791" y="3053841"/>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9" name="Text Placeholder 5">
              <a:extLst>
                <a:ext uri="{FF2B5EF4-FFF2-40B4-BE49-F238E27FC236}">
                  <a16:creationId xmlns:a16="http://schemas.microsoft.com/office/drawing/2014/main" id="{CF3E44F7-6D4C-49FC-969D-E6CFA1C2B74C}"/>
                </a:ext>
              </a:extLst>
            </p:cNvPr>
            <p:cNvSpPr txBox="1">
              <a:spLocks/>
            </p:cNvSpPr>
            <p:nvPr/>
          </p:nvSpPr>
          <p:spPr>
            <a:xfrm>
              <a:off x="12011896" y="3535777"/>
              <a:ext cx="1279196" cy="276999"/>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Re-platform</a:t>
              </a:r>
            </a:p>
          </p:txBody>
        </p:sp>
        <p:sp>
          <p:nvSpPr>
            <p:cNvPr id="320" name="Freeform 34">
              <a:extLst>
                <a:ext uri="{FF2B5EF4-FFF2-40B4-BE49-F238E27FC236}">
                  <a16:creationId xmlns:a16="http://schemas.microsoft.com/office/drawing/2014/main" id="{D8EF04E9-A0BB-43D8-943B-46FA18F21247}"/>
                </a:ext>
              </a:extLst>
            </p:cNvPr>
            <p:cNvSpPr>
              <a:spLocks/>
            </p:cNvSpPr>
            <p:nvPr/>
          </p:nvSpPr>
          <p:spPr bwMode="auto">
            <a:xfrm>
              <a:off x="11370791" y="3563506"/>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2" name="Text Placeholder 5">
              <a:extLst>
                <a:ext uri="{FF2B5EF4-FFF2-40B4-BE49-F238E27FC236}">
                  <a16:creationId xmlns:a16="http://schemas.microsoft.com/office/drawing/2014/main" id="{4C890FD9-8E99-4EEE-8784-24A95032641E}"/>
                </a:ext>
              </a:extLst>
            </p:cNvPr>
            <p:cNvSpPr txBox="1">
              <a:spLocks/>
            </p:cNvSpPr>
            <p:nvPr/>
          </p:nvSpPr>
          <p:spPr>
            <a:xfrm>
              <a:off x="12011896" y="4045442"/>
              <a:ext cx="1203856" cy="276999"/>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Repurchase</a:t>
              </a:r>
            </a:p>
          </p:txBody>
        </p:sp>
        <p:sp>
          <p:nvSpPr>
            <p:cNvPr id="323" name="Freeform 34">
              <a:extLst>
                <a:ext uri="{FF2B5EF4-FFF2-40B4-BE49-F238E27FC236}">
                  <a16:creationId xmlns:a16="http://schemas.microsoft.com/office/drawing/2014/main" id="{2631D624-D24B-48AD-9BD8-B95EFEC71339}"/>
                </a:ext>
              </a:extLst>
            </p:cNvPr>
            <p:cNvSpPr>
              <a:spLocks/>
            </p:cNvSpPr>
            <p:nvPr/>
          </p:nvSpPr>
          <p:spPr bwMode="auto">
            <a:xfrm>
              <a:off x="11370791" y="4073171"/>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5" name="Text Placeholder 5">
              <a:extLst>
                <a:ext uri="{FF2B5EF4-FFF2-40B4-BE49-F238E27FC236}">
                  <a16:creationId xmlns:a16="http://schemas.microsoft.com/office/drawing/2014/main" id="{6BDBD9F0-0272-46AD-94EF-4C0493CC40E9}"/>
                </a:ext>
              </a:extLst>
            </p:cNvPr>
            <p:cNvSpPr txBox="1">
              <a:spLocks/>
            </p:cNvSpPr>
            <p:nvPr/>
          </p:nvSpPr>
          <p:spPr>
            <a:xfrm>
              <a:off x="12011896" y="4555107"/>
              <a:ext cx="721351" cy="276999"/>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Rehost</a:t>
              </a:r>
            </a:p>
          </p:txBody>
        </p:sp>
        <p:sp>
          <p:nvSpPr>
            <p:cNvPr id="326" name="Freeform 34">
              <a:extLst>
                <a:ext uri="{FF2B5EF4-FFF2-40B4-BE49-F238E27FC236}">
                  <a16:creationId xmlns:a16="http://schemas.microsoft.com/office/drawing/2014/main" id="{AA105D6A-D3DB-4399-9174-51AA4AB18A91}"/>
                </a:ext>
              </a:extLst>
            </p:cNvPr>
            <p:cNvSpPr>
              <a:spLocks/>
            </p:cNvSpPr>
            <p:nvPr/>
          </p:nvSpPr>
          <p:spPr bwMode="auto">
            <a:xfrm>
              <a:off x="11370791" y="4582836"/>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8" name="Text Placeholder 5">
              <a:extLst>
                <a:ext uri="{FF2B5EF4-FFF2-40B4-BE49-F238E27FC236}">
                  <a16:creationId xmlns:a16="http://schemas.microsoft.com/office/drawing/2014/main" id="{6BA563D7-0CA4-49AD-A849-0CA62781F277}"/>
                </a:ext>
              </a:extLst>
            </p:cNvPr>
            <p:cNvSpPr txBox="1">
              <a:spLocks/>
            </p:cNvSpPr>
            <p:nvPr/>
          </p:nvSpPr>
          <p:spPr>
            <a:xfrm>
              <a:off x="12011896" y="5064772"/>
              <a:ext cx="900888" cy="276999"/>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Relocate</a:t>
              </a:r>
            </a:p>
          </p:txBody>
        </p:sp>
        <p:sp>
          <p:nvSpPr>
            <p:cNvPr id="329" name="Freeform 34">
              <a:extLst>
                <a:ext uri="{FF2B5EF4-FFF2-40B4-BE49-F238E27FC236}">
                  <a16:creationId xmlns:a16="http://schemas.microsoft.com/office/drawing/2014/main" id="{D0EC9420-ECB6-41A0-BCB3-311E2C1D9004}"/>
                </a:ext>
              </a:extLst>
            </p:cNvPr>
            <p:cNvSpPr>
              <a:spLocks/>
            </p:cNvSpPr>
            <p:nvPr/>
          </p:nvSpPr>
          <p:spPr bwMode="auto">
            <a:xfrm>
              <a:off x="11370791" y="5092501"/>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1" name="Text Placeholder 5">
              <a:extLst>
                <a:ext uri="{FF2B5EF4-FFF2-40B4-BE49-F238E27FC236}">
                  <a16:creationId xmlns:a16="http://schemas.microsoft.com/office/drawing/2014/main" id="{7F189C99-4291-4E02-BD1B-FD047C0C95B0}"/>
                </a:ext>
              </a:extLst>
            </p:cNvPr>
            <p:cNvSpPr txBox="1">
              <a:spLocks/>
            </p:cNvSpPr>
            <p:nvPr/>
          </p:nvSpPr>
          <p:spPr>
            <a:xfrm>
              <a:off x="12011896" y="5574437"/>
              <a:ext cx="668453" cy="276999"/>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Retain</a:t>
              </a:r>
            </a:p>
          </p:txBody>
        </p:sp>
        <p:sp>
          <p:nvSpPr>
            <p:cNvPr id="332" name="Freeform 34">
              <a:extLst>
                <a:ext uri="{FF2B5EF4-FFF2-40B4-BE49-F238E27FC236}">
                  <a16:creationId xmlns:a16="http://schemas.microsoft.com/office/drawing/2014/main" id="{7654F5BB-A6D0-40B0-B304-B76C053C350F}"/>
                </a:ext>
              </a:extLst>
            </p:cNvPr>
            <p:cNvSpPr>
              <a:spLocks/>
            </p:cNvSpPr>
            <p:nvPr/>
          </p:nvSpPr>
          <p:spPr bwMode="auto">
            <a:xfrm>
              <a:off x="11370791" y="5602166"/>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4" name="Text Placeholder 5">
              <a:extLst>
                <a:ext uri="{FF2B5EF4-FFF2-40B4-BE49-F238E27FC236}">
                  <a16:creationId xmlns:a16="http://schemas.microsoft.com/office/drawing/2014/main" id="{F7C2F780-9E9C-462F-B34E-410A924763CF}"/>
                </a:ext>
              </a:extLst>
            </p:cNvPr>
            <p:cNvSpPr txBox="1">
              <a:spLocks/>
            </p:cNvSpPr>
            <p:nvPr/>
          </p:nvSpPr>
          <p:spPr>
            <a:xfrm>
              <a:off x="12011896" y="6114083"/>
              <a:ext cx="618759" cy="276999"/>
            </a:xfrm>
            <a:prstGeom prst="rect">
              <a:avLst/>
            </a:prstGeom>
            <a:extLst>
              <a:ext uri="{909E8E84-426E-40DD-AFC4-6F175D3DCCD1}">
                <a14:hiddenFill xmlns:a14="http://schemas.microsoft.com/office/drawing/2010/main">
                  <a:solidFill>
                    <a:srgbClr val="FFFFFF"/>
                  </a:solidFill>
                </a14:hiddenFill>
              </a:ext>
            </a:extLst>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Retire</a:t>
              </a:r>
            </a:p>
          </p:txBody>
        </p:sp>
        <p:sp>
          <p:nvSpPr>
            <p:cNvPr id="335" name="Freeform 34">
              <a:extLst>
                <a:ext uri="{FF2B5EF4-FFF2-40B4-BE49-F238E27FC236}">
                  <a16:creationId xmlns:a16="http://schemas.microsoft.com/office/drawing/2014/main" id="{C8129C76-EEBD-4E64-B316-422F4EF57EE3}"/>
                </a:ext>
              </a:extLst>
            </p:cNvPr>
            <p:cNvSpPr>
              <a:spLocks/>
            </p:cNvSpPr>
            <p:nvPr/>
          </p:nvSpPr>
          <p:spPr bwMode="auto">
            <a:xfrm>
              <a:off x="11370791" y="6141812"/>
              <a:ext cx="423138" cy="318299"/>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341" name="Group 340">
            <a:extLst>
              <a:ext uri="{FF2B5EF4-FFF2-40B4-BE49-F238E27FC236}">
                <a16:creationId xmlns:a16="http://schemas.microsoft.com/office/drawing/2014/main" id="{BCF977F2-A93C-49F4-962F-45C043D728B2}"/>
              </a:ext>
            </a:extLst>
          </p:cNvPr>
          <p:cNvGrpSpPr/>
          <p:nvPr/>
        </p:nvGrpSpPr>
        <p:grpSpPr>
          <a:xfrm>
            <a:off x="5546206" y="3185386"/>
            <a:ext cx="1115568" cy="1115568"/>
            <a:chOff x="7154870" y="4489410"/>
            <a:chExt cx="1211986" cy="1211986"/>
          </a:xfrm>
        </p:grpSpPr>
        <p:sp>
          <p:nvSpPr>
            <p:cNvPr id="342" name="Oval 341">
              <a:extLst>
                <a:ext uri="{FF2B5EF4-FFF2-40B4-BE49-F238E27FC236}">
                  <a16:creationId xmlns:a16="http://schemas.microsoft.com/office/drawing/2014/main" id="{E7D8DFE8-65E5-4E40-93E3-24AFDFB9856D}"/>
                </a:ext>
              </a:extLst>
            </p:cNvPr>
            <p:cNvSpPr/>
            <p:nvPr/>
          </p:nvSpPr>
          <p:spPr>
            <a:xfrm>
              <a:off x="7154870" y="4489410"/>
              <a:ext cx="1211986" cy="12119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343" name="Group 342">
              <a:extLst>
                <a:ext uri="{FF2B5EF4-FFF2-40B4-BE49-F238E27FC236}">
                  <a16:creationId xmlns:a16="http://schemas.microsoft.com/office/drawing/2014/main" id="{8A8C4EF3-44C4-4486-98A6-1E8000032C52}"/>
                </a:ext>
              </a:extLst>
            </p:cNvPr>
            <p:cNvGrpSpPr/>
            <p:nvPr/>
          </p:nvGrpSpPr>
          <p:grpSpPr>
            <a:xfrm>
              <a:off x="7431860" y="4776395"/>
              <a:ext cx="702150" cy="702150"/>
              <a:chOff x="7431860" y="4776395"/>
              <a:chExt cx="702150" cy="702150"/>
            </a:xfrm>
          </p:grpSpPr>
          <p:sp>
            <p:nvSpPr>
              <p:cNvPr id="344" name="Freeform: Shape 343">
                <a:extLst>
                  <a:ext uri="{FF2B5EF4-FFF2-40B4-BE49-F238E27FC236}">
                    <a16:creationId xmlns:a16="http://schemas.microsoft.com/office/drawing/2014/main" id="{F536507F-6C5F-4127-8301-FD18FA8FF4E2}"/>
                  </a:ext>
                </a:extLst>
              </p:cNvPr>
              <p:cNvSpPr/>
              <p:nvPr/>
            </p:nvSpPr>
            <p:spPr>
              <a:xfrm>
                <a:off x="7431860" y="4776395"/>
                <a:ext cx="702150" cy="702150"/>
              </a:xfrm>
              <a:custGeom>
                <a:avLst/>
                <a:gdLst>
                  <a:gd name="connsiteX0" fmla="*/ 645551 w 702150"/>
                  <a:gd name="connsiteY0" fmla="*/ 181145 h 702150"/>
                  <a:gd name="connsiteX1" fmla="*/ 566259 w 702150"/>
                  <a:gd name="connsiteY1" fmla="*/ 181145 h 702150"/>
                  <a:gd name="connsiteX2" fmla="*/ 566259 w 702150"/>
                  <a:gd name="connsiteY2" fmla="*/ 0 h 702150"/>
                  <a:gd name="connsiteX3" fmla="*/ 67946 w 702150"/>
                  <a:gd name="connsiteY3" fmla="*/ 0 h 702150"/>
                  <a:gd name="connsiteX4" fmla="*/ 67946 w 702150"/>
                  <a:gd name="connsiteY4" fmla="*/ 181145 h 702150"/>
                  <a:gd name="connsiteX5" fmla="*/ 56600 w 702150"/>
                  <a:gd name="connsiteY5" fmla="*/ 181145 h 702150"/>
                  <a:gd name="connsiteX6" fmla="*/ 0 w 702150"/>
                  <a:gd name="connsiteY6" fmla="*/ 237876 h 702150"/>
                  <a:gd name="connsiteX7" fmla="*/ 0 w 702150"/>
                  <a:gd name="connsiteY7" fmla="*/ 577605 h 702150"/>
                  <a:gd name="connsiteX8" fmla="*/ 56600 w 702150"/>
                  <a:gd name="connsiteY8" fmla="*/ 634205 h 702150"/>
                  <a:gd name="connsiteX9" fmla="*/ 203837 w 702150"/>
                  <a:gd name="connsiteY9" fmla="*/ 634205 h 702150"/>
                  <a:gd name="connsiteX10" fmla="*/ 203837 w 702150"/>
                  <a:gd name="connsiteY10" fmla="*/ 679458 h 702150"/>
                  <a:gd name="connsiteX11" fmla="*/ 158584 w 702150"/>
                  <a:gd name="connsiteY11" fmla="*/ 679458 h 702150"/>
                  <a:gd name="connsiteX12" fmla="*/ 158584 w 702150"/>
                  <a:gd name="connsiteY12" fmla="*/ 702151 h 702150"/>
                  <a:gd name="connsiteX13" fmla="*/ 543566 w 702150"/>
                  <a:gd name="connsiteY13" fmla="*/ 702151 h 702150"/>
                  <a:gd name="connsiteX14" fmla="*/ 543566 w 702150"/>
                  <a:gd name="connsiteY14" fmla="*/ 679458 h 702150"/>
                  <a:gd name="connsiteX15" fmla="*/ 498313 w 702150"/>
                  <a:gd name="connsiteY15" fmla="*/ 679458 h 702150"/>
                  <a:gd name="connsiteX16" fmla="*/ 498313 w 702150"/>
                  <a:gd name="connsiteY16" fmla="*/ 634205 h 702150"/>
                  <a:gd name="connsiteX17" fmla="*/ 645551 w 702150"/>
                  <a:gd name="connsiteY17" fmla="*/ 634205 h 702150"/>
                  <a:gd name="connsiteX18" fmla="*/ 702151 w 702150"/>
                  <a:gd name="connsiteY18" fmla="*/ 577605 h 702150"/>
                  <a:gd name="connsiteX19" fmla="*/ 702151 w 702150"/>
                  <a:gd name="connsiteY19" fmla="*/ 237876 h 702150"/>
                  <a:gd name="connsiteX20" fmla="*/ 645551 w 702150"/>
                  <a:gd name="connsiteY20" fmla="*/ 181145 h 702150"/>
                  <a:gd name="connsiteX21" fmla="*/ 543566 w 702150"/>
                  <a:gd name="connsiteY21" fmla="*/ 271783 h 702150"/>
                  <a:gd name="connsiteX22" fmla="*/ 566259 w 702150"/>
                  <a:gd name="connsiteY22" fmla="*/ 271783 h 702150"/>
                  <a:gd name="connsiteX23" fmla="*/ 566259 w 702150"/>
                  <a:gd name="connsiteY23" fmla="*/ 339729 h 702150"/>
                  <a:gd name="connsiteX24" fmla="*/ 543566 w 702150"/>
                  <a:gd name="connsiteY24" fmla="*/ 339729 h 702150"/>
                  <a:gd name="connsiteX25" fmla="*/ 543566 w 702150"/>
                  <a:gd name="connsiteY25" fmla="*/ 271783 h 702150"/>
                  <a:gd name="connsiteX26" fmla="*/ 521006 w 702150"/>
                  <a:gd name="connsiteY26" fmla="*/ 294476 h 702150"/>
                  <a:gd name="connsiteX27" fmla="*/ 317168 w 702150"/>
                  <a:gd name="connsiteY27" fmla="*/ 294476 h 702150"/>
                  <a:gd name="connsiteX28" fmla="*/ 317168 w 702150"/>
                  <a:gd name="connsiteY28" fmla="*/ 271783 h 702150"/>
                  <a:gd name="connsiteX29" fmla="*/ 521006 w 702150"/>
                  <a:gd name="connsiteY29" fmla="*/ 271783 h 702150"/>
                  <a:gd name="connsiteX30" fmla="*/ 521006 w 702150"/>
                  <a:gd name="connsiteY30" fmla="*/ 294476 h 702150"/>
                  <a:gd name="connsiteX31" fmla="*/ 294476 w 702150"/>
                  <a:gd name="connsiteY31" fmla="*/ 334716 h 702150"/>
                  <a:gd name="connsiteX32" fmla="*/ 229828 w 702150"/>
                  <a:gd name="connsiteY32" fmla="*/ 310440 h 702150"/>
                  <a:gd name="connsiteX33" fmla="*/ 226530 w 702150"/>
                  <a:gd name="connsiteY33" fmla="*/ 305690 h 702150"/>
                  <a:gd name="connsiteX34" fmla="*/ 229828 w 702150"/>
                  <a:gd name="connsiteY34" fmla="*/ 300941 h 702150"/>
                  <a:gd name="connsiteX35" fmla="*/ 294476 w 702150"/>
                  <a:gd name="connsiteY35" fmla="*/ 276665 h 702150"/>
                  <a:gd name="connsiteX36" fmla="*/ 294476 w 702150"/>
                  <a:gd name="connsiteY36" fmla="*/ 334716 h 702150"/>
                  <a:gd name="connsiteX37" fmla="*/ 317168 w 702150"/>
                  <a:gd name="connsiteY37" fmla="*/ 317168 h 702150"/>
                  <a:gd name="connsiteX38" fmla="*/ 521006 w 702150"/>
                  <a:gd name="connsiteY38" fmla="*/ 317168 h 702150"/>
                  <a:gd name="connsiteX39" fmla="*/ 521006 w 702150"/>
                  <a:gd name="connsiteY39" fmla="*/ 339861 h 702150"/>
                  <a:gd name="connsiteX40" fmla="*/ 317168 w 702150"/>
                  <a:gd name="connsiteY40" fmla="*/ 339861 h 702150"/>
                  <a:gd name="connsiteX41" fmla="*/ 317168 w 702150"/>
                  <a:gd name="connsiteY41" fmla="*/ 317168 h 702150"/>
                  <a:gd name="connsiteX42" fmla="*/ 588952 w 702150"/>
                  <a:gd name="connsiteY42" fmla="*/ 271783 h 702150"/>
                  <a:gd name="connsiteX43" fmla="*/ 600298 w 702150"/>
                  <a:gd name="connsiteY43" fmla="*/ 271783 h 702150"/>
                  <a:gd name="connsiteX44" fmla="*/ 634337 w 702150"/>
                  <a:gd name="connsiteY44" fmla="*/ 305822 h 702150"/>
                  <a:gd name="connsiteX45" fmla="*/ 600298 w 702150"/>
                  <a:gd name="connsiteY45" fmla="*/ 339861 h 702150"/>
                  <a:gd name="connsiteX46" fmla="*/ 588952 w 702150"/>
                  <a:gd name="connsiteY46" fmla="*/ 339861 h 702150"/>
                  <a:gd name="connsiteX47" fmla="*/ 588952 w 702150"/>
                  <a:gd name="connsiteY47" fmla="*/ 271783 h 702150"/>
                  <a:gd name="connsiteX48" fmla="*/ 303711 w 702150"/>
                  <a:gd name="connsiteY48" fmla="*/ 249223 h 702150"/>
                  <a:gd name="connsiteX49" fmla="*/ 221780 w 702150"/>
                  <a:gd name="connsiteY49" fmla="*/ 279963 h 702150"/>
                  <a:gd name="connsiteX50" fmla="*/ 203837 w 702150"/>
                  <a:gd name="connsiteY50" fmla="*/ 305822 h 702150"/>
                  <a:gd name="connsiteX51" fmla="*/ 221780 w 702150"/>
                  <a:gd name="connsiteY51" fmla="*/ 331681 h 702150"/>
                  <a:gd name="connsiteX52" fmla="*/ 303711 w 702150"/>
                  <a:gd name="connsiteY52" fmla="*/ 362422 h 702150"/>
                  <a:gd name="connsiteX53" fmla="*/ 543566 w 702150"/>
                  <a:gd name="connsiteY53" fmla="*/ 362422 h 702150"/>
                  <a:gd name="connsiteX54" fmla="*/ 543566 w 702150"/>
                  <a:gd name="connsiteY54" fmla="*/ 475621 h 702150"/>
                  <a:gd name="connsiteX55" fmla="*/ 90638 w 702150"/>
                  <a:gd name="connsiteY55" fmla="*/ 475621 h 702150"/>
                  <a:gd name="connsiteX56" fmla="*/ 90638 w 702150"/>
                  <a:gd name="connsiteY56" fmla="*/ 113199 h 702150"/>
                  <a:gd name="connsiteX57" fmla="*/ 543566 w 702150"/>
                  <a:gd name="connsiteY57" fmla="*/ 113199 h 702150"/>
                  <a:gd name="connsiteX58" fmla="*/ 543566 w 702150"/>
                  <a:gd name="connsiteY58" fmla="*/ 249091 h 702150"/>
                  <a:gd name="connsiteX59" fmla="*/ 303711 w 702150"/>
                  <a:gd name="connsiteY59" fmla="*/ 249091 h 702150"/>
                  <a:gd name="connsiteX60" fmla="*/ 543566 w 702150"/>
                  <a:gd name="connsiteY60" fmla="*/ 22693 h 702150"/>
                  <a:gd name="connsiteX61" fmla="*/ 543566 w 702150"/>
                  <a:gd name="connsiteY61" fmla="*/ 90638 h 702150"/>
                  <a:gd name="connsiteX62" fmla="*/ 90638 w 702150"/>
                  <a:gd name="connsiteY62" fmla="*/ 90638 h 702150"/>
                  <a:gd name="connsiteX63" fmla="*/ 90638 w 702150"/>
                  <a:gd name="connsiteY63" fmla="*/ 22693 h 702150"/>
                  <a:gd name="connsiteX64" fmla="*/ 543566 w 702150"/>
                  <a:gd name="connsiteY64" fmla="*/ 22693 h 702150"/>
                  <a:gd name="connsiteX65" fmla="*/ 56600 w 702150"/>
                  <a:gd name="connsiteY65" fmla="*/ 203837 h 702150"/>
                  <a:gd name="connsiteX66" fmla="*/ 67946 w 702150"/>
                  <a:gd name="connsiteY66" fmla="*/ 203837 h 702150"/>
                  <a:gd name="connsiteX67" fmla="*/ 67946 w 702150"/>
                  <a:gd name="connsiteY67" fmla="*/ 498313 h 702150"/>
                  <a:gd name="connsiteX68" fmla="*/ 566259 w 702150"/>
                  <a:gd name="connsiteY68" fmla="*/ 498313 h 702150"/>
                  <a:gd name="connsiteX69" fmla="*/ 566259 w 702150"/>
                  <a:gd name="connsiteY69" fmla="*/ 362422 h 702150"/>
                  <a:gd name="connsiteX70" fmla="*/ 600298 w 702150"/>
                  <a:gd name="connsiteY70" fmla="*/ 362422 h 702150"/>
                  <a:gd name="connsiteX71" fmla="*/ 656897 w 702150"/>
                  <a:gd name="connsiteY71" fmla="*/ 305822 h 702150"/>
                  <a:gd name="connsiteX72" fmla="*/ 600298 w 702150"/>
                  <a:gd name="connsiteY72" fmla="*/ 249223 h 702150"/>
                  <a:gd name="connsiteX73" fmla="*/ 566259 w 702150"/>
                  <a:gd name="connsiteY73" fmla="*/ 249223 h 702150"/>
                  <a:gd name="connsiteX74" fmla="*/ 566259 w 702150"/>
                  <a:gd name="connsiteY74" fmla="*/ 203969 h 702150"/>
                  <a:gd name="connsiteX75" fmla="*/ 645551 w 702150"/>
                  <a:gd name="connsiteY75" fmla="*/ 203969 h 702150"/>
                  <a:gd name="connsiteX76" fmla="*/ 679590 w 702150"/>
                  <a:gd name="connsiteY76" fmla="*/ 238008 h 702150"/>
                  <a:gd name="connsiteX77" fmla="*/ 679590 w 702150"/>
                  <a:gd name="connsiteY77" fmla="*/ 543566 h 702150"/>
                  <a:gd name="connsiteX78" fmla="*/ 22693 w 702150"/>
                  <a:gd name="connsiteY78" fmla="*/ 543566 h 702150"/>
                  <a:gd name="connsiteX79" fmla="*/ 22693 w 702150"/>
                  <a:gd name="connsiteY79" fmla="*/ 237876 h 702150"/>
                  <a:gd name="connsiteX80" fmla="*/ 56600 w 702150"/>
                  <a:gd name="connsiteY80" fmla="*/ 203837 h 702150"/>
                  <a:gd name="connsiteX81" fmla="*/ 475621 w 702150"/>
                  <a:gd name="connsiteY81" fmla="*/ 679590 h 702150"/>
                  <a:gd name="connsiteX82" fmla="*/ 226530 w 702150"/>
                  <a:gd name="connsiteY82" fmla="*/ 679590 h 702150"/>
                  <a:gd name="connsiteX83" fmla="*/ 226530 w 702150"/>
                  <a:gd name="connsiteY83" fmla="*/ 634337 h 702150"/>
                  <a:gd name="connsiteX84" fmla="*/ 475753 w 702150"/>
                  <a:gd name="connsiteY84" fmla="*/ 634337 h 702150"/>
                  <a:gd name="connsiteX85" fmla="*/ 475753 w 702150"/>
                  <a:gd name="connsiteY85" fmla="*/ 679590 h 702150"/>
                  <a:gd name="connsiteX86" fmla="*/ 645551 w 702150"/>
                  <a:gd name="connsiteY86" fmla="*/ 611644 h 702150"/>
                  <a:gd name="connsiteX87" fmla="*/ 56600 w 702150"/>
                  <a:gd name="connsiteY87" fmla="*/ 611644 h 702150"/>
                  <a:gd name="connsiteX88" fmla="*/ 22561 w 702150"/>
                  <a:gd name="connsiteY88" fmla="*/ 577605 h 702150"/>
                  <a:gd name="connsiteX89" fmla="*/ 22561 w 702150"/>
                  <a:gd name="connsiteY89" fmla="*/ 566259 h 702150"/>
                  <a:gd name="connsiteX90" fmla="*/ 679458 w 702150"/>
                  <a:gd name="connsiteY90" fmla="*/ 566259 h 702150"/>
                  <a:gd name="connsiteX91" fmla="*/ 679458 w 702150"/>
                  <a:gd name="connsiteY91" fmla="*/ 577605 h 702150"/>
                  <a:gd name="connsiteX92" fmla="*/ 645551 w 702150"/>
                  <a:gd name="connsiteY92" fmla="*/ 611644 h 70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02150" h="702150">
                    <a:moveTo>
                      <a:pt x="645551" y="181145"/>
                    </a:moveTo>
                    <a:lnTo>
                      <a:pt x="566259" y="181145"/>
                    </a:lnTo>
                    <a:lnTo>
                      <a:pt x="566259" y="0"/>
                    </a:lnTo>
                    <a:lnTo>
                      <a:pt x="67946" y="0"/>
                    </a:lnTo>
                    <a:lnTo>
                      <a:pt x="67946" y="181145"/>
                    </a:lnTo>
                    <a:lnTo>
                      <a:pt x="56600" y="181145"/>
                    </a:lnTo>
                    <a:cubicBezTo>
                      <a:pt x="25463" y="181145"/>
                      <a:pt x="0" y="206608"/>
                      <a:pt x="0" y="237876"/>
                    </a:cubicBezTo>
                    <a:lnTo>
                      <a:pt x="0" y="577605"/>
                    </a:lnTo>
                    <a:cubicBezTo>
                      <a:pt x="0" y="608874"/>
                      <a:pt x="25463" y="634205"/>
                      <a:pt x="56600" y="634205"/>
                    </a:cubicBezTo>
                    <a:lnTo>
                      <a:pt x="203837" y="634205"/>
                    </a:lnTo>
                    <a:lnTo>
                      <a:pt x="203837" y="679458"/>
                    </a:lnTo>
                    <a:lnTo>
                      <a:pt x="158584" y="679458"/>
                    </a:lnTo>
                    <a:lnTo>
                      <a:pt x="158584" y="702151"/>
                    </a:lnTo>
                    <a:lnTo>
                      <a:pt x="543566" y="702151"/>
                    </a:lnTo>
                    <a:lnTo>
                      <a:pt x="543566" y="679458"/>
                    </a:lnTo>
                    <a:lnTo>
                      <a:pt x="498313" y="679458"/>
                    </a:lnTo>
                    <a:lnTo>
                      <a:pt x="498313" y="634205"/>
                    </a:lnTo>
                    <a:lnTo>
                      <a:pt x="645551" y="634205"/>
                    </a:lnTo>
                    <a:cubicBezTo>
                      <a:pt x="676819" y="634205"/>
                      <a:pt x="702151" y="608742"/>
                      <a:pt x="702151" y="577605"/>
                    </a:cubicBezTo>
                    <a:lnTo>
                      <a:pt x="702151" y="237876"/>
                    </a:lnTo>
                    <a:cubicBezTo>
                      <a:pt x="702151" y="206608"/>
                      <a:pt x="676819" y="181145"/>
                      <a:pt x="645551" y="181145"/>
                    </a:cubicBezTo>
                    <a:close/>
                    <a:moveTo>
                      <a:pt x="543566" y="271783"/>
                    </a:moveTo>
                    <a:lnTo>
                      <a:pt x="566259" y="271783"/>
                    </a:lnTo>
                    <a:lnTo>
                      <a:pt x="566259" y="339729"/>
                    </a:lnTo>
                    <a:lnTo>
                      <a:pt x="543566" y="339729"/>
                    </a:lnTo>
                    <a:lnTo>
                      <a:pt x="543566" y="271783"/>
                    </a:lnTo>
                    <a:close/>
                    <a:moveTo>
                      <a:pt x="521006" y="294476"/>
                    </a:moveTo>
                    <a:lnTo>
                      <a:pt x="317168" y="294476"/>
                    </a:lnTo>
                    <a:lnTo>
                      <a:pt x="317168" y="271783"/>
                    </a:lnTo>
                    <a:lnTo>
                      <a:pt x="521006" y="271783"/>
                    </a:lnTo>
                    <a:lnTo>
                      <a:pt x="521006" y="294476"/>
                    </a:lnTo>
                    <a:close/>
                    <a:moveTo>
                      <a:pt x="294476" y="334716"/>
                    </a:moveTo>
                    <a:lnTo>
                      <a:pt x="229828" y="310440"/>
                    </a:lnTo>
                    <a:cubicBezTo>
                      <a:pt x="227849" y="309648"/>
                      <a:pt x="226530" y="307801"/>
                      <a:pt x="226530" y="305690"/>
                    </a:cubicBezTo>
                    <a:cubicBezTo>
                      <a:pt x="226530" y="303579"/>
                      <a:pt x="227849" y="301732"/>
                      <a:pt x="229828" y="300941"/>
                    </a:cubicBezTo>
                    <a:lnTo>
                      <a:pt x="294476" y="276665"/>
                    </a:lnTo>
                    <a:lnTo>
                      <a:pt x="294476" y="334716"/>
                    </a:lnTo>
                    <a:close/>
                    <a:moveTo>
                      <a:pt x="317168" y="317168"/>
                    </a:moveTo>
                    <a:lnTo>
                      <a:pt x="521006" y="317168"/>
                    </a:lnTo>
                    <a:lnTo>
                      <a:pt x="521006" y="339861"/>
                    </a:lnTo>
                    <a:lnTo>
                      <a:pt x="317168" y="339861"/>
                    </a:lnTo>
                    <a:lnTo>
                      <a:pt x="317168" y="317168"/>
                    </a:lnTo>
                    <a:close/>
                    <a:moveTo>
                      <a:pt x="588952" y="271783"/>
                    </a:moveTo>
                    <a:lnTo>
                      <a:pt x="600298" y="271783"/>
                    </a:lnTo>
                    <a:cubicBezTo>
                      <a:pt x="619032" y="271783"/>
                      <a:pt x="634337" y="287087"/>
                      <a:pt x="634337" y="305822"/>
                    </a:cubicBezTo>
                    <a:cubicBezTo>
                      <a:pt x="634337" y="324557"/>
                      <a:pt x="619032" y="339861"/>
                      <a:pt x="600298" y="339861"/>
                    </a:cubicBezTo>
                    <a:lnTo>
                      <a:pt x="588952" y="339861"/>
                    </a:lnTo>
                    <a:lnTo>
                      <a:pt x="588952" y="271783"/>
                    </a:lnTo>
                    <a:close/>
                    <a:moveTo>
                      <a:pt x="303711" y="249223"/>
                    </a:moveTo>
                    <a:lnTo>
                      <a:pt x="221780" y="279963"/>
                    </a:lnTo>
                    <a:cubicBezTo>
                      <a:pt x="211094" y="283921"/>
                      <a:pt x="203837" y="294344"/>
                      <a:pt x="203837" y="305822"/>
                    </a:cubicBezTo>
                    <a:cubicBezTo>
                      <a:pt x="203837" y="317300"/>
                      <a:pt x="211094" y="327723"/>
                      <a:pt x="221780" y="331681"/>
                    </a:cubicBezTo>
                    <a:lnTo>
                      <a:pt x="303711" y="362422"/>
                    </a:lnTo>
                    <a:lnTo>
                      <a:pt x="543566" y="362422"/>
                    </a:lnTo>
                    <a:lnTo>
                      <a:pt x="543566" y="475621"/>
                    </a:lnTo>
                    <a:lnTo>
                      <a:pt x="90638" y="475621"/>
                    </a:lnTo>
                    <a:lnTo>
                      <a:pt x="90638" y="113199"/>
                    </a:lnTo>
                    <a:lnTo>
                      <a:pt x="543566" y="113199"/>
                    </a:lnTo>
                    <a:lnTo>
                      <a:pt x="543566" y="249091"/>
                    </a:lnTo>
                    <a:lnTo>
                      <a:pt x="303711" y="249091"/>
                    </a:lnTo>
                    <a:close/>
                    <a:moveTo>
                      <a:pt x="543566" y="22693"/>
                    </a:moveTo>
                    <a:lnTo>
                      <a:pt x="543566" y="90638"/>
                    </a:lnTo>
                    <a:lnTo>
                      <a:pt x="90638" y="90638"/>
                    </a:lnTo>
                    <a:lnTo>
                      <a:pt x="90638" y="22693"/>
                    </a:lnTo>
                    <a:lnTo>
                      <a:pt x="543566" y="22693"/>
                    </a:lnTo>
                    <a:close/>
                    <a:moveTo>
                      <a:pt x="56600" y="203837"/>
                    </a:moveTo>
                    <a:lnTo>
                      <a:pt x="67946" y="203837"/>
                    </a:lnTo>
                    <a:lnTo>
                      <a:pt x="67946" y="498313"/>
                    </a:lnTo>
                    <a:lnTo>
                      <a:pt x="566259" y="498313"/>
                    </a:lnTo>
                    <a:lnTo>
                      <a:pt x="566259" y="362422"/>
                    </a:lnTo>
                    <a:lnTo>
                      <a:pt x="600298" y="362422"/>
                    </a:lnTo>
                    <a:cubicBezTo>
                      <a:pt x="631566" y="362422"/>
                      <a:pt x="656897" y="336958"/>
                      <a:pt x="656897" y="305822"/>
                    </a:cubicBezTo>
                    <a:cubicBezTo>
                      <a:pt x="656897" y="274686"/>
                      <a:pt x="631434" y="249223"/>
                      <a:pt x="600298" y="249223"/>
                    </a:cubicBezTo>
                    <a:lnTo>
                      <a:pt x="566259" y="249223"/>
                    </a:lnTo>
                    <a:lnTo>
                      <a:pt x="566259" y="203969"/>
                    </a:lnTo>
                    <a:lnTo>
                      <a:pt x="645551" y="203969"/>
                    </a:lnTo>
                    <a:cubicBezTo>
                      <a:pt x="664286" y="203969"/>
                      <a:pt x="679590" y="219274"/>
                      <a:pt x="679590" y="238008"/>
                    </a:cubicBezTo>
                    <a:lnTo>
                      <a:pt x="679590" y="543566"/>
                    </a:lnTo>
                    <a:lnTo>
                      <a:pt x="22693" y="543566"/>
                    </a:lnTo>
                    <a:lnTo>
                      <a:pt x="22693" y="237876"/>
                    </a:lnTo>
                    <a:cubicBezTo>
                      <a:pt x="22693" y="219142"/>
                      <a:pt x="37865" y="203837"/>
                      <a:pt x="56600" y="203837"/>
                    </a:cubicBezTo>
                    <a:close/>
                    <a:moveTo>
                      <a:pt x="475621" y="679590"/>
                    </a:moveTo>
                    <a:lnTo>
                      <a:pt x="226530" y="679590"/>
                    </a:lnTo>
                    <a:lnTo>
                      <a:pt x="226530" y="634337"/>
                    </a:lnTo>
                    <a:lnTo>
                      <a:pt x="475753" y="634337"/>
                    </a:lnTo>
                    <a:lnTo>
                      <a:pt x="475753" y="679590"/>
                    </a:lnTo>
                    <a:close/>
                    <a:moveTo>
                      <a:pt x="645551" y="611644"/>
                    </a:moveTo>
                    <a:lnTo>
                      <a:pt x="56600" y="611644"/>
                    </a:lnTo>
                    <a:cubicBezTo>
                      <a:pt x="37865" y="611644"/>
                      <a:pt x="22561" y="596340"/>
                      <a:pt x="22561" y="577605"/>
                    </a:cubicBezTo>
                    <a:lnTo>
                      <a:pt x="22561" y="566259"/>
                    </a:lnTo>
                    <a:lnTo>
                      <a:pt x="679458" y="566259"/>
                    </a:lnTo>
                    <a:lnTo>
                      <a:pt x="679458" y="577605"/>
                    </a:lnTo>
                    <a:cubicBezTo>
                      <a:pt x="679590" y="596340"/>
                      <a:pt x="664286" y="611644"/>
                      <a:pt x="645551" y="611644"/>
                    </a:cubicBezTo>
                    <a:close/>
                  </a:path>
                </a:pathLst>
              </a:custGeom>
              <a:solidFill>
                <a:srgbClr val="FFFFFF"/>
              </a:solidFill>
              <a:ln w="6350"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45" name="Freeform: Shape 344">
                <a:extLst>
                  <a:ext uri="{FF2B5EF4-FFF2-40B4-BE49-F238E27FC236}">
                    <a16:creationId xmlns:a16="http://schemas.microsoft.com/office/drawing/2014/main" id="{2D2CD1C8-36D3-4A8B-93E6-03B3E9824B33}"/>
                  </a:ext>
                </a:extLst>
              </p:cNvPr>
              <p:cNvSpPr/>
              <p:nvPr/>
            </p:nvSpPr>
            <p:spPr>
              <a:xfrm>
                <a:off x="7545059" y="4821648"/>
                <a:ext cx="22692" cy="22692"/>
              </a:xfrm>
              <a:custGeom>
                <a:avLst/>
                <a:gdLst>
                  <a:gd name="connsiteX0" fmla="*/ 0 w 22692"/>
                  <a:gd name="connsiteY0" fmla="*/ 0 h 22692"/>
                  <a:gd name="connsiteX1" fmla="*/ 22693 w 22692"/>
                  <a:gd name="connsiteY1" fmla="*/ 0 h 22692"/>
                  <a:gd name="connsiteX2" fmla="*/ 22693 w 22692"/>
                  <a:gd name="connsiteY2" fmla="*/ 22693 h 22692"/>
                  <a:gd name="connsiteX3" fmla="*/ 0 w 22692"/>
                  <a:gd name="connsiteY3" fmla="*/ 22693 h 22692"/>
                  <a:gd name="connsiteX4" fmla="*/ 0 w 226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2" h="22692">
                    <a:moveTo>
                      <a:pt x="0" y="0"/>
                    </a:moveTo>
                    <a:lnTo>
                      <a:pt x="22693" y="0"/>
                    </a:lnTo>
                    <a:lnTo>
                      <a:pt x="22693" y="22693"/>
                    </a:lnTo>
                    <a:lnTo>
                      <a:pt x="0" y="22693"/>
                    </a:lnTo>
                    <a:lnTo>
                      <a:pt x="0" y="0"/>
                    </a:lnTo>
                    <a:close/>
                  </a:path>
                </a:pathLst>
              </a:custGeom>
              <a:solidFill>
                <a:srgbClr val="FDC500"/>
              </a:solidFill>
              <a:ln w="6350" cap="flat">
                <a:solidFill>
                  <a:srgbClr val="FDC500"/>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6" name="Freeform: Shape 345">
                <a:extLst>
                  <a:ext uri="{FF2B5EF4-FFF2-40B4-BE49-F238E27FC236}">
                    <a16:creationId xmlns:a16="http://schemas.microsoft.com/office/drawing/2014/main" id="{2C0075C8-0DE5-42E5-BCA4-A1907AB108B0}"/>
                  </a:ext>
                </a:extLst>
              </p:cNvPr>
              <p:cNvSpPr/>
              <p:nvPr/>
            </p:nvSpPr>
            <p:spPr>
              <a:xfrm>
                <a:off x="7590444" y="4821648"/>
                <a:ext cx="22692" cy="22692"/>
              </a:xfrm>
              <a:custGeom>
                <a:avLst/>
                <a:gdLst>
                  <a:gd name="connsiteX0" fmla="*/ 0 w 22692"/>
                  <a:gd name="connsiteY0" fmla="*/ 0 h 22692"/>
                  <a:gd name="connsiteX1" fmla="*/ 22693 w 22692"/>
                  <a:gd name="connsiteY1" fmla="*/ 0 h 22692"/>
                  <a:gd name="connsiteX2" fmla="*/ 22693 w 22692"/>
                  <a:gd name="connsiteY2" fmla="*/ 22693 h 22692"/>
                  <a:gd name="connsiteX3" fmla="*/ 0 w 22692"/>
                  <a:gd name="connsiteY3" fmla="*/ 22693 h 22692"/>
                  <a:gd name="connsiteX4" fmla="*/ 0 w 226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2" h="22692">
                    <a:moveTo>
                      <a:pt x="0" y="0"/>
                    </a:moveTo>
                    <a:lnTo>
                      <a:pt x="22693" y="0"/>
                    </a:lnTo>
                    <a:lnTo>
                      <a:pt x="22693" y="22693"/>
                    </a:lnTo>
                    <a:lnTo>
                      <a:pt x="0" y="22693"/>
                    </a:lnTo>
                    <a:lnTo>
                      <a:pt x="0" y="0"/>
                    </a:lnTo>
                    <a:close/>
                  </a:path>
                </a:pathLst>
              </a:custGeom>
              <a:solidFill>
                <a:srgbClr val="FDC500"/>
              </a:solidFill>
              <a:ln w="6350" cap="flat">
                <a:solidFill>
                  <a:srgbClr val="FDC500"/>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7" name="Freeform: Shape 346">
                <a:extLst>
                  <a:ext uri="{FF2B5EF4-FFF2-40B4-BE49-F238E27FC236}">
                    <a16:creationId xmlns:a16="http://schemas.microsoft.com/office/drawing/2014/main" id="{72E82874-97C8-4DF1-A175-18A7C0D9E10D}"/>
                  </a:ext>
                </a:extLst>
              </p:cNvPr>
              <p:cNvSpPr/>
              <p:nvPr/>
            </p:nvSpPr>
            <p:spPr>
              <a:xfrm>
                <a:off x="7635697" y="4821648"/>
                <a:ext cx="22692" cy="22692"/>
              </a:xfrm>
              <a:custGeom>
                <a:avLst/>
                <a:gdLst>
                  <a:gd name="connsiteX0" fmla="*/ 0 w 22692"/>
                  <a:gd name="connsiteY0" fmla="*/ 0 h 22692"/>
                  <a:gd name="connsiteX1" fmla="*/ 22693 w 22692"/>
                  <a:gd name="connsiteY1" fmla="*/ 0 h 22692"/>
                  <a:gd name="connsiteX2" fmla="*/ 22693 w 22692"/>
                  <a:gd name="connsiteY2" fmla="*/ 22693 h 22692"/>
                  <a:gd name="connsiteX3" fmla="*/ 0 w 22692"/>
                  <a:gd name="connsiteY3" fmla="*/ 22693 h 22692"/>
                  <a:gd name="connsiteX4" fmla="*/ 0 w 226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2" h="22692">
                    <a:moveTo>
                      <a:pt x="0" y="0"/>
                    </a:moveTo>
                    <a:lnTo>
                      <a:pt x="22693" y="0"/>
                    </a:lnTo>
                    <a:lnTo>
                      <a:pt x="22693" y="22693"/>
                    </a:lnTo>
                    <a:lnTo>
                      <a:pt x="0" y="22693"/>
                    </a:lnTo>
                    <a:lnTo>
                      <a:pt x="0" y="0"/>
                    </a:lnTo>
                    <a:close/>
                  </a:path>
                </a:pathLst>
              </a:custGeom>
              <a:solidFill>
                <a:srgbClr val="FDC500"/>
              </a:solidFill>
              <a:ln w="6350" cap="flat">
                <a:solidFill>
                  <a:srgbClr val="FDC500"/>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48" name="Freeform: Shape 347">
                <a:extLst>
                  <a:ext uri="{FF2B5EF4-FFF2-40B4-BE49-F238E27FC236}">
                    <a16:creationId xmlns:a16="http://schemas.microsoft.com/office/drawing/2014/main" id="{A927EA74-BBDB-40FD-9E86-A05EA3C1ABE3}"/>
                  </a:ext>
                </a:extLst>
              </p:cNvPr>
              <p:cNvSpPr/>
              <p:nvPr/>
            </p:nvSpPr>
            <p:spPr>
              <a:xfrm>
                <a:off x="7545059" y="4912286"/>
                <a:ext cx="135891" cy="90638"/>
              </a:xfrm>
              <a:custGeom>
                <a:avLst/>
                <a:gdLst>
                  <a:gd name="connsiteX0" fmla="*/ 0 w 135891"/>
                  <a:gd name="connsiteY0" fmla="*/ 90638 h 90638"/>
                  <a:gd name="connsiteX1" fmla="*/ 135892 w 135891"/>
                  <a:gd name="connsiteY1" fmla="*/ 90638 h 90638"/>
                  <a:gd name="connsiteX2" fmla="*/ 135892 w 135891"/>
                  <a:gd name="connsiteY2" fmla="*/ 0 h 90638"/>
                  <a:gd name="connsiteX3" fmla="*/ 0 w 135891"/>
                  <a:gd name="connsiteY3" fmla="*/ 0 h 90638"/>
                  <a:gd name="connsiteX4" fmla="*/ 0 w 135891"/>
                  <a:gd name="connsiteY4" fmla="*/ 90638 h 90638"/>
                  <a:gd name="connsiteX5" fmla="*/ 22693 w 135891"/>
                  <a:gd name="connsiteY5" fmla="*/ 22693 h 90638"/>
                  <a:gd name="connsiteX6" fmla="*/ 113331 w 135891"/>
                  <a:gd name="connsiteY6" fmla="*/ 22693 h 90638"/>
                  <a:gd name="connsiteX7" fmla="*/ 113331 w 135891"/>
                  <a:gd name="connsiteY7" fmla="*/ 67946 h 90638"/>
                  <a:gd name="connsiteX8" fmla="*/ 22693 w 135891"/>
                  <a:gd name="connsiteY8" fmla="*/ 67946 h 90638"/>
                  <a:gd name="connsiteX9" fmla="*/ 22693 w 135891"/>
                  <a:gd name="connsiteY9" fmla="*/ 22693 h 9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891" h="90638">
                    <a:moveTo>
                      <a:pt x="0" y="90638"/>
                    </a:moveTo>
                    <a:lnTo>
                      <a:pt x="135892" y="90638"/>
                    </a:lnTo>
                    <a:lnTo>
                      <a:pt x="135892" y="0"/>
                    </a:lnTo>
                    <a:lnTo>
                      <a:pt x="0" y="0"/>
                    </a:lnTo>
                    <a:lnTo>
                      <a:pt x="0" y="90638"/>
                    </a:lnTo>
                    <a:close/>
                    <a:moveTo>
                      <a:pt x="22693" y="22693"/>
                    </a:moveTo>
                    <a:lnTo>
                      <a:pt x="113331" y="22693"/>
                    </a:lnTo>
                    <a:lnTo>
                      <a:pt x="113331" y="67946"/>
                    </a:lnTo>
                    <a:lnTo>
                      <a:pt x="22693" y="67946"/>
                    </a:lnTo>
                    <a:lnTo>
                      <a:pt x="22693" y="22693"/>
                    </a:lnTo>
                    <a:close/>
                  </a:path>
                </a:pathLst>
              </a:custGeom>
              <a:solidFill>
                <a:srgbClr val="FFFFFF"/>
              </a:solidFill>
              <a:ln w="6350"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49" name="Freeform: Shape 348">
                <a:extLst>
                  <a:ext uri="{FF2B5EF4-FFF2-40B4-BE49-F238E27FC236}">
                    <a16:creationId xmlns:a16="http://schemas.microsoft.com/office/drawing/2014/main" id="{DC949157-EEDE-4047-8C44-925AE04C3363}"/>
                  </a:ext>
                </a:extLst>
              </p:cNvPr>
              <p:cNvSpPr/>
              <p:nvPr/>
            </p:nvSpPr>
            <p:spPr>
              <a:xfrm>
                <a:off x="7714989" y="4912286"/>
                <a:ext cx="135891" cy="90638"/>
              </a:xfrm>
              <a:custGeom>
                <a:avLst/>
                <a:gdLst>
                  <a:gd name="connsiteX0" fmla="*/ 0 w 135891"/>
                  <a:gd name="connsiteY0" fmla="*/ 0 h 90638"/>
                  <a:gd name="connsiteX1" fmla="*/ 0 w 135891"/>
                  <a:gd name="connsiteY1" fmla="*/ 90638 h 90638"/>
                  <a:gd name="connsiteX2" fmla="*/ 135892 w 135891"/>
                  <a:gd name="connsiteY2" fmla="*/ 90638 h 90638"/>
                  <a:gd name="connsiteX3" fmla="*/ 135892 w 135891"/>
                  <a:gd name="connsiteY3" fmla="*/ 0 h 90638"/>
                  <a:gd name="connsiteX4" fmla="*/ 0 w 135891"/>
                  <a:gd name="connsiteY4" fmla="*/ 0 h 90638"/>
                  <a:gd name="connsiteX5" fmla="*/ 113331 w 135891"/>
                  <a:gd name="connsiteY5" fmla="*/ 67946 h 90638"/>
                  <a:gd name="connsiteX6" fmla="*/ 22693 w 135891"/>
                  <a:gd name="connsiteY6" fmla="*/ 67946 h 90638"/>
                  <a:gd name="connsiteX7" fmla="*/ 22693 w 135891"/>
                  <a:gd name="connsiteY7" fmla="*/ 22693 h 90638"/>
                  <a:gd name="connsiteX8" fmla="*/ 113331 w 135891"/>
                  <a:gd name="connsiteY8" fmla="*/ 22693 h 90638"/>
                  <a:gd name="connsiteX9" fmla="*/ 113331 w 135891"/>
                  <a:gd name="connsiteY9" fmla="*/ 67946 h 9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891" h="90638">
                    <a:moveTo>
                      <a:pt x="0" y="0"/>
                    </a:moveTo>
                    <a:lnTo>
                      <a:pt x="0" y="90638"/>
                    </a:lnTo>
                    <a:lnTo>
                      <a:pt x="135892" y="90638"/>
                    </a:lnTo>
                    <a:lnTo>
                      <a:pt x="135892" y="0"/>
                    </a:lnTo>
                    <a:lnTo>
                      <a:pt x="0" y="0"/>
                    </a:lnTo>
                    <a:close/>
                    <a:moveTo>
                      <a:pt x="113331" y="67946"/>
                    </a:moveTo>
                    <a:lnTo>
                      <a:pt x="22693" y="67946"/>
                    </a:lnTo>
                    <a:lnTo>
                      <a:pt x="22693" y="22693"/>
                    </a:lnTo>
                    <a:lnTo>
                      <a:pt x="113331" y="22693"/>
                    </a:lnTo>
                    <a:lnTo>
                      <a:pt x="113331" y="67946"/>
                    </a:lnTo>
                    <a:close/>
                  </a:path>
                </a:pathLst>
              </a:custGeom>
              <a:solidFill>
                <a:srgbClr val="FFFFFF"/>
              </a:solidFill>
              <a:ln w="6350"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50" name="Freeform: Shape 349">
                <a:extLst>
                  <a:ext uri="{FF2B5EF4-FFF2-40B4-BE49-F238E27FC236}">
                    <a16:creationId xmlns:a16="http://schemas.microsoft.com/office/drawing/2014/main" id="{57F43A93-3C38-4C16-BF44-4AC4E69ABE8A}"/>
                  </a:ext>
                </a:extLst>
              </p:cNvPr>
              <p:cNvSpPr/>
              <p:nvPr/>
            </p:nvSpPr>
            <p:spPr>
              <a:xfrm>
                <a:off x="7545059" y="5025617"/>
                <a:ext cx="79292" cy="22692"/>
              </a:xfrm>
              <a:custGeom>
                <a:avLst/>
                <a:gdLst>
                  <a:gd name="connsiteX0" fmla="*/ 0 w 79292"/>
                  <a:gd name="connsiteY0" fmla="*/ 0 h 22692"/>
                  <a:gd name="connsiteX1" fmla="*/ 79292 w 79292"/>
                  <a:gd name="connsiteY1" fmla="*/ 0 h 22692"/>
                  <a:gd name="connsiteX2" fmla="*/ 79292 w 79292"/>
                  <a:gd name="connsiteY2" fmla="*/ 22693 h 22692"/>
                  <a:gd name="connsiteX3" fmla="*/ 0 w 79292"/>
                  <a:gd name="connsiteY3" fmla="*/ 22693 h 22692"/>
                  <a:gd name="connsiteX4" fmla="*/ 0 w 792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2" h="22692">
                    <a:moveTo>
                      <a:pt x="0" y="0"/>
                    </a:moveTo>
                    <a:lnTo>
                      <a:pt x="79292" y="0"/>
                    </a:lnTo>
                    <a:lnTo>
                      <a:pt x="79292"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51" name="Freeform: Shape 350">
                <a:extLst>
                  <a:ext uri="{FF2B5EF4-FFF2-40B4-BE49-F238E27FC236}">
                    <a16:creationId xmlns:a16="http://schemas.microsoft.com/office/drawing/2014/main" id="{BDC3EE66-D5F4-4675-A6D3-6390DE4D9468}"/>
                  </a:ext>
                </a:extLst>
              </p:cNvPr>
              <p:cNvSpPr/>
              <p:nvPr/>
            </p:nvSpPr>
            <p:spPr>
              <a:xfrm>
                <a:off x="7545059" y="5070870"/>
                <a:ext cx="67945" cy="22692"/>
              </a:xfrm>
              <a:custGeom>
                <a:avLst/>
                <a:gdLst>
                  <a:gd name="connsiteX0" fmla="*/ 0 w 67945"/>
                  <a:gd name="connsiteY0" fmla="*/ 0 h 22692"/>
                  <a:gd name="connsiteX1" fmla="*/ 67946 w 67945"/>
                  <a:gd name="connsiteY1" fmla="*/ 0 h 22692"/>
                  <a:gd name="connsiteX2" fmla="*/ 67946 w 67945"/>
                  <a:gd name="connsiteY2" fmla="*/ 22693 h 22692"/>
                  <a:gd name="connsiteX3" fmla="*/ 0 w 67945"/>
                  <a:gd name="connsiteY3" fmla="*/ 22693 h 22692"/>
                  <a:gd name="connsiteX4" fmla="*/ 0 w 67945"/>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45" h="22692">
                    <a:moveTo>
                      <a:pt x="0" y="0"/>
                    </a:moveTo>
                    <a:lnTo>
                      <a:pt x="67946" y="0"/>
                    </a:lnTo>
                    <a:lnTo>
                      <a:pt x="67946"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52" name="Freeform: Shape 351">
                <a:extLst>
                  <a:ext uri="{FF2B5EF4-FFF2-40B4-BE49-F238E27FC236}">
                    <a16:creationId xmlns:a16="http://schemas.microsoft.com/office/drawing/2014/main" id="{0D480E2A-83FD-43C5-808D-F7CDC3129824}"/>
                  </a:ext>
                </a:extLst>
              </p:cNvPr>
              <p:cNvSpPr/>
              <p:nvPr/>
            </p:nvSpPr>
            <p:spPr>
              <a:xfrm>
                <a:off x="7545059" y="5116123"/>
                <a:ext cx="79292" cy="22692"/>
              </a:xfrm>
              <a:custGeom>
                <a:avLst/>
                <a:gdLst>
                  <a:gd name="connsiteX0" fmla="*/ 0 w 79292"/>
                  <a:gd name="connsiteY0" fmla="*/ 0 h 22692"/>
                  <a:gd name="connsiteX1" fmla="*/ 79292 w 79292"/>
                  <a:gd name="connsiteY1" fmla="*/ 0 h 22692"/>
                  <a:gd name="connsiteX2" fmla="*/ 79292 w 79292"/>
                  <a:gd name="connsiteY2" fmla="*/ 22693 h 22692"/>
                  <a:gd name="connsiteX3" fmla="*/ 0 w 79292"/>
                  <a:gd name="connsiteY3" fmla="*/ 22693 h 22692"/>
                  <a:gd name="connsiteX4" fmla="*/ 0 w 792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92" h="22692">
                    <a:moveTo>
                      <a:pt x="0" y="0"/>
                    </a:moveTo>
                    <a:lnTo>
                      <a:pt x="79292" y="0"/>
                    </a:lnTo>
                    <a:lnTo>
                      <a:pt x="79292"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53" name="Freeform: Shape 352">
                <a:extLst>
                  <a:ext uri="{FF2B5EF4-FFF2-40B4-BE49-F238E27FC236}">
                    <a16:creationId xmlns:a16="http://schemas.microsoft.com/office/drawing/2014/main" id="{6282F06A-85F3-4912-8815-43443101BED6}"/>
                  </a:ext>
                </a:extLst>
              </p:cNvPr>
              <p:cNvSpPr/>
              <p:nvPr/>
            </p:nvSpPr>
            <p:spPr>
              <a:xfrm>
                <a:off x="7545059" y="5161509"/>
                <a:ext cx="407674" cy="22692"/>
              </a:xfrm>
              <a:custGeom>
                <a:avLst/>
                <a:gdLst>
                  <a:gd name="connsiteX0" fmla="*/ 0 w 407674"/>
                  <a:gd name="connsiteY0" fmla="*/ 0 h 22692"/>
                  <a:gd name="connsiteX1" fmla="*/ 407675 w 407674"/>
                  <a:gd name="connsiteY1" fmla="*/ 0 h 22692"/>
                  <a:gd name="connsiteX2" fmla="*/ 407675 w 407674"/>
                  <a:gd name="connsiteY2" fmla="*/ 22693 h 22692"/>
                  <a:gd name="connsiteX3" fmla="*/ 0 w 407674"/>
                  <a:gd name="connsiteY3" fmla="*/ 22693 h 22692"/>
                  <a:gd name="connsiteX4" fmla="*/ 0 w 407674"/>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74" h="22692">
                    <a:moveTo>
                      <a:pt x="0" y="0"/>
                    </a:moveTo>
                    <a:lnTo>
                      <a:pt x="407675" y="0"/>
                    </a:lnTo>
                    <a:lnTo>
                      <a:pt x="407675"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54" name="Freeform: Shape 353">
                <a:extLst>
                  <a:ext uri="{FF2B5EF4-FFF2-40B4-BE49-F238E27FC236}">
                    <a16:creationId xmlns:a16="http://schemas.microsoft.com/office/drawing/2014/main" id="{BC58DE3F-34B7-4927-A07F-B5E067BA761F}"/>
                  </a:ext>
                </a:extLst>
              </p:cNvPr>
              <p:cNvSpPr/>
              <p:nvPr/>
            </p:nvSpPr>
            <p:spPr>
              <a:xfrm>
                <a:off x="7930173" y="5206762"/>
                <a:ext cx="22692" cy="22692"/>
              </a:xfrm>
              <a:custGeom>
                <a:avLst/>
                <a:gdLst>
                  <a:gd name="connsiteX0" fmla="*/ 0 w 22692"/>
                  <a:gd name="connsiteY0" fmla="*/ 0 h 22692"/>
                  <a:gd name="connsiteX1" fmla="*/ 22693 w 22692"/>
                  <a:gd name="connsiteY1" fmla="*/ 0 h 22692"/>
                  <a:gd name="connsiteX2" fmla="*/ 22693 w 22692"/>
                  <a:gd name="connsiteY2" fmla="*/ 22693 h 22692"/>
                  <a:gd name="connsiteX3" fmla="*/ 0 w 22692"/>
                  <a:gd name="connsiteY3" fmla="*/ 22693 h 22692"/>
                  <a:gd name="connsiteX4" fmla="*/ 0 w 22692"/>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92" h="22692">
                    <a:moveTo>
                      <a:pt x="0" y="0"/>
                    </a:moveTo>
                    <a:lnTo>
                      <a:pt x="22693" y="0"/>
                    </a:lnTo>
                    <a:lnTo>
                      <a:pt x="22693" y="22693"/>
                    </a:lnTo>
                    <a:lnTo>
                      <a:pt x="0" y="22693"/>
                    </a:lnTo>
                    <a:lnTo>
                      <a:pt x="0" y="0"/>
                    </a:lnTo>
                    <a:close/>
                  </a:path>
                </a:pathLst>
              </a:custGeom>
              <a:solidFill>
                <a:srgbClr val="FDC500"/>
              </a:solidFill>
              <a:ln w="6350" cap="flat">
                <a:solidFill>
                  <a:srgbClr val="FDC500"/>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55" name="Freeform: Shape 354">
                <a:extLst>
                  <a:ext uri="{FF2B5EF4-FFF2-40B4-BE49-F238E27FC236}">
                    <a16:creationId xmlns:a16="http://schemas.microsoft.com/office/drawing/2014/main" id="{24F47B4A-538F-4894-BFBF-1095AD4D4A2B}"/>
                  </a:ext>
                </a:extLst>
              </p:cNvPr>
              <p:cNvSpPr/>
              <p:nvPr/>
            </p:nvSpPr>
            <p:spPr>
              <a:xfrm>
                <a:off x="7545059" y="5206762"/>
                <a:ext cx="362421" cy="22692"/>
              </a:xfrm>
              <a:custGeom>
                <a:avLst/>
                <a:gdLst>
                  <a:gd name="connsiteX0" fmla="*/ 0 w 362421"/>
                  <a:gd name="connsiteY0" fmla="*/ 0 h 22692"/>
                  <a:gd name="connsiteX1" fmla="*/ 362422 w 362421"/>
                  <a:gd name="connsiteY1" fmla="*/ 0 h 22692"/>
                  <a:gd name="connsiteX2" fmla="*/ 362422 w 362421"/>
                  <a:gd name="connsiteY2" fmla="*/ 22693 h 22692"/>
                  <a:gd name="connsiteX3" fmla="*/ 0 w 362421"/>
                  <a:gd name="connsiteY3" fmla="*/ 22693 h 22692"/>
                  <a:gd name="connsiteX4" fmla="*/ 0 w 362421"/>
                  <a:gd name="connsiteY4" fmla="*/ 0 h 22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421" h="22692">
                    <a:moveTo>
                      <a:pt x="0" y="0"/>
                    </a:moveTo>
                    <a:lnTo>
                      <a:pt x="362422" y="0"/>
                    </a:lnTo>
                    <a:lnTo>
                      <a:pt x="362422" y="22693"/>
                    </a:lnTo>
                    <a:lnTo>
                      <a:pt x="0" y="22693"/>
                    </a:lnTo>
                    <a:lnTo>
                      <a:pt x="0" y="0"/>
                    </a:lnTo>
                    <a:close/>
                  </a:path>
                </a:pathLst>
              </a:custGeom>
              <a:solidFill>
                <a:srgbClr val="FFFFFF"/>
              </a:solidFill>
              <a:ln w="6350"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356" name="Text Placeholder 5">
            <a:extLst>
              <a:ext uri="{FF2B5EF4-FFF2-40B4-BE49-F238E27FC236}">
                <a16:creationId xmlns:a16="http://schemas.microsoft.com/office/drawing/2014/main" id="{886B33B2-E4F5-44C8-849F-47A449C69917}"/>
              </a:ext>
            </a:extLst>
          </p:cNvPr>
          <p:cNvSpPr txBox="1">
            <a:spLocks/>
          </p:cNvSpPr>
          <p:nvPr/>
        </p:nvSpPr>
        <p:spPr>
          <a:xfrm>
            <a:off x="5458781" y="4407862"/>
            <a:ext cx="1290418" cy="276999"/>
          </a:xfrm>
          <a:prstGeom prst="rect">
            <a:avLst/>
          </a:prstGeom>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Applications</a:t>
            </a:r>
          </a:p>
        </p:txBody>
      </p:sp>
      <p:grpSp>
        <p:nvGrpSpPr>
          <p:cNvPr id="357" name="Group 356">
            <a:extLst>
              <a:ext uri="{FF2B5EF4-FFF2-40B4-BE49-F238E27FC236}">
                <a16:creationId xmlns:a16="http://schemas.microsoft.com/office/drawing/2014/main" id="{83AC1673-3AA3-4FF6-A270-AE95D020EE2B}"/>
              </a:ext>
            </a:extLst>
          </p:cNvPr>
          <p:cNvGrpSpPr/>
          <p:nvPr/>
        </p:nvGrpSpPr>
        <p:grpSpPr>
          <a:xfrm>
            <a:off x="7043493" y="4162071"/>
            <a:ext cx="1115568" cy="1115568"/>
            <a:chOff x="815584" y="4489410"/>
            <a:chExt cx="1211986" cy="1211986"/>
          </a:xfrm>
        </p:grpSpPr>
        <p:sp>
          <p:nvSpPr>
            <p:cNvPr id="358" name="Oval 357">
              <a:extLst>
                <a:ext uri="{FF2B5EF4-FFF2-40B4-BE49-F238E27FC236}">
                  <a16:creationId xmlns:a16="http://schemas.microsoft.com/office/drawing/2014/main" id="{D9F0880C-38A3-4808-A2A3-DF0ACEAE915D}"/>
                </a:ext>
              </a:extLst>
            </p:cNvPr>
            <p:cNvSpPr/>
            <p:nvPr/>
          </p:nvSpPr>
          <p:spPr>
            <a:xfrm>
              <a:off x="815584" y="4489410"/>
              <a:ext cx="1211986" cy="12119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359" name="Group 358">
              <a:extLst>
                <a:ext uri="{FF2B5EF4-FFF2-40B4-BE49-F238E27FC236}">
                  <a16:creationId xmlns:a16="http://schemas.microsoft.com/office/drawing/2014/main" id="{05DE201E-8323-4F39-BBE8-8B62E017B8C6}"/>
                </a:ext>
              </a:extLst>
            </p:cNvPr>
            <p:cNvGrpSpPr/>
            <p:nvPr/>
          </p:nvGrpSpPr>
          <p:grpSpPr>
            <a:xfrm>
              <a:off x="1014272" y="4678460"/>
              <a:ext cx="792474" cy="792234"/>
              <a:chOff x="1014272" y="4678460"/>
              <a:chExt cx="792474" cy="792234"/>
            </a:xfrm>
          </p:grpSpPr>
          <p:sp>
            <p:nvSpPr>
              <p:cNvPr id="360" name="Freeform: Shape 359">
                <a:extLst>
                  <a:ext uri="{FF2B5EF4-FFF2-40B4-BE49-F238E27FC236}">
                    <a16:creationId xmlns:a16="http://schemas.microsoft.com/office/drawing/2014/main" id="{5E016323-2FDD-44E3-BD7E-D5DE1E53429E}"/>
                  </a:ext>
                </a:extLst>
              </p:cNvPr>
              <p:cNvSpPr/>
              <p:nvPr/>
            </p:nvSpPr>
            <p:spPr>
              <a:xfrm>
                <a:off x="1163634" y="4678460"/>
                <a:ext cx="643112" cy="556800"/>
              </a:xfrm>
              <a:custGeom>
                <a:avLst/>
                <a:gdLst>
                  <a:gd name="connsiteX0" fmla="*/ 631293 w 643112"/>
                  <a:gd name="connsiteY0" fmla="*/ 384590 h 556800"/>
                  <a:gd name="connsiteX1" fmla="*/ 444376 w 643112"/>
                  <a:gd name="connsiteY1" fmla="*/ 384590 h 556800"/>
                  <a:gd name="connsiteX2" fmla="*/ 444376 w 643112"/>
                  <a:gd name="connsiteY2" fmla="*/ 358201 h 556800"/>
                  <a:gd name="connsiteX3" fmla="*/ 494816 w 643112"/>
                  <a:gd name="connsiteY3" fmla="*/ 358201 h 556800"/>
                  <a:gd name="connsiteX4" fmla="*/ 506361 w 643112"/>
                  <a:gd name="connsiteY4" fmla="*/ 346656 h 556800"/>
                  <a:gd name="connsiteX5" fmla="*/ 494816 w 643112"/>
                  <a:gd name="connsiteY5" fmla="*/ 335111 h 556800"/>
                  <a:gd name="connsiteX6" fmla="*/ 444376 w 643112"/>
                  <a:gd name="connsiteY6" fmla="*/ 335111 h 556800"/>
                  <a:gd name="connsiteX7" fmla="*/ 444376 w 643112"/>
                  <a:gd name="connsiteY7" fmla="*/ 308723 h 556800"/>
                  <a:gd name="connsiteX8" fmla="*/ 479423 w 643112"/>
                  <a:gd name="connsiteY8" fmla="*/ 308723 h 556800"/>
                  <a:gd name="connsiteX9" fmla="*/ 513920 w 643112"/>
                  <a:gd name="connsiteY9" fmla="*/ 294429 h 556800"/>
                  <a:gd name="connsiteX10" fmla="*/ 590199 w 643112"/>
                  <a:gd name="connsiteY10" fmla="*/ 218151 h 556800"/>
                  <a:gd name="connsiteX11" fmla="*/ 606417 w 643112"/>
                  <a:gd name="connsiteY11" fmla="*/ 221999 h 556800"/>
                  <a:gd name="connsiteX12" fmla="*/ 632118 w 643112"/>
                  <a:gd name="connsiteY12" fmla="*/ 211279 h 556800"/>
                  <a:gd name="connsiteX13" fmla="*/ 642838 w 643112"/>
                  <a:gd name="connsiteY13" fmla="*/ 185577 h 556800"/>
                  <a:gd name="connsiteX14" fmla="*/ 632118 w 643112"/>
                  <a:gd name="connsiteY14" fmla="*/ 159876 h 556800"/>
                  <a:gd name="connsiteX15" fmla="*/ 606417 w 643112"/>
                  <a:gd name="connsiteY15" fmla="*/ 149156 h 556800"/>
                  <a:gd name="connsiteX16" fmla="*/ 580715 w 643112"/>
                  <a:gd name="connsiteY16" fmla="*/ 159876 h 556800"/>
                  <a:gd name="connsiteX17" fmla="*/ 569995 w 643112"/>
                  <a:gd name="connsiteY17" fmla="*/ 185577 h 556800"/>
                  <a:gd name="connsiteX18" fmla="*/ 573843 w 643112"/>
                  <a:gd name="connsiteY18" fmla="*/ 201795 h 556800"/>
                  <a:gd name="connsiteX19" fmla="*/ 497565 w 643112"/>
                  <a:gd name="connsiteY19" fmla="*/ 278074 h 556800"/>
                  <a:gd name="connsiteX20" fmla="*/ 479423 w 643112"/>
                  <a:gd name="connsiteY20" fmla="*/ 285633 h 556800"/>
                  <a:gd name="connsiteX21" fmla="*/ 444376 w 643112"/>
                  <a:gd name="connsiteY21" fmla="*/ 285633 h 556800"/>
                  <a:gd name="connsiteX22" fmla="*/ 444376 w 643112"/>
                  <a:gd name="connsiteY22" fmla="*/ 259795 h 556800"/>
                  <a:gd name="connsiteX23" fmla="*/ 383215 w 643112"/>
                  <a:gd name="connsiteY23" fmla="*/ 198634 h 556800"/>
                  <a:gd name="connsiteX24" fmla="*/ 357651 w 643112"/>
                  <a:gd name="connsiteY24" fmla="*/ 198634 h 556800"/>
                  <a:gd name="connsiteX25" fmla="*/ 357651 w 643112"/>
                  <a:gd name="connsiteY25" fmla="*/ 95830 h 556800"/>
                  <a:gd name="connsiteX26" fmla="*/ 382528 w 643112"/>
                  <a:gd name="connsiteY26" fmla="*/ 61332 h 556800"/>
                  <a:gd name="connsiteX27" fmla="*/ 346107 w 643112"/>
                  <a:gd name="connsiteY27" fmla="*/ 24911 h 556800"/>
                  <a:gd name="connsiteX28" fmla="*/ 309685 w 643112"/>
                  <a:gd name="connsiteY28" fmla="*/ 61195 h 556800"/>
                  <a:gd name="connsiteX29" fmla="*/ 334562 w 643112"/>
                  <a:gd name="connsiteY29" fmla="*/ 95692 h 556800"/>
                  <a:gd name="connsiteX30" fmla="*/ 334562 w 643112"/>
                  <a:gd name="connsiteY30" fmla="*/ 198497 h 556800"/>
                  <a:gd name="connsiteX31" fmla="*/ 308173 w 643112"/>
                  <a:gd name="connsiteY31" fmla="*/ 198497 h 556800"/>
                  <a:gd name="connsiteX32" fmla="*/ 308173 w 643112"/>
                  <a:gd name="connsiteY32" fmla="*/ 148057 h 556800"/>
                  <a:gd name="connsiteX33" fmla="*/ 296628 w 643112"/>
                  <a:gd name="connsiteY33" fmla="*/ 136512 h 556800"/>
                  <a:gd name="connsiteX34" fmla="*/ 285084 w 643112"/>
                  <a:gd name="connsiteY34" fmla="*/ 148057 h 556800"/>
                  <a:gd name="connsiteX35" fmla="*/ 285084 w 643112"/>
                  <a:gd name="connsiteY35" fmla="*/ 198497 h 556800"/>
                  <a:gd name="connsiteX36" fmla="*/ 258695 w 643112"/>
                  <a:gd name="connsiteY36" fmla="*/ 198497 h 556800"/>
                  <a:gd name="connsiteX37" fmla="*/ 258695 w 643112"/>
                  <a:gd name="connsiteY37" fmla="*/ 11579 h 556800"/>
                  <a:gd name="connsiteX38" fmla="*/ 247150 w 643112"/>
                  <a:gd name="connsiteY38" fmla="*/ 34 h 556800"/>
                  <a:gd name="connsiteX39" fmla="*/ 235605 w 643112"/>
                  <a:gd name="connsiteY39" fmla="*/ 11579 h 556800"/>
                  <a:gd name="connsiteX40" fmla="*/ 235605 w 643112"/>
                  <a:gd name="connsiteY40" fmla="*/ 198497 h 556800"/>
                  <a:gd name="connsiteX41" fmla="*/ 209217 w 643112"/>
                  <a:gd name="connsiteY41" fmla="*/ 198497 h 556800"/>
                  <a:gd name="connsiteX42" fmla="*/ 209217 w 643112"/>
                  <a:gd name="connsiteY42" fmla="*/ 148057 h 556800"/>
                  <a:gd name="connsiteX43" fmla="*/ 197672 w 643112"/>
                  <a:gd name="connsiteY43" fmla="*/ 136512 h 556800"/>
                  <a:gd name="connsiteX44" fmla="*/ 186127 w 643112"/>
                  <a:gd name="connsiteY44" fmla="*/ 148057 h 556800"/>
                  <a:gd name="connsiteX45" fmla="*/ 186127 w 643112"/>
                  <a:gd name="connsiteY45" fmla="*/ 198497 h 556800"/>
                  <a:gd name="connsiteX46" fmla="*/ 159739 w 643112"/>
                  <a:gd name="connsiteY46" fmla="*/ 198497 h 556800"/>
                  <a:gd name="connsiteX47" fmla="*/ 159739 w 643112"/>
                  <a:gd name="connsiteY47" fmla="*/ 163450 h 556800"/>
                  <a:gd name="connsiteX48" fmla="*/ 145445 w 643112"/>
                  <a:gd name="connsiteY48" fmla="*/ 128952 h 556800"/>
                  <a:gd name="connsiteX49" fmla="*/ 69029 w 643112"/>
                  <a:gd name="connsiteY49" fmla="*/ 52536 h 556800"/>
                  <a:gd name="connsiteX50" fmla="*/ 62157 w 643112"/>
                  <a:gd name="connsiteY50" fmla="*/ 10617 h 556800"/>
                  <a:gd name="connsiteX51" fmla="*/ 10617 w 643112"/>
                  <a:gd name="connsiteY51" fmla="*/ 10617 h 556800"/>
                  <a:gd name="connsiteX52" fmla="*/ 10617 w 643112"/>
                  <a:gd name="connsiteY52" fmla="*/ 62157 h 556800"/>
                  <a:gd name="connsiteX53" fmla="*/ 36318 w 643112"/>
                  <a:gd name="connsiteY53" fmla="*/ 72740 h 556800"/>
                  <a:gd name="connsiteX54" fmla="*/ 52536 w 643112"/>
                  <a:gd name="connsiteY54" fmla="*/ 68891 h 556800"/>
                  <a:gd name="connsiteX55" fmla="*/ 128952 w 643112"/>
                  <a:gd name="connsiteY55" fmla="*/ 145308 h 556800"/>
                  <a:gd name="connsiteX56" fmla="*/ 136512 w 643112"/>
                  <a:gd name="connsiteY56" fmla="*/ 163450 h 556800"/>
                  <a:gd name="connsiteX57" fmla="*/ 136512 w 643112"/>
                  <a:gd name="connsiteY57" fmla="*/ 198497 h 556800"/>
                  <a:gd name="connsiteX58" fmla="*/ 110398 w 643112"/>
                  <a:gd name="connsiteY58" fmla="*/ 198497 h 556800"/>
                  <a:gd name="connsiteX59" fmla="*/ 95142 w 643112"/>
                  <a:gd name="connsiteY59" fmla="*/ 200421 h 556800"/>
                  <a:gd name="connsiteX60" fmla="*/ 86759 w 643112"/>
                  <a:gd name="connsiteY60" fmla="*/ 214577 h 556800"/>
                  <a:gd name="connsiteX61" fmla="*/ 100915 w 643112"/>
                  <a:gd name="connsiteY61" fmla="*/ 222961 h 556800"/>
                  <a:gd name="connsiteX62" fmla="*/ 110398 w 643112"/>
                  <a:gd name="connsiteY62" fmla="*/ 221724 h 556800"/>
                  <a:gd name="connsiteX63" fmla="*/ 383353 w 643112"/>
                  <a:gd name="connsiteY63" fmla="*/ 221724 h 556800"/>
                  <a:gd name="connsiteX64" fmla="*/ 421423 w 643112"/>
                  <a:gd name="connsiteY64" fmla="*/ 259795 h 556800"/>
                  <a:gd name="connsiteX65" fmla="*/ 421423 w 643112"/>
                  <a:gd name="connsiteY65" fmla="*/ 532749 h 556800"/>
                  <a:gd name="connsiteX66" fmla="*/ 420186 w 643112"/>
                  <a:gd name="connsiteY66" fmla="*/ 542232 h 556800"/>
                  <a:gd name="connsiteX67" fmla="*/ 428570 w 643112"/>
                  <a:gd name="connsiteY67" fmla="*/ 556389 h 556800"/>
                  <a:gd name="connsiteX68" fmla="*/ 431456 w 643112"/>
                  <a:gd name="connsiteY68" fmla="*/ 556801 h 556800"/>
                  <a:gd name="connsiteX69" fmla="*/ 442726 w 643112"/>
                  <a:gd name="connsiteY69" fmla="*/ 548142 h 556800"/>
                  <a:gd name="connsiteX70" fmla="*/ 444651 w 643112"/>
                  <a:gd name="connsiteY70" fmla="*/ 532887 h 556800"/>
                  <a:gd name="connsiteX71" fmla="*/ 444651 w 643112"/>
                  <a:gd name="connsiteY71" fmla="*/ 507323 h 556800"/>
                  <a:gd name="connsiteX72" fmla="*/ 547455 w 643112"/>
                  <a:gd name="connsiteY72" fmla="*/ 507323 h 556800"/>
                  <a:gd name="connsiteX73" fmla="*/ 581952 w 643112"/>
                  <a:gd name="connsiteY73" fmla="*/ 532199 h 556800"/>
                  <a:gd name="connsiteX74" fmla="*/ 618374 w 643112"/>
                  <a:gd name="connsiteY74" fmla="*/ 495778 h 556800"/>
                  <a:gd name="connsiteX75" fmla="*/ 581952 w 643112"/>
                  <a:gd name="connsiteY75" fmla="*/ 459357 h 556800"/>
                  <a:gd name="connsiteX76" fmla="*/ 547455 w 643112"/>
                  <a:gd name="connsiteY76" fmla="*/ 484233 h 556800"/>
                  <a:gd name="connsiteX77" fmla="*/ 444651 w 643112"/>
                  <a:gd name="connsiteY77" fmla="*/ 484233 h 556800"/>
                  <a:gd name="connsiteX78" fmla="*/ 444651 w 643112"/>
                  <a:gd name="connsiteY78" fmla="*/ 457845 h 556800"/>
                  <a:gd name="connsiteX79" fmla="*/ 495091 w 643112"/>
                  <a:gd name="connsiteY79" fmla="*/ 457845 h 556800"/>
                  <a:gd name="connsiteX80" fmla="*/ 506636 w 643112"/>
                  <a:gd name="connsiteY80" fmla="*/ 446300 h 556800"/>
                  <a:gd name="connsiteX81" fmla="*/ 495091 w 643112"/>
                  <a:gd name="connsiteY81" fmla="*/ 434755 h 556800"/>
                  <a:gd name="connsiteX82" fmla="*/ 444651 w 643112"/>
                  <a:gd name="connsiteY82" fmla="*/ 434755 h 556800"/>
                  <a:gd name="connsiteX83" fmla="*/ 444651 w 643112"/>
                  <a:gd name="connsiteY83" fmla="*/ 408367 h 556800"/>
                  <a:gd name="connsiteX84" fmla="*/ 631568 w 643112"/>
                  <a:gd name="connsiteY84" fmla="*/ 408367 h 556800"/>
                  <a:gd name="connsiteX85" fmla="*/ 643113 w 643112"/>
                  <a:gd name="connsiteY85" fmla="*/ 396822 h 556800"/>
                  <a:gd name="connsiteX86" fmla="*/ 631293 w 643112"/>
                  <a:gd name="connsiteY86" fmla="*/ 384590 h 556800"/>
                  <a:gd name="connsiteX87" fmla="*/ 597208 w 643112"/>
                  <a:gd name="connsiteY87" fmla="*/ 175957 h 556800"/>
                  <a:gd name="connsiteX88" fmla="*/ 606554 w 643112"/>
                  <a:gd name="connsiteY88" fmla="*/ 172108 h 556800"/>
                  <a:gd name="connsiteX89" fmla="*/ 615900 w 643112"/>
                  <a:gd name="connsiteY89" fmla="*/ 175957 h 556800"/>
                  <a:gd name="connsiteX90" fmla="*/ 619748 w 643112"/>
                  <a:gd name="connsiteY90" fmla="*/ 185303 h 556800"/>
                  <a:gd name="connsiteX91" fmla="*/ 615900 w 643112"/>
                  <a:gd name="connsiteY91" fmla="*/ 194648 h 556800"/>
                  <a:gd name="connsiteX92" fmla="*/ 606554 w 643112"/>
                  <a:gd name="connsiteY92" fmla="*/ 198497 h 556800"/>
                  <a:gd name="connsiteX93" fmla="*/ 597208 w 643112"/>
                  <a:gd name="connsiteY93" fmla="*/ 194648 h 556800"/>
                  <a:gd name="connsiteX94" fmla="*/ 593360 w 643112"/>
                  <a:gd name="connsiteY94" fmla="*/ 185303 h 556800"/>
                  <a:gd name="connsiteX95" fmla="*/ 597208 w 643112"/>
                  <a:gd name="connsiteY95" fmla="*/ 175957 h 556800"/>
                  <a:gd name="connsiteX96" fmla="*/ 45252 w 643112"/>
                  <a:gd name="connsiteY96" fmla="*/ 45802 h 556800"/>
                  <a:gd name="connsiteX97" fmla="*/ 26560 w 643112"/>
                  <a:gd name="connsiteY97" fmla="*/ 45802 h 556800"/>
                  <a:gd name="connsiteX98" fmla="*/ 26560 w 643112"/>
                  <a:gd name="connsiteY98" fmla="*/ 27110 h 556800"/>
                  <a:gd name="connsiteX99" fmla="*/ 35906 w 643112"/>
                  <a:gd name="connsiteY99" fmla="*/ 23262 h 556800"/>
                  <a:gd name="connsiteX100" fmla="*/ 45252 w 643112"/>
                  <a:gd name="connsiteY100" fmla="*/ 27110 h 556800"/>
                  <a:gd name="connsiteX101" fmla="*/ 45252 w 643112"/>
                  <a:gd name="connsiteY101" fmla="*/ 45802 h 556800"/>
                  <a:gd name="connsiteX102" fmla="*/ 346107 w 643112"/>
                  <a:gd name="connsiteY102" fmla="*/ 74526 h 556800"/>
                  <a:gd name="connsiteX103" fmla="*/ 332912 w 643112"/>
                  <a:gd name="connsiteY103" fmla="*/ 61332 h 556800"/>
                  <a:gd name="connsiteX104" fmla="*/ 346107 w 643112"/>
                  <a:gd name="connsiteY104" fmla="*/ 48138 h 556800"/>
                  <a:gd name="connsiteX105" fmla="*/ 359301 w 643112"/>
                  <a:gd name="connsiteY105" fmla="*/ 61332 h 556800"/>
                  <a:gd name="connsiteX106" fmla="*/ 346107 w 643112"/>
                  <a:gd name="connsiteY106" fmla="*/ 74526 h 556800"/>
                  <a:gd name="connsiteX107" fmla="*/ 581678 w 643112"/>
                  <a:gd name="connsiteY107" fmla="*/ 482172 h 556800"/>
                  <a:gd name="connsiteX108" fmla="*/ 594872 w 643112"/>
                  <a:gd name="connsiteY108" fmla="*/ 495366 h 556800"/>
                  <a:gd name="connsiteX109" fmla="*/ 581678 w 643112"/>
                  <a:gd name="connsiteY109" fmla="*/ 508560 h 556800"/>
                  <a:gd name="connsiteX110" fmla="*/ 568483 w 643112"/>
                  <a:gd name="connsiteY110" fmla="*/ 495366 h 556800"/>
                  <a:gd name="connsiteX111" fmla="*/ 581678 w 643112"/>
                  <a:gd name="connsiteY111" fmla="*/ 482172 h 55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3112" h="556800">
                    <a:moveTo>
                      <a:pt x="631293" y="384590"/>
                    </a:moveTo>
                    <a:lnTo>
                      <a:pt x="444376" y="384590"/>
                    </a:lnTo>
                    <a:lnTo>
                      <a:pt x="444376" y="358201"/>
                    </a:lnTo>
                    <a:lnTo>
                      <a:pt x="494816" y="358201"/>
                    </a:lnTo>
                    <a:cubicBezTo>
                      <a:pt x="501276" y="358201"/>
                      <a:pt x="506361" y="352979"/>
                      <a:pt x="506361" y="346656"/>
                    </a:cubicBezTo>
                    <a:cubicBezTo>
                      <a:pt x="506361" y="340334"/>
                      <a:pt x="501138" y="335111"/>
                      <a:pt x="494816" y="335111"/>
                    </a:cubicBezTo>
                    <a:lnTo>
                      <a:pt x="444376" y="335111"/>
                    </a:lnTo>
                    <a:lnTo>
                      <a:pt x="444376" y="308723"/>
                    </a:lnTo>
                    <a:lnTo>
                      <a:pt x="479423" y="308723"/>
                    </a:lnTo>
                    <a:cubicBezTo>
                      <a:pt x="492479" y="308723"/>
                      <a:pt x="504712" y="303638"/>
                      <a:pt x="513920" y="294429"/>
                    </a:cubicBezTo>
                    <a:lnTo>
                      <a:pt x="590199" y="218151"/>
                    </a:lnTo>
                    <a:cubicBezTo>
                      <a:pt x="595147" y="220624"/>
                      <a:pt x="600644" y="221999"/>
                      <a:pt x="606417" y="221999"/>
                    </a:cubicBezTo>
                    <a:cubicBezTo>
                      <a:pt x="616175" y="221999"/>
                      <a:pt x="625246" y="218151"/>
                      <a:pt x="632118" y="211279"/>
                    </a:cubicBezTo>
                    <a:cubicBezTo>
                      <a:pt x="638990" y="204407"/>
                      <a:pt x="642838" y="195198"/>
                      <a:pt x="642838" y="185577"/>
                    </a:cubicBezTo>
                    <a:cubicBezTo>
                      <a:pt x="642838" y="175819"/>
                      <a:pt x="638990" y="166748"/>
                      <a:pt x="632118" y="159876"/>
                    </a:cubicBezTo>
                    <a:cubicBezTo>
                      <a:pt x="625246" y="153004"/>
                      <a:pt x="616037" y="149156"/>
                      <a:pt x="606417" y="149156"/>
                    </a:cubicBezTo>
                    <a:cubicBezTo>
                      <a:pt x="596658" y="149156"/>
                      <a:pt x="587587" y="153004"/>
                      <a:pt x="580715" y="159876"/>
                    </a:cubicBezTo>
                    <a:cubicBezTo>
                      <a:pt x="573843" y="166748"/>
                      <a:pt x="569995" y="175957"/>
                      <a:pt x="569995" y="185577"/>
                    </a:cubicBezTo>
                    <a:cubicBezTo>
                      <a:pt x="569995" y="191350"/>
                      <a:pt x="571370" y="196847"/>
                      <a:pt x="573843" y="201795"/>
                    </a:cubicBezTo>
                    <a:lnTo>
                      <a:pt x="497565" y="278074"/>
                    </a:lnTo>
                    <a:cubicBezTo>
                      <a:pt x="492754" y="282884"/>
                      <a:pt x="486295" y="285633"/>
                      <a:pt x="479423" y="285633"/>
                    </a:cubicBezTo>
                    <a:lnTo>
                      <a:pt x="444376" y="285633"/>
                    </a:lnTo>
                    <a:lnTo>
                      <a:pt x="444376" y="259795"/>
                    </a:lnTo>
                    <a:cubicBezTo>
                      <a:pt x="444376" y="225985"/>
                      <a:pt x="416888" y="198634"/>
                      <a:pt x="383215" y="198634"/>
                    </a:cubicBezTo>
                    <a:lnTo>
                      <a:pt x="357651" y="198634"/>
                    </a:lnTo>
                    <a:lnTo>
                      <a:pt x="357651" y="95830"/>
                    </a:lnTo>
                    <a:cubicBezTo>
                      <a:pt x="372083" y="91019"/>
                      <a:pt x="382528" y="77275"/>
                      <a:pt x="382528" y="61332"/>
                    </a:cubicBezTo>
                    <a:cubicBezTo>
                      <a:pt x="382528" y="41266"/>
                      <a:pt x="366173" y="24911"/>
                      <a:pt x="346107" y="24911"/>
                    </a:cubicBezTo>
                    <a:cubicBezTo>
                      <a:pt x="326040" y="24911"/>
                      <a:pt x="309685" y="41129"/>
                      <a:pt x="309685" y="61195"/>
                    </a:cubicBezTo>
                    <a:cubicBezTo>
                      <a:pt x="309685" y="77275"/>
                      <a:pt x="320131" y="90882"/>
                      <a:pt x="334562" y="95692"/>
                    </a:cubicBezTo>
                    <a:lnTo>
                      <a:pt x="334562" y="198497"/>
                    </a:lnTo>
                    <a:lnTo>
                      <a:pt x="308173" y="198497"/>
                    </a:lnTo>
                    <a:lnTo>
                      <a:pt x="308173" y="148057"/>
                    </a:lnTo>
                    <a:cubicBezTo>
                      <a:pt x="308173" y="141597"/>
                      <a:pt x="302951" y="136512"/>
                      <a:pt x="296628" y="136512"/>
                    </a:cubicBezTo>
                    <a:cubicBezTo>
                      <a:pt x="290169" y="136512"/>
                      <a:pt x="285084" y="141734"/>
                      <a:pt x="285084" y="148057"/>
                    </a:cubicBezTo>
                    <a:lnTo>
                      <a:pt x="285084" y="198497"/>
                    </a:lnTo>
                    <a:lnTo>
                      <a:pt x="258695" y="198497"/>
                    </a:lnTo>
                    <a:lnTo>
                      <a:pt x="258695" y="11579"/>
                    </a:lnTo>
                    <a:cubicBezTo>
                      <a:pt x="258695" y="5120"/>
                      <a:pt x="253472" y="34"/>
                      <a:pt x="247150" y="34"/>
                    </a:cubicBezTo>
                    <a:cubicBezTo>
                      <a:pt x="240828" y="34"/>
                      <a:pt x="235605" y="5257"/>
                      <a:pt x="235605" y="11579"/>
                    </a:cubicBezTo>
                    <a:lnTo>
                      <a:pt x="235605" y="198497"/>
                    </a:lnTo>
                    <a:lnTo>
                      <a:pt x="209217" y="198497"/>
                    </a:lnTo>
                    <a:lnTo>
                      <a:pt x="209217" y="148057"/>
                    </a:lnTo>
                    <a:cubicBezTo>
                      <a:pt x="209217" y="141597"/>
                      <a:pt x="203994" y="136512"/>
                      <a:pt x="197672" y="136512"/>
                    </a:cubicBezTo>
                    <a:cubicBezTo>
                      <a:pt x="191212" y="136512"/>
                      <a:pt x="186127" y="141734"/>
                      <a:pt x="186127" y="148057"/>
                    </a:cubicBezTo>
                    <a:lnTo>
                      <a:pt x="186127" y="198497"/>
                    </a:lnTo>
                    <a:lnTo>
                      <a:pt x="159739" y="198497"/>
                    </a:lnTo>
                    <a:lnTo>
                      <a:pt x="159739" y="163450"/>
                    </a:lnTo>
                    <a:cubicBezTo>
                      <a:pt x="159739" y="150393"/>
                      <a:pt x="154654" y="138161"/>
                      <a:pt x="145445" y="128952"/>
                    </a:cubicBezTo>
                    <a:lnTo>
                      <a:pt x="69029" y="52536"/>
                    </a:lnTo>
                    <a:cubicBezTo>
                      <a:pt x="75763" y="38930"/>
                      <a:pt x="73564" y="21887"/>
                      <a:pt x="62157" y="10617"/>
                    </a:cubicBezTo>
                    <a:cubicBezTo>
                      <a:pt x="48001" y="-3539"/>
                      <a:pt x="24911" y="-3539"/>
                      <a:pt x="10617" y="10617"/>
                    </a:cubicBezTo>
                    <a:cubicBezTo>
                      <a:pt x="-3539" y="24773"/>
                      <a:pt x="-3539" y="47863"/>
                      <a:pt x="10617" y="62157"/>
                    </a:cubicBezTo>
                    <a:cubicBezTo>
                      <a:pt x="17764" y="69304"/>
                      <a:pt x="27110" y="72740"/>
                      <a:pt x="36318" y="72740"/>
                    </a:cubicBezTo>
                    <a:cubicBezTo>
                      <a:pt x="41816" y="72740"/>
                      <a:pt x="47451" y="71503"/>
                      <a:pt x="52536" y="68891"/>
                    </a:cubicBezTo>
                    <a:lnTo>
                      <a:pt x="128952" y="145308"/>
                    </a:lnTo>
                    <a:cubicBezTo>
                      <a:pt x="133763" y="150118"/>
                      <a:pt x="136512" y="156578"/>
                      <a:pt x="136512" y="163450"/>
                    </a:cubicBezTo>
                    <a:lnTo>
                      <a:pt x="136512" y="198497"/>
                    </a:lnTo>
                    <a:lnTo>
                      <a:pt x="110398" y="198497"/>
                    </a:lnTo>
                    <a:cubicBezTo>
                      <a:pt x="105175" y="198497"/>
                      <a:pt x="100090" y="199184"/>
                      <a:pt x="95142" y="200421"/>
                    </a:cubicBezTo>
                    <a:cubicBezTo>
                      <a:pt x="88958" y="202070"/>
                      <a:pt x="85247" y="208392"/>
                      <a:pt x="86759" y="214577"/>
                    </a:cubicBezTo>
                    <a:cubicBezTo>
                      <a:pt x="88408" y="220762"/>
                      <a:pt x="94730" y="224473"/>
                      <a:pt x="100915" y="222961"/>
                    </a:cubicBezTo>
                    <a:cubicBezTo>
                      <a:pt x="103938" y="222136"/>
                      <a:pt x="107237" y="221724"/>
                      <a:pt x="110398" y="221724"/>
                    </a:cubicBezTo>
                    <a:lnTo>
                      <a:pt x="383353" y="221724"/>
                    </a:lnTo>
                    <a:cubicBezTo>
                      <a:pt x="404381" y="221724"/>
                      <a:pt x="421423" y="238766"/>
                      <a:pt x="421423" y="259795"/>
                    </a:cubicBezTo>
                    <a:lnTo>
                      <a:pt x="421423" y="532749"/>
                    </a:lnTo>
                    <a:cubicBezTo>
                      <a:pt x="421423" y="535910"/>
                      <a:pt x="421011" y="539209"/>
                      <a:pt x="420186" y="542232"/>
                    </a:cubicBezTo>
                    <a:cubicBezTo>
                      <a:pt x="418537" y="548417"/>
                      <a:pt x="422385" y="554739"/>
                      <a:pt x="428570" y="556389"/>
                    </a:cubicBezTo>
                    <a:cubicBezTo>
                      <a:pt x="429532" y="556664"/>
                      <a:pt x="430494" y="556801"/>
                      <a:pt x="431456" y="556801"/>
                    </a:cubicBezTo>
                    <a:cubicBezTo>
                      <a:pt x="436679" y="556801"/>
                      <a:pt x="441352" y="553365"/>
                      <a:pt x="442726" y="548142"/>
                    </a:cubicBezTo>
                    <a:cubicBezTo>
                      <a:pt x="443963" y="543195"/>
                      <a:pt x="444651" y="537972"/>
                      <a:pt x="444651" y="532887"/>
                    </a:cubicBezTo>
                    <a:lnTo>
                      <a:pt x="444651" y="507323"/>
                    </a:lnTo>
                    <a:lnTo>
                      <a:pt x="547455" y="507323"/>
                    </a:lnTo>
                    <a:cubicBezTo>
                      <a:pt x="552266" y="521754"/>
                      <a:pt x="566009" y="532199"/>
                      <a:pt x="581952" y="532199"/>
                    </a:cubicBezTo>
                    <a:cubicBezTo>
                      <a:pt x="602019" y="532199"/>
                      <a:pt x="618374" y="515844"/>
                      <a:pt x="618374" y="495778"/>
                    </a:cubicBezTo>
                    <a:cubicBezTo>
                      <a:pt x="618374" y="475712"/>
                      <a:pt x="602019" y="459357"/>
                      <a:pt x="581952" y="459357"/>
                    </a:cubicBezTo>
                    <a:cubicBezTo>
                      <a:pt x="565872" y="459357"/>
                      <a:pt x="552266" y="469802"/>
                      <a:pt x="547455" y="484233"/>
                    </a:cubicBezTo>
                    <a:lnTo>
                      <a:pt x="444651" y="484233"/>
                    </a:lnTo>
                    <a:lnTo>
                      <a:pt x="444651" y="457845"/>
                    </a:lnTo>
                    <a:lnTo>
                      <a:pt x="495091" y="457845"/>
                    </a:lnTo>
                    <a:cubicBezTo>
                      <a:pt x="501550" y="457845"/>
                      <a:pt x="506636" y="452622"/>
                      <a:pt x="506636" y="446300"/>
                    </a:cubicBezTo>
                    <a:cubicBezTo>
                      <a:pt x="506636" y="439840"/>
                      <a:pt x="501413" y="434755"/>
                      <a:pt x="495091" y="434755"/>
                    </a:cubicBezTo>
                    <a:lnTo>
                      <a:pt x="444651" y="434755"/>
                    </a:lnTo>
                    <a:lnTo>
                      <a:pt x="444651" y="408367"/>
                    </a:lnTo>
                    <a:lnTo>
                      <a:pt x="631568" y="408367"/>
                    </a:lnTo>
                    <a:cubicBezTo>
                      <a:pt x="638028" y="408367"/>
                      <a:pt x="643113" y="403144"/>
                      <a:pt x="643113" y="396822"/>
                    </a:cubicBezTo>
                    <a:cubicBezTo>
                      <a:pt x="643113" y="390499"/>
                      <a:pt x="637753" y="384590"/>
                      <a:pt x="631293" y="384590"/>
                    </a:cubicBezTo>
                    <a:close/>
                    <a:moveTo>
                      <a:pt x="597208" y="175957"/>
                    </a:moveTo>
                    <a:cubicBezTo>
                      <a:pt x="599682" y="173483"/>
                      <a:pt x="602981" y="172108"/>
                      <a:pt x="606554" y="172108"/>
                    </a:cubicBezTo>
                    <a:cubicBezTo>
                      <a:pt x="610127" y="172108"/>
                      <a:pt x="613426" y="173483"/>
                      <a:pt x="615900" y="175957"/>
                    </a:cubicBezTo>
                    <a:cubicBezTo>
                      <a:pt x="618374" y="178431"/>
                      <a:pt x="619748" y="181729"/>
                      <a:pt x="619748" y="185303"/>
                    </a:cubicBezTo>
                    <a:cubicBezTo>
                      <a:pt x="619748" y="188876"/>
                      <a:pt x="618374" y="192175"/>
                      <a:pt x="615900" y="194648"/>
                    </a:cubicBezTo>
                    <a:cubicBezTo>
                      <a:pt x="613426" y="197122"/>
                      <a:pt x="610127" y="198497"/>
                      <a:pt x="606554" y="198497"/>
                    </a:cubicBezTo>
                    <a:cubicBezTo>
                      <a:pt x="602981" y="198497"/>
                      <a:pt x="599682" y="197122"/>
                      <a:pt x="597208" y="194648"/>
                    </a:cubicBezTo>
                    <a:cubicBezTo>
                      <a:pt x="594734" y="192175"/>
                      <a:pt x="593360" y="188876"/>
                      <a:pt x="593360" y="185303"/>
                    </a:cubicBezTo>
                    <a:cubicBezTo>
                      <a:pt x="593360" y="181729"/>
                      <a:pt x="594734" y="178431"/>
                      <a:pt x="597208" y="175957"/>
                    </a:cubicBezTo>
                    <a:close/>
                    <a:moveTo>
                      <a:pt x="45252" y="45802"/>
                    </a:moveTo>
                    <a:cubicBezTo>
                      <a:pt x="40167" y="50887"/>
                      <a:pt x="31783" y="50887"/>
                      <a:pt x="26560" y="45802"/>
                    </a:cubicBezTo>
                    <a:cubicBezTo>
                      <a:pt x="21475" y="40716"/>
                      <a:pt x="21475" y="32333"/>
                      <a:pt x="26560" y="27110"/>
                    </a:cubicBezTo>
                    <a:cubicBezTo>
                      <a:pt x="29171" y="24499"/>
                      <a:pt x="32470" y="23262"/>
                      <a:pt x="35906" y="23262"/>
                    </a:cubicBezTo>
                    <a:cubicBezTo>
                      <a:pt x="39342" y="23262"/>
                      <a:pt x="42641" y="24499"/>
                      <a:pt x="45252" y="27110"/>
                    </a:cubicBezTo>
                    <a:cubicBezTo>
                      <a:pt x="50337" y="32333"/>
                      <a:pt x="50337" y="40579"/>
                      <a:pt x="45252" y="45802"/>
                    </a:cubicBezTo>
                    <a:close/>
                    <a:moveTo>
                      <a:pt x="346107" y="74526"/>
                    </a:moveTo>
                    <a:cubicBezTo>
                      <a:pt x="338822" y="74526"/>
                      <a:pt x="332912" y="68617"/>
                      <a:pt x="332912" y="61332"/>
                    </a:cubicBezTo>
                    <a:cubicBezTo>
                      <a:pt x="332912" y="54048"/>
                      <a:pt x="338822" y="48138"/>
                      <a:pt x="346107" y="48138"/>
                    </a:cubicBezTo>
                    <a:cubicBezTo>
                      <a:pt x="353391" y="48138"/>
                      <a:pt x="359301" y="54048"/>
                      <a:pt x="359301" y="61332"/>
                    </a:cubicBezTo>
                    <a:cubicBezTo>
                      <a:pt x="359301" y="68617"/>
                      <a:pt x="353391" y="74526"/>
                      <a:pt x="346107" y="74526"/>
                    </a:cubicBezTo>
                    <a:close/>
                    <a:moveTo>
                      <a:pt x="581678" y="482172"/>
                    </a:moveTo>
                    <a:cubicBezTo>
                      <a:pt x="588962" y="482172"/>
                      <a:pt x="594872" y="488081"/>
                      <a:pt x="594872" y="495366"/>
                    </a:cubicBezTo>
                    <a:cubicBezTo>
                      <a:pt x="594872" y="502650"/>
                      <a:pt x="588962" y="508560"/>
                      <a:pt x="581678" y="508560"/>
                    </a:cubicBezTo>
                    <a:cubicBezTo>
                      <a:pt x="574393" y="508560"/>
                      <a:pt x="568483" y="502650"/>
                      <a:pt x="568483" y="495366"/>
                    </a:cubicBezTo>
                    <a:cubicBezTo>
                      <a:pt x="568483" y="488219"/>
                      <a:pt x="574393" y="482172"/>
                      <a:pt x="581678" y="482172"/>
                    </a:cubicBezTo>
                    <a:close/>
                  </a:path>
                </a:pathLst>
              </a:custGeom>
              <a:solidFill>
                <a:srgbClr val="FFFFFF"/>
              </a:solidFill>
              <a:ln w="9525"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61" name="Freeform: Shape 360">
                <a:extLst>
                  <a:ext uri="{FF2B5EF4-FFF2-40B4-BE49-F238E27FC236}">
                    <a16:creationId xmlns:a16="http://schemas.microsoft.com/office/drawing/2014/main" id="{7D433B45-941B-4FBD-BE32-4B0136B739AE}"/>
                  </a:ext>
                </a:extLst>
              </p:cNvPr>
              <p:cNvSpPr/>
              <p:nvPr/>
            </p:nvSpPr>
            <p:spPr>
              <a:xfrm>
                <a:off x="1014272" y="4914233"/>
                <a:ext cx="643406" cy="556461"/>
              </a:xfrm>
              <a:custGeom>
                <a:avLst/>
                <a:gdLst>
                  <a:gd name="connsiteX0" fmla="*/ 632771 w 643406"/>
                  <a:gd name="connsiteY0" fmla="*/ 494477 h 556461"/>
                  <a:gd name="connsiteX1" fmla="*/ 590852 w 643406"/>
                  <a:gd name="connsiteY1" fmla="*/ 487605 h 556461"/>
                  <a:gd name="connsiteX2" fmla="*/ 514435 w 643406"/>
                  <a:gd name="connsiteY2" fmla="*/ 411189 h 556461"/>
                  <a:gd name="connsiteX3" fmla="*/ 506876 w 643406"/>
                  <a:gd name="connsiteY3" fmla="*/ 393047 h 556461"/>
                  <a:gd name="connsiteX4" fmla="*/ 506876 w 643406"/>
                  <a:gd name="connsiteY4" fmla="*/ 358000 h 556461"/>
                  <a:gd name="connsiteX5" fmla="*/ 532440 w 643406"/>
                  <a:gd name="connsiteY5" fmla="*/ 358000 h 556461"/>
                  <a:gd name="connsiteX6" fmla="*/ 547696 w 643406"/>
                  <a:gd name="connsiteY6" fmla="*/ 356075 h 556461"/>
                  <a:gd name="connsiteX7" fmla="*/ 556079 w 643406"/>
                  <a:gd name="connsiteY7" fmla="*/ 341919 h 556461"/>
                  <a:gd name="connsiteX8" fmla="*/ 541923 w 643406"/>
                  <a:gd name="connsiteY8" fmla="*/ 333535 h 556461"/>
                  <a:gd name="connsiteX9" fmla="*/ 532440 w 643406"/>
                  <a:gd name="connsiteY9" fmla="*/ 334772 h 556461"/>
                  <a:gd name="connsiteX10" fmla="*/ 259760 w 643406"/>
                  <a:gd name="connsiteY10" fmla="*/ 334772 h 556461"/>
                  <a:gd name="connsiteX11" fmla="*/ 221690 w 643406"/>
                  <a:gd name="connsiteY11" fmla="*/ 296702 h 556461"/>
                  <a:gd name="connsiteX12" fmla="*/ 221690 w 643406"/>
                  <a:gd name="connsiteY12" fmla="*/ 24022 h 556461"/>
                  <a:gd name="connsiteX13" fmla="*/ 222927 w 643406"/>
                  <a:gd name="connsiteY13" fmla="*/ 14539 h 556461"/>
                  <a:gd name="connsiteX14" fmla="*/ 214543 w 643406"/>
                  <a:gd name="connsiteY14" fmla="*/ 383 h 556461"/>
                  <a:gd name="connsiteX15" fmla="*/ 200387 w 643406"/>
                  <a:gd name="connsiteY15" fmla="*/ 8766 h 556461"/>
                  <a:gd name="connsiteX16" fmla="*/ 198462 w 643406"/>
                  <a:gd name="connsiteY16" fmla="*/ 24022 h 556461"/>
                  <a:gd name="connsiteX17" fmla="*/ 198462 w 643406"/>
                  <a:gd name="connsiteY17" fmla="*/ 49586 h 556461"/>
                  <a:gd name="connsiteX18" fmla="*/ 95795 w 643406"/>
                  <a:gd name="connsiteY18" fmla="*/ 49586 h 556461"/>
                  <a:gd name="connsiteX19" fmla="*/ 61298 w 643406"/>
                  <a:gd name="connsiteY19" fmla="*/ 24709 h 556461"/>
                  <a:gd name="connsiteX20" fmla="*/ 24877 w 643406"/>
                  <a:gd name="connsiteY20" fmla="*/ 61131 h 556461"/>
                  <a:gd name="connsiteX21" fmla="*/ 61298 w 643406"/>
                  <a:gd name="connsiteY21" fmla="*/ 97552 h 556461"/>
                  <a:gd name="connsiteX22" fmla="*/ 95795 w 643406"/>
                  <a:gd name="connsiteY22" fmla="*/ 72676 h 556461"/>
                  <a:gd name="connsiteX23" fmla="*/ 198600 w 643406"/>
                  <a:gd name="connsiteY23" fmla="*/ 72676 h 556461"/>
                  <a:gd name="connsiteX24" fmla="*/ 198600 w 643406"/>
                  <a:gd name="connsiteY24" fmla="*/ 99064 h 556461"/>
                  <a:gd name="connsiteX25" fmla="*/ 148160 w 643406"/>
                  <a:gd name="connsiteY25" fmla="*/ 99064 h 556461"/>
                  <a:gd name="connsiteX26" fmla="*/ 136615 w 643406"/>
                  <a:gd name="connsiteY26" fmla="*/ 110609 h 556461"/>
                  <a:gd name="connsiteX27" fmla="*/ 148160 w 643406"/>
                  <a:gd name="connsiteY27" fmla="*/ 122154 h 556461"/>
                  <a:gd name="connsiteX28" fmla="*/ 198600 w 643406"/>
                  <a:gd name="connsiteY28" fmla="*/ 122154 h 556461"/>
                  <a:gd name="connsiteX29" fmla="*/ 198600 w 643406"/>
                  <a:gd name="connsiteY29" fmla="*/ 148542 h 556461"/>
                  <a:gd name="connsiteX30" fmla="*/ 11545 w 643406"/>
                  <a:gd name="connsiteY30" fmla="*/ 148542 h 556461"/>
                  <a:gd name="connsiteX31" fmla="*/ 0 w 643406"/>
                  <a:gd name="connsiteY31" fmla="*/ 160362 h 556461"/>
                  <a:gd name="connsiteX32" fmla="*/ 11545 w 643406"/>
                  <a:gd name="connsiteY32" fmla="*/ 171907 h 556461"/>
                  <a:gd name="connsiteX33" fmla="*/ 198462 w 643406"/>
                  <a:gd name="connsiteY33" fmla="*/ 171907 h 556461"/>
                  <a:gd name="connsiteX34" fmla="*/ 198462 w 643406"/>
                  <a:gd name="connsiteY34" fmla="*/ 198295 h 556461"/>
                  <a:gd name="connsiteX35" fmla="*/ 148022 w 643406"/>
                  <a:gd name="connsiteY35" fmla="*/ 198295 h 556461"/>
                  <a:gd name="connsiteX36" fmla="*/ 136477 w 643406"/>
                  <a:gd name="connsiteY36" fmla="*/ 209840 h 556461"/>
                  <a:gd name="connsiteX37" fmla="*/ 148022 w 643406"/>
                  <a:gd name="connsiteY37" fmla="*/ 221385 h 556461"/>
                  <a:gd name="connsiteX38" fmla="*/ 198462 w 643406"/>
                  <a:gd name="connsiteY38" fmla="*/ 221385 h 556461"/>
                  <a:gd name="connsiteX39" fmla="*/ 198462 w 643406"/>
                  <a:gd name="connsiteY39" fmla="*/ 247773 h 556461"/>
                  <a:gd name="connsiteX40" fmla="*/ 163415 w 643406"/>
                  <a:gd name="connsiteY40" fmla="*/ 247773 h 556461"/>
                  <a:gd name="connsiteX41" fmla="*/ 128918 w 643406"/>
                  <a:gd name="connsiteY41" fmla="*/ 262067 h 556461"/>
                  <a:gd name="connsiteX42" fmla="*/ 52639 w 643406"/>
                  <a:gd name="connsiteY42" fmla="*/ 338758 h 556461"/>
                  <a:gd name="connsiteX43" fmla="*/ 36421 w 643406"/>
                  <a:gd name="connsiteY43" fmla="*/ 334910 h 556461"/>
                  <a:gd name="connsiteX44" fmla="*/ 10720 w 643406"/>
                  <a:gd name="connsiteY44" fmla="*/ 345630 h 556461"/>
                  <a:gd name="connsiteX45" fmla="*/ 0 w 643406"/>
                  <a:gd name="connsiteY45" fmla="*/ 371331 h 556461"/>
                  <a:gd name="connsiteX46" fmla="*/ 10720 w 643406"/>
                  <a:gd name="connsiteY46" fmla="*/ 397032 h 556461"/>
                  <a:gd name="connsiteX47" fmla="*/ 36421 w 643406"/>
                  <a:gd name="connsiteY47" fmla="*/ 407753 h 556461"/>
                  <a:gd name="connsiteX48" fmla="*/ 62123 w 643406"/>
                  <a:gd name="connsiteY48" fmla="*/ 397032 h 556461"/>
                  <a:gd name="connsiteX49" fmla="*/ 72843 w 643406"/>
                  <a:gd name="connsiteY49" fmla="*/ 371331 h 556461"/>
                  <a:gd name="connsiteX50" fmla="*/ 68995 w 643406"/>
                  <a:gd name="connsiteY50" fmla="*/ 355113 h 556461"/>
                  <a:gd name="connsiteX51" fmla="*/ 145273 w 643406"/>
                  <a:gd name="connsiteY51" fmla="*/ 278835 h 556461"/>
                  <a:gd name="connsiteX52" fmla="*/ 163415 w 643406"/>
                  <a:gd name="connsiteY52" fmla="*/ 271275 h 556461"/>
                  <a:gd name="connsiteX53" fmla="*/ 198462 w 643406"/>
                  <a:gd name="connsiteY53" fmla="*/ 271275 h 556461"/>
                  <a:gd name="connsiteX54" fmla="*/ 198462 w 643406"/>
                  <a:gd name="connsiteY54" fmla="*/ 296839 h 556461"/>
                  <a:gd name="connsiteX55" fmla="*/ 259623 w 643406"/>
                  <a:gd name="connsiteY55" fmla="*/ 358000 h 556461"/>
                  <a:gd name="connsiteX56" fmla="*/ 285187 w 643406"/>
                  <a:gd name="connsiteY56" fmla="*/ 358000 h 556461"/>
                  <a:gd name="connsiteX57" fmla="*/ 285187 w 643406"/>
                  <a:gd name="connsiteY57" fmla="*/ 460804 h 556461"/>
                  <a:gd name="connsiteX58" fmla="*/ 260310 w 643406"/>
                  <a:gd name="connsiteY58" fmla="*/ 495301 h 556461"/>
                  <a:gd name="connsiteX59" fmla="*/ 296731 w 643406"/>
                  <a:gd name="connsiteY59" fmla="*/ 531723 h 556461"/>
                  <a:gd name="connsiteX60" fmla="*/ 333153 w 643406"/>
                  <a:gd name="connsiteY60" fmla="*/ 495301 h 556461"/>
                  <a:gd name="connsiteX61" fmla="*/ 308276 w 643406"/>
                  <a:gd name="connsiteY61" fmla="*/ 460804 h 556461"/>
                  <a:gd name="connsiteX62" fmla="*/ 308276 w 643406"/>
                  <a:gd name="connsiteY62" fmla="*/ 358000 h 556461"/>
                  <a:gd name="connsiteX63" fmla="*/ 334665 w 643406"/>
                  <a:gd name="connsiteY63" fmla="*/ 358000 h 556461"/>
                  <a:gd name="connsiteX64" fmla="*/ 334665 w 643406"/>
                  <a:gd name="connsiteY64" fmla="*/ 408440 h 556461"/>
                  <a:gd name="connsiteX65" fmla="*/ 346210 w 643406"/>
                  <a:gd name="connsiteY65" fmla="*/ 419985 h 556461"/>
                  <a:gd name="connsiteX66" fmla="*/ 357755 w 643406"/>
                  <a:gd name="connsiteY66" fmla="*/ 408440 h 556461"/>
                  <a:gd name="connsiteX67" fmla="*/ 357755 w 643406"/>
                  <a:gd name="connsiteY67" fmla="*/ 358000 h 556461"/>
                  <a:gd name="connsiteX68" fmla="*/ 384143 w 643406"/>
                  <a:gd name="connsiteY68" fmla="*/ 358000 h 556461"/>
                  <a:gd name="connsiteX69" fmla="*/ 384143 w 643406"/>
                  <a:gd name="connsiteY69" fmla="*/ 544917 h 556461"/>
                  <a:gd name="connsiteX70" fmla="*/ 395688 w 643406"/>
                  <a:gd name="connsiteY70" fmla="*/ 556462 h 556461"/>
                  <a:gd name="connsiteX71" fmla="*/ 407233 w 643406"/>
                  <a:gd name="connsiteY71" fmla="*/ 544917 h 556461"/>
                  <a:gd name="connsiteX72" fmla="*/ 407233 w 643406"/>
                  <a:gd name="connsiteY72" fmla="*/ 358000 h 556461"/>
                  <a:gd name="connsiteX73" fmla="*/ 433621 w 643406"/>
                  <a:gd name="connsiteY73" fmla="*/ 358000 h 556461"/>
                  <a:gd name="connsiteX74" fmla="*/ 433621 w 643406"/>
                  <a:gd name="connsiteY74" fmla="*/ 408440 h 556461"/>
                  <a:gd name="connsiteX75" fmla="*/ 445166 w 643406"/>
                  <a:gd name="connsiteY75" fmla="*/ 419985 h 556461"/>
                  <a:gd name="connsiteX76" fmla="*/ 456711 w 643406"/>
                  <a:gd name="connsiteY76" fmla="*/ 408440 h 556461"/>
                  <a:gd name="connsiteX77" fmla="*/ 456711 w 643406"/>
                  <a:gd name="connsiteY77" fmla="*/ 358000 h 556461"/>
                  <a:gd name="connsiteX78" fmla="*/ 483099 w 643406"/>
                  <a:gd name="connsiteY78" fmla="*/ 358000 h 556461"/>
                  <a:gd name="connsiteX79" fmla="*/ 483099 w 643406"/>
                  <a:gd name="connsiteY79" fmla="*/ 393047 h 556461"/>
                  <a:gd name="connsiteX80" fmla="*/ 497393 w 643406"/>
                  <a:gd name="connsiteY80" fmla="*/ 427544 h 556461"/>
                  <a:gd name="connsiteX81" fmla="*/ 573809 w 643406"/>
                  <a:gd name="connsiteY81" fmla="*/ 503960 h 556461"/>
                  <a:gd name="connsiteX82" fmla="*/ 580681 w 643406"/>
                  <a:gd name="connsiteY82" fmla="*/ 545879 h 556461"/>
                  <a:gd name="connsiteX83" fmla="*/ 606382 w 643406"/>
                  <a:gd name="connsiteY83" fmla="*/ 556462 h 556461"/>
                  <a:gd name="connsiteX84" fmla="*/ 632083 w 643406"/>
                  <a:gd name="connsiteY84" fmla="*/ 545879 h 556461"/>
                  <a:gd name="connsiteX85" fmla="*/ 632771 w 643406"/>
                  <a:gd name="connsiteY85" fmla="*/ 494477 h 556461"/>
                  <a:gd name="connsiteX86" fmla="*/ 61160 w 643406"/>
                  <a:gd name="connsiteY86" fmla="*/ 74325 h 556461"/>
                  <a:gd name="connsiteX87" fmla="*/ 47966 w 643406"/>
                  <a:gd name="connsiteY87" fmla="*/ 61131 h 556461"/>
                  <a:gd name="connsiteX88" fmla="*/ 61160 w 643406"/>
                  <a:gd name="connsiteY88" fmla="*/ 47937 h 556461"/>
                  <a:gd name="connsiteX89" fmla="*/ 74355 w 643406"/>
                  <a:gd name="connsiteY89" fmla="*/ 61131 h 556461"/>
                  <a:gd name="connsiteX90" fmla="*/ 61160 w 643406"/>
                  <a:gd name="connsiteY90" fmla="*/ 74325 h 556461"/>
                  <a:gd name="connsiteX91" fmla="*/ 45767 w 643406"/>
                  <a:gd name="connsiteY91" fmla="*/ 380677 h 556461"/>
                  <a:gd name="connsiteX92" fmla="*/ 36421 w 643406"/>
                  <a:gd name="connsiteY92" fmla="*/ 384525 h 556461"/>
                  <a:gd name="connsiteX93" fmla="*/ 27076 w 643406"/>
                  <a:gd name="connsiteY93" fmla="*/ 380677 h 556461"/>
                  <a:gd name="connsiteX94" fmla="*/ 23227 w 643406"/>
                  <a:gd name="connsiteY94" fmla="*/ 371331 h 556461"/>
                  <a:gd name="connsiteX95" fmla="*/ 27076 w 643406"/>
                  <a:gd name="connsiteY95" fmla="*/ 361985 h 556461"/>
                  <a:gd name="connsiteX96" fmla="*/ 36421 w 643406"/>
                  <a:gd name="connsiteY96" fmla="*/ 358137 h 556461"/>
                  <a:gd name="connsiteX97" fmla="*/ 45767 w 643406"/>
                  <a:gd name="connsiteY97" fmla="*/ 361985 h 556461"/>
                  <a:gd name="connsiteX98" fmla="*/ 49616 w 643406"/>
                  <a:gd name="connsiteY98" fmla="*/ 371331 h 556461"/>
                  <a:gd name="connsiteX99" fmla="*/ 45767 w 643406"/>
                  <a:gd name="connsiteY99" fmla="*/ 380677 h 556461"/>
                  <a:gd name="connsiteX100" fmla="*/ 310063 w 643406"/>
                  <a:gd name="connsiteY100" fmla="*/ 495301 h 556461"/>
                  <a:gd name="connsiteX101" fmla="*/ 296869 w 643406"/>
                  <a:gd name="connsiteY101" fmla="*/ 508496 h 556461"/>
                  <a:gd name="connsiteX102" fmla="*/ 283675 w 643406"/>
                  <a:gd name="connsiteY102" fmla="*/ 495301 h 556461"/>
                  <a:gd name="connsiteX103" fmla="*/ 296869 w 643406"/>
                  <a:gd name="connsiteY103" fmla="*/ 482107 h 556461"/>
                  <a:gd name="connsiteX104" fmla="*/ 310063 w 643406"/>
                  <a:gd name="connsiteY104" fmla="*/ 495301 h 556461"/>
                  <a:gd name="connsiteX105" fmla="*/ 616415 w 643406"/>
                  <a:gd name="connsiteY105" fmla="*/ 529524 h 556461"/>
                  <a:gd name="connsiteX106" fmla="*/ 597724 w 643406"/>
                  <a:gd name="connsiteY106" fmla="*/ 529524 h 556461"/>
                  <a:gd name="connsiteX107" fmla="*/ 597724 w 643406"/>
                  <a:gd name="connsiteY107" fmla="*/ 510832 h 556461"/>
                  <a:gd name="connsiteX108" fmla="*/ 607069 w 643406"/>
                  <a:gd name="connsiteY108" fmla="*/ 506984 h 556461"/>
                  <a:gd name="connsiteX109" fmla="*/ 616415 w 643406"/>
                  <a:gd name="connsiteY109" fmla="*/ 510832 h 556461"/>
                  <a:gd name="connsiteX110" fmla="*/ 616415 w 643406"/>
                  <a:gd name="connsiteY110" fmla="*/ 529524 h 55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43406" h="556461">
                    <a:moveTo>
                      <a:pt x="632771" y="494477"/>
                    </a:moveTo>
                    <a:cubicBezTo>
                      <a:pt x="621501" y="483207"/>
                      <a:pt x="604458" y="480870"/>
                      <a:pt x="590852" y="487605"/>
                    </a:cubicBezTo>
                    <a:lnTo>
                      <a:pt x="514435" y="411189"/>
                    </a:lnTo>
                    <a:cubicBezTo>
                      <a:pt x="509625" y="406378"/>
                      <a:pt x="506876" y="399919"/>
                      <a:pt x="506876" y="393047"/>
                    </a:cubicBezTo>
                    <a:lnTo>
                      <a:pt x="506876" y="358000"/>
                    </a:lnTo>
                    <a:lnTo>
                      <a:pt x="532440" y="358000"/>
                    </a:lnTo>
                    <a:cubicBezTo>
                      <a:pt x="537663" y="358000"/>
                      <a:pt x="542748" y="357312"/>
                      <a:pt x="547696" y="356075"/>
                    </a:cubicBezTo>
                    <a:cubicBezTo>
                      <a:pt x="553880" y="354426"/>
                      <a:pt x="557591" y="348104"/>
                      <a:pt x="556079" y="341919"/>
                    </a:cubicBezTo>
                    <a:cubicBezTo>
                      <a:pt x="554430" y="335734"/>
                      <a:pt x="548108" y="332024"/>
                      <a:pt x="541923" y="333535"/>
                    </a:cubicBezTo>
                    <a:cubicBezTo>
                      <a:pt x="538900" y="334360"/>
                      <a:pt x="535601" y="334772"/>
                      <a:pt x="532440" y="334772"/>
                    </a:cubicBezTo>
                    <a:lnTo>
                      <a:pt x="259760" y="334772"/>
                    </a:lnTo>
                    <a:cubicBezTo>
                      <a:pt x="238732" y="334772"/>
                      <a:pt x="221690" y="317730"/>
                      <a:pt x="221690" y="296702"/>
                    </a:cubicBezTo>
                    <a:lnTo>
                      <a:pt x="221690" y="24022"/>
                    </a:lnTo>
                    <a:cubicBezTo>
                      <a:pt x="221690" y="20861"/>
                      <a:pt x="222102" y="17562"/>
                      <a:pt x="222927" y="14539"/>
                    </a:cubicBezTo>
                    <a:cubicBezTo>
                      <a:pt x="224576" y="8354"/>
                      <a:pt x="220728" y="2032"/>
                      <a:pt x="214543" y="383"/>
                    </a:cubicBezTo>
                    <a:cubicBezTo>
                      <a:pt x="208358" y="-1267"/>
                      <a:pt x="202036" y="2582"/>
                      <a:pt x="200387" y="8766"/>
                    </a:cubicBezTo>
                    <a:cubicBezTo>
                      <a:pt x="199150" y="13714"/>
                      <a:pt x="198462" y="18937"/>
                      <a:pt x="198462" y="24022"/>
                    </a:cubicBezTo>
                    <a:lnTo>
                      <a:pt x="198462" y="49586"/>
                    </a:lnTo>
                    <a:lnTo>
                      <a:pt x="95795" y="49586"/>
                    </a:lnTo>
                    <a:cubicBezTo>
                      <a:pt x="90985" y="35155"/>
                      <a:pt x="77241" y="24709"/>
                      <a:pt x="61298" y="24709"/>
                    </a:cubicBezTo>
                    <a:cubicBezTo>
                      <a:pt x="41232" y="24709"/>
                      <a:pt x="24877" y="41065"/>
                      <a:pt x="24877" y="61131"/>
                    </a:cubicBezTo>
                    <a:cubicBezTo>
                      <a:pt x="24877" y="81197"/>
                      <a:pt x="41232" y="97552"/>
                      <a:pt x="61298" y="97552"/>
                    </a:cubicBezTo>
                    <a:cubicBezTo>
                      <a:pt x="77378" y="97552"/>
                      <a:pt x="90985" y="87107"/>
                      <a:pt x="95795" y="72676"/>
                    </a:cubicBezTo>
                    <a:lnTo>
                      <a:pt x="198600" y="72676"/>
                    </a:lnTo>
                    <a:lnTo>
                      <a:pt x="198600" y="99064"/>
                    </a:lnTo>
                    <a:lnTo>
                      <a:pt x="148160" y="99064"/>
                    </a:lnTo>
                    <a:cubicBezTo>
                      <a:pt x="141700" y="99064"/>
                      <a:pt x="136615" y="104287"/>
                      <a:pt x="136615" y="110609"/>
                    </a:cubicBezTo>
                    <a:cubicBezTo>
                      <a:pt x="136615" y="116931"/>
                      <a:pt x="141837" y="122154"/>
                      <a:pt x="148160" y="122154"/>
                    </a:cubicBezTo>
                    <a:lnTo>
                      <a:pt x="198600" y="122154"/>
                    </a:lnTo>
                    <a:lnTo>
                      <a:pt x="198600" y="148542"/>
                    </a:lnTo>
                    <a:lnTo>
                      <a:pt x="11545" y="148542"/>
                    </a:lnTo>
                    <a:cubicBezTo>
                      <a:pt x="5223" y="148817"/>
                      <a:pt x="0" y="154040"/>
                      <a:pt x="0" y="160362"/>
                    </a:cubicBezTo>
                    <a:cubicBezTo>
                      <a:pt x="0" y="166684"/>
                      <a:pt x="5223" y="171907"/>
                      <a:pt x="11545" y="171907"/>
                    </a:cubicBezTo>
                    <a:lnTo>
                      <a:pt x="198462" y="171907"/>
                    </a:lnTo>
                    <a:lnTo>
                      <a:pt x="198462" y="198295"/>
                    </a:lnTo>
                    <a:lnTo>
                      <a:pt x="148022" y="198295"/>
                    </a:lnTo>
                    <a:cubicBezTo>
                      <a:pt x="141563" y="198295"/>
                      <a:pt x="136477" y="203518"/>
                      <a:pt x="136477" y="209840"/>
                    </a:cubicBezTo>
                    <a:cubicBezTo>
                      <a:pt x="136477" y="216300"/>
                      <a:pt x="141700" y="221385"/>
                      <a:pt x="148022" y="221385"/>
                    </a:cubicBezTo>
                    <a:lnTo>
                      <a:pt x="198462" y="221385"/>
                    </a:lnTo>
                    <a:lnTo>
                      <a:pt x="198462" y="247773"/>
                    </a:lnTo>
                    <a:lnTo>
                      <a:pt x="163415" y="247773"/>
                    </a:lnTo>
                    <a:cubicBezTo>
                      <a:pt x="150359" y="247773"/>
                      <a:pt x="138127" y="252859"/>
                      <a:pt x="128918" y="262067"/>
                    </a:cubicBezTo>
                    <a:lnTo>
                      <a:pt x="52639" y="338758"/>
                    </a:lnTo>
                    <a:cubicBezTo>
                      <a:pt x="47691" y="336284"/>
                      <a:pt x="42194" y="334910"/>
                      <a:pt x="36421" y="334910"/>
                    </a:cubicBezTo>
                    <a:cubicBezTo>
                      <a:pt x="26663" y="334910"/>
                      <a:pt x="17592" y="338758"/>
                      <a:pt x="10720" y="345630"/>
                    </a:cubicBezTo>
                    <a:cubicBezTo>
                      <a:pt x="3848" y="352502"/>
                      <a:pt x="0" y="361573"/>
                      <a:pt x="0" y="371331"/>
                    </a:cubicBezTo>
                    <a:cubicBezTo>
                      <a:pt x="0" y="381089"/>
                      <a:pt x="3848" y="390160"/>
                      <a:pt x="10720" y="397032"/>
                    </a:cubicBezTo>
                    <a:cubicBezTo>
                      <a:pt x="17592" y="403904"/>
                      <a:pt x="26801" y="407753"/>
                      <a:pt x="36421" y="407753"/>
                    </a:cubicBezTo>
                    <a:cubicBezTo>
                      <a:pt x="46042" y="407753"/>
                      <a:pt x="55251" y="403904"/>
                      <a:pt x="62123" y="397032"/>
                    </a:cubicBezTo>
                    <a:cubicBezTo>
                      <a:pt x="68995" y="390160"/>
                      <a:pt x="72843" y="380952"/>
                      <a:pt x="72843" y="371331"/>
                    </a:cubicBezTo>
                    <a:cubicBezTo>
                      <a:pt x="72843" y="365559"/>
                      <a:pt x="71468" y="360061"/>
                      <a:pt x="68995" y="355113"/>
                    </a:cubicBezTo>
                    <a:lnTo>
                      <a:pt x="145273" y="278835"/>
                    </a:lnTo>
                    <a:cubicBezTo>
                      <a:pt x="150084" y="274024"/>
                      <a:pt x="156543" y="271275"/>
                      <a:pt x="163415" y="271275"/>
                    </a:cubicBezTo>
                    <a:lnTo>
                      <a:pt x="198462" y="271275"/>
                    </a:lnTo>
                    <a:lnTo>
                      <a:pt x="198462" y="296839"/>
                    </a:lnTo>
                    <a:cubicBezTo>
                      <a:pt x="198462" y="330649"/>
                      <a:pt x="225950" y="358000"/>
                      <a:pt x="259623" y="358000"/>
                    </a:cubicBezTo>
                    <a:lnTo>
                      <a:pt x="285187" y="358000"/>
                    </a:lnTo>
                    <a:lnTo>
                      <a:pt x="285187" y="460804"/>
                    </a:lnTo>
                    <a:cubicBezTo>
                      <a:pt x="270755" y="465615"/>
                      <a:pt x="260310" y="479359"/>
                      <a:pt x="260310" y="495301"/>
                    </a:cubicBezTo>
                    <a:cubicBezTo>
                      <a:pt x="260310" y="515368"/>
                      <a:pt x="276665" y="531723"/>
                      <a:pt x="296731" y="531723"/>
                    </a:cubicBezTo>
                    <a:cubicBezTo>
                      <a:pt x="316798" y="531723"/>
                      <a:pt x="333153" y="515368"/>
                      <a:pt x="333153" y="495301"/>
                    </a:cubicBezTo>
                    <a:cubicBezTo>
                      <a:pt x="333153" y="479221"/>
                      <a:pt x="322708" y="465615"/>
                      <a:pt x="308276" y="460804"/>
                    </a:cubicBezTo>
                    <a:lnTo>
                      <a:pt x="308276" y="358000"/>
                    </a:lnTo>
                    <a:lnTo>
                      <a:pt x="334665" y="358000"/>
                    </a:lnTo>
                    <a:lnTo>
                      <a:pt x="334665" y="408440"/>
                    </a:lnTo>
                    <a:cubicBezTo>
                      <a:pt x="334665" y="414899"/>
                      <a:pt x="339887" y="419985"/>
                      <a:pt x="346210" y="419985"/>
                    </a:cubicBezTo>
                    <a:cubicBezTo>
                      <a:pt x="352532" y="419985"/>
                      <a:pt x="357755" y="414762"/>
                      <a:pt x="357755" y="408440"/>
                    </a:cubicBezTo>
                    <a:lnTo>
                      <a:pt x="357755" y="358000"/>
                    </a:lnTo>
                    <a:lnTo>
                      <a:pt x="384143" y="358000"/>
                    </a:lnTo>
                    <a:lnTo>
                      <a:pt x="384143" y="544917"/>
                    </a:lnTo>
                    <a:cubicBezTo>
                      <a:pt x="384143" y="551377"/>
                      <a:pt x="389366" y="556462"/>
                      <a:pt x="395688" y="556462"/>
                    </a:cubicBezTo>
                    <a:cubicBezTo>
                      <a:pt x="402010" y="556462"/>
                      <a:pt x="407233" y="551239"/>
                      <a:pt x="407233" y="544917"/>
                    </a:cubicBezTo>
                    <a:lnTo>
                      <a:pt x="407233" y="358000"/>
                    </a:lnTo>
                    <a:lnTo>
                      <a:pt x="433621" y="358000"/>
                    </a:lnTo>
                    <a:lnTo>
                      <a:pt x="433621" y="408440"/>
                    </a:lnTo>
                    <a:cubicBezTo>
                      <a:pt x="433621" y="414899"/>
                      <a:pt x="438844" y="419985"/>
                      <a:pt x="445166" y="419985"/>
                    </a:cubicBezTo>
                    <a:cubicBezTo>
                      <a:pt x="451626" y="419985"/>
                      <a:pt x="456711" y="414762"/>
                      <a:pt x="456711" y="408440"/>
                    </a:cubicBezTo>
                    <a:lnTo>
                      <a:pt x="456711" y="358000"/>
                    </a:lnTo>
                    <a:lnTo>
                      <a:pt x="483099" y="358000"/>
                    </a:lnTo>
                    <a:lnTo>
                      <a:pt x="483099" y="393047"/>
                    </a:lnTo>
                    <a:cubicBezTo>
                      <a:pt x="483099" y="406103"/>
                      <a:pt x="488184" y="418335"/>
                      <a:pt x="497393" y="427544"/>
                    </a:cubicBezTo>
                    <a:lnTo>
                      <a:pt x="573809" y="503960"/>
                    </a:lnTo>
                    <a:cubicBezTo>
                      <a:pt x="567075" y="517567"/>
                      <a:pt x="569274" y="534609"/>
                      <a:pt x="580681" y="545879"/>
                    </a:cubicBezTo>
                    <a:cubicBezTo>
                      <a:pt x="587828" y="553026"/>
                      <a:pt x="597174" y="556462"/>
                      <a:pt x="606382" y="556462"/>
                    </a:cubicBezTo>
                    <a:cubicBezTo>
                      <a:pt x="615728" y="556462"/>
                      <a:pt x="625074" y="552889"/>
                      <a:pt x="632083" y="545879"/>
                    </a:cubicBezTo>
                    <a:cubicBezTo>
                      <a:pt x="647064" y="531723"/>
                      <a:pt x="647064" y="508633"/>
                      <a:pt x="632771" y="494477"/>
                    </a:cubicBezTo>
                    <a:close/>
                    <a:moveTo>
                      <a:pt x="61160" y="74325"/>
                    </a:moveTo>
                    <a:cubicBezTo>
                      <a:pt x="53876" y="74325"/>
                      <a:pt x="47966" y="68415"/>
                      <a:pt x="47966" y="61131"/>
                    </a:cubicBezTo>
                    <a:cubicBezTo>
                      <a:pt x="47966" y="53846"/>
                      <a:pt x="53876" y="47937"/>
                      <a:pt x="61160" y="47937"/>
                    </a:cubicBezTo>
                    <a:cubicBezTo>
                      <a:pt x="68445" y="47937"/>
                      <a:pt x="74355" y="53846"/>
                      <a:pt x="74355" y="61131"/>
                    </a:cubicBezTo>
                    <a:cubicBezTo>
                      <a:pt x="74492" y="68415"/>
                      <a:pt x="68445" y="74325"/>
                      <a:pt x="61160" y="74325"/>
                    </a:cubicBezTo>
                    <a:close/>
                    <a:moveTo>
                      <a:pt x="45767" y="380677"/>
                    </a:moveTo>
                    <a:cubicBezTo>
                      <a:pt x="43293" y="383151"/>
                      <a:pt x="39995" y="384525"/>
                      <a:pt x="36421" y="384525"/>
                    </a:cubicBezTo>
                    <a:cubicBezTo>
                      <a:pt x="32848" y="384525"/>
                      <a:pt x="29549" y="383151"/>
                      <a:pt x="27076" y="380677"/>
                    </a:cubicBezTo>
                    <a:cubicBezTo>
                      <a:pt x="24602" y="378203"/>
                      <a:pt x="23227" y="374905"/>
                      <a:pt x="23227" y="371331"/>
                    </a:cubicBezTo>
                    <a:cubicBezTo>
                      <a:pt x="23227" y="367758"/>
                      <a:pt x="24602" y="364459"/>
                      <a:pt x="27076" y="361985"/>
                    </a:cubicBezTo>
                    <a:cubicBezTo>
                      <a:pt x="29549" y="359511"/>
                      <a:pt x="32848" y="358137"/>
                      <a:pt x="36421" y="358137"/>
                    </a:cubicBezTo>
                    <a:cubicBezTo>
                      <a:pt x="39995" y="358137"/>
                      <a:pt x="43293" y="359511"/>
                      <a:pt x="45767" y="361985"/>
                    </a:cubicBezTo>
                    <a:cubicBezTo>
                      <a:pt x="48241" y="364459"/>
                      <a:pt x="49616" y="367758"/>
                      <a:pt x="49616" y="371331"/>
                    </a:cubicBezTo>
                    <a:cubicBezTo>
                      <a:pt x="49616" y="374905"/>
                      <a:pt x="48241" y="378203"/>
                      <a:pt x="45767" y="380677"/>
                    </a:cubicBezTo>
                    <a:close/>
                    <a:moveTo>
                      <a:pt x="310063" y="495301"/>
                    </a:moveTo>
                    <a:cubicBezTo>
                      <a:pt x="310063" y="502586"/>
                      <a:pt x="304153" y="508496"/>
                      <a:pt x="296869" y="508496"/>
                    </a:cubicBezTo>
                    <a:cubicBezTo>
                      <a:pt x="289585" y="508496"/>
                      <a:pt x="283675" y="502586"/>
                      <a:pt x="283675" y="495301"/>
                    </a:cubicBezTo>
                    <a:cubicBezTo>
                      <a:pt x="283675" y="488017"/>
                      <a:pt x="289585" y="482107"/>
                      <a:pt x="296869" y="482107"/>
                    </a:cubicBezTo>
                    <a:cubicBezTo>
                      <a:pt x="304153" y="482107"/>
                      <a:pt x="310063" y="488155"/>
                      <a:pt x="310063" y="495301"/>
                    </a:cubicBezTo>
                    <a:close/>
                    <a:moveTo>
                      <a:pt x="616415" y="529524"/>
                    </a:moveTo>
                    <a:cubicBezTo>
                      <a:pt x="611330" y="534609"/>
                      <a:pt x="602946" y="534609"/>
                      <a:pt x="597724" y="529524"/>
                    </a:cubicBezTo>
                    <a:cubicBezTo>
                      <a:pt x="592638" y="524439"/>
                      <a:pt x="592638" y="516055"/>
                      <a:pt x="597724" y="510832"/>
                    </a:cubicBezTo>
                    <a:cubicBezTo>
                      <a:pt x="600335" y="508221"/>
                      <a:pt x="603633" y="506984"/>
                      <a:pt x="607069" y="506984"/>
                    </a:cubicBezTo>
                    <a:cubicBezTo>
                      <a:pt x="610505" y="506984"/>
                      <a:pt x="613804" y="508221"/>
                      <a:pt x="616415" y="510832"/>
                    </a:cubicBezTo>
                    <a:cubicBezTo>
                      <a:pt x="621501" y="516055"/>
                      <a:pt x="621501" y="524301"/>
                      <a:pt x="616415" y="529524"/>
                    </a:cubicBezTo>
                    <a:close/>
                  </a:path>
                </a:pathLst>
              </a:custGeom>
              <a:solidFill>
                <a:srgbClr val="FFFFFF"/>
              </a:solidFill>
              <a:ln w="9525"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62" name="Freeform: Shape 361">
                <a:extLst>
                  <a:ext uri="{FF2B5EF4-FFF2-40B4-BE49-F238E27FC236}">
                    <a16:creationId xmlns:a16="http://schemas.microsoft.com/office/drawing/2014/main" id="{CAC55AEC-A637-42EF-BC95-A22243871E0C}"/>
                  </a:ext>
                </a:extLst>
              </p:cNvPr>
              <p:cNvSpPr/>
              <p:nvPr/>
            </p:nvSpPr>
            <p:spPr>
              <a:xfrm>
                <a:off x="1287089" y="4939079"/>
                <a:ext cx="246566" cy="271167"/>
              </a:xfrm>
              <a:custGeom>
                <a:avLst/>
                <a:gdLst>
                  <a:gd name="connsiteX0" fmla="*/ 246566 w 246566"/>
                  <a:gd name="connsiteY0" fmla="*/ 104591 h 271167"/>
                  <a:gd name="connsiteX1" fmla="*/ 203548 w 246566"/>
                  <a:gd name="connsiteY1" fmla="*/ 51952 h 271167"/>
                  <a:gd name="connsiteX2" fmla="*/ 204647 w 246566"/>
                  <a:gd name="connsiteY2" fmla="*/ 42606 h 271167"/>
                  <a:gd name="connsiteX3" fmla="*/ 158193 w 246566"/>
                  <a:gd name="connsiteY3" fmla="*/ 0 h 271167"/>
                  <a:gd name="connsiteX4" fmla="*/ 123283 w 246566"/>
                  <a:gd name="connsiteY4" fmla="*/ 14431 h 271167"/>
                  <a:gd name="connsiteX5" fmla="*/ 88373 w 246566"/>
                  <a:gd name="connsiteY5" fmla="*/ 0 h 271167"/>
                  <a:gd name="connsiteX6" fmla="*/ 41919 w 246566"/>
                  <a:gd name="connsiteY6" fmla="*/ 42606 h 271167"/>
                  <a:gd name="connsiteX7" fmla="*/ 43018 w 246566"/>
                  <a:gd name="connsiteY7" fmla="*/ 51952 h 271167"/>
                  <a:gd name="connsiteX8" fmla="*/ 0 w 246566"/>
                  <a:gd name="connsiteY8" fmla="*/ 104591 h 271167"/>
                  <a:gd name="connsiteX9" fmla="*/ 12232 w 246566"/>
                  <a:gd name="connsiteY9" fmla="*/ 137577 h 271167"/>
                  <a:gd name="connsiteX10" fmla="*/ 0 w 246566"/>
                  <a:gd name="connsiteY10" fmla="*/ 172761 h 271167"/>
                  <a:gd name="connsiteX11" fmla="*/ 27900 w 246566"/>
                  <a:gd name="connsiteY11" fmla="*/ 222377 h 271167"/>
                  <a:gd name="connsiteX12" fmla="*/ 27900 w 246566"/>
                  <a:gd name="connsiteY12" fmla="*/ 222377 h 271167"/>
                  <a:gd name="connsiteX13" fmla="*/ 81364 w 246566"/>
                  <a:gd name="connsiteY13" fmla="*/ 271168 h 271167"/>
                  <a:gd name="connsiteX14" fmla="*/ 123283 w 246566"/>
                  <a:gd name="connsiteY14" fmla="*/ 252613 h 271167"/>
                  <a:gd name="connsiteX15" fmla="*/ 165202 w 246566"/>
                  <a:gd name="connsiteY15" fmla="*/ 271168 h 271167"/>
                  <a:gd name="connsiteX16" fmla="*/ 218529 w 246566"/>
                  <a:gd name="connsiteY16" fmla="*/ 225400 h 271167"/>
                  <a:gd name="connsiteX17" fmla="*/ 246566 w 246566"/>
                  <a:gd name="connsiteY17" fmla="*/ 178946 h 271167"/>
                  <a:gd name="connsiteX18" fmla="*/ 230486 w 246566"/>
                  <a:gd name="connsiteY18" fmla="*/ 141700 h 271167"/>
                  <a:gd name="connsiteX19" fmla="*/ 246566 w 246566"/>
                  <a:gd name="connsiteY19" fmla="*/ 104591 h 271167"/>
                  <a:gd name="connsiteX20" fmla="*/ 205472 w 246566"/>
                  <a:gd name="connsiteY20" fmla="*/ 152008 h 271167"/>
                  <a:gd name="connsiteX21" fmla="*/ 223339 w 246566"/>
                  <a:gd name="connsiteY21" fmla="*/ 178946 h 271167"/>
                  <a:gd name="connsiteX22" fmla="*/ 213168 w 246566"/>
                  <a:gd name="connsiteY22" fmla="*/ 200799 h 271167"/>
                  <a:gd name="connsiteX23" fmla="*/ 182657 w 246566"/>
                  <a:gd name="connsiteY23" fmla="*/ 176197 h 271167"/>
                  <a:gd name="connsiteX24" fmla="*/ 168088 w 246566"/>
                  <a:gd name="connsiteY24" fmla="*/ 183756 h 271167"/>
                  <a:gd name="connsiteX25" fmla="*/ 175647 w 246566"/>
                  <a:gd name="connsiteY25" fmla="*/ 198325 h 271167"/>
                  <a:gd name="connsiteX26" fmla="*/ 195439 w 246566"/>
                  <a:gd name="connsiteY26" fmla="*/ 222377 h 271167"/>
                  <a:gd name="connsiteX27" fmla="*/ 165202 w 246566"/>
                  <a:gd name="connsiteY27" fmla="*/ 247941 h 271167"/>
                  <a:gd name="connsiteX28" fmla="*/ 134965 w 246566"/>
                  <a:gd name="connsiteY28" fmla="*/ 222377 h 271167"/>
                  <a:gd name="connsiteX29" fmla="*/ 134965 w 246566"/>
                  <a:gd name="connsiteY29" fmla="*/ 147885 h 271167"/>
                  <a:gd name="connsiteX30" fmla="*/ 165202 w 246566"/>
                  <a:gd name="connsiteY30" fmla="*/ 122321 h 271167"/>
                  <a:gd name="connsiteX31" fmla="*/ 176747 w 246566"/>
                  <a:gd name="connsiteY31" fmla="*/ 110776 h 271167"/>
                  <a:gd name="connsiteX32" fmla="*/ 165202 w 246566"/>
                  <a:gd name="connsiteY32" fmla="*/ 99231 h 271167"/>
                  <a:gd name="connsiteX33" fmla="*/ 134965 w 246566"/>
                  <a:gd name="connsiteY33" fmla="*/ 107890 h 271167"/>
                  <a:gd name="connsiteX34" fmla="*/ 134965 w 246566"/>
                  <a:gd name="connsiteY34" fmla="*/ 93046 h 271167"/>
                  <a:gd name="connsiteX35" fmla="*/ 123420 w 246566"/>
                  <a:gd name="connsiteY35" fmla="*/ 81502 h 271167"/>
                  <a:gd name="connsiteX36" fmla="*/ 111876 w 246566"/>
                  <a:gd name="connsiteY36" fmla="*/ 93046 h 271167"/>
                  <a:gd name="connsiteX37" fmla="*/ 111876 w 246566"/>
                  <a:gd name="connsiteY37" fmla="*/ 157505 h 271167"/>
                  <a:gd name="connsiteX38" fmla="*/ 99094 w 246566"/>
                  <a:gd name="connsiteY38" fmla="*/ 151596 h 271167"/>
                  <a:gd name="connsiteX39" fmla="*/ 84525 w 246566"/>
                  <a:gd name="connsiteY39" fmla="*/ 159155 h 271167"/>
                  <a:gd name="connsiteX40" fmla="*/ 92084 w 246566"/>
                  <a:gd name="connsiteY40" fmla="*/ 173723 h 271167"/>
                  <a:gd name="connsiteX41" fmla="*/ 111876 w 246566"/>
                  <a:gd name="connsiteY41" fmla="*/ 197775 h 271167"/>
                  <a:gd name="connsiteX42" fmla="*/ 111876 w 246566"/>
                  <a:gd name="connsiteY42" fmla="*/ 222652 h 271167"/>
                  <a:gd name="connsiteX43" fmla="*/ 81639 w 246566"/>
                  <a:gd name="connsiteY43" fmla="*/ 248215 h 271167"/>
                  <a:gd name="connsiteX44" fmla="*/ 51402 w 246566"/>
                  <a:gd name="connsiteY44" fmla="*/ 222652 h 271167"/>
                  <a:gd name="connsiteX45" fmla="*/ 58687 w 246566"/>
                  <a:gd name="connsiteY45" fmla="*/ 206022 h 271167"/>
                  <a:gd name="connsiteX46" fmla="*/ 58687 w 246566"/>
                  <a:gd name="connsiteY46" fmla="*/ 189666 h 271167"/>
                  <a:gd name="connsiteX47" fmla="*/ 42331 w 246566"/>
                  <a:gd name="connsiteY47" fmla="*/ 189666 h 271167"/>
                  <a:gd name="connsiteX48" fmla="*/ 35184 w 246566"/>
                  <a:gd name="connsiteY48" fmla="*/ 198600 h 271167"/>
                  <a:gd name="connsiteX49" fmla="*/ 23640 w 246566"/>
                  <a:gd name="connsiteY49" fmla="*/ 173036 h 271167"/>
                  <a:gd name="connsiteX50" fmla="*/ 56488 w 246566"/>
                  <a:gd name="connsiteY50" fmla="*/ 136340 h 271167"/>
                  <a:gd name="connsiteX51" fmla="*/ 65146 w 246566"/>
                  <a:gd name="connsiteY51" fmla="*/ 122458 h 271167"/>
                  <a:gd name="connsiteX52" fmla="*/ 51265 w 246566"/>
                  <a:gd name="connsiteY52" fmla="*/ 113800 h 271167"/>
                  <a:gd name="connsiteX53" fmla="*/ 29962 w 246566"/>
                  <a:gd name="connsiteY53" fmla="*/ 122458 h 271167"/>
                  <a:gd name="connsiteX54" fmla="*/ 23640 w 246566"/>
                  <a:gd name="connsiteY54" fmla="*/ 104866 h 271167"/>
                  <a:gd name="connsiteX55" fmla="*/ 60611 w 246566"/>
                  <a:gd name="connsiteY55" fmla="*/ 73118 h 271167"/>
                  <a:gd name="connsiteX56" fmla="*/ 60886 w 246566"/>
                  <a:gd name="connsiteY56" fmla="*/ 73118 h 271167"/>
                  <a:gd name="connsiteX57" fmla="*/ 68445 w 246566"/>
                  <a:gd name="connsiteY57" fmla="*/ 70369 h 271167"/>
                  <a:gd name="connsiteX58" fmla="*/ 70781 w 246566"/>
                  <a:gd name="connsiteY58" fmla="*/ 55388 h 271167"/>
                  <a:gd name="connsiteX59" fmla="*/ 70506 w 246566"/>
                  <a:gd name="connsiteY59" fmla="*/ 54976 h 271167"/>
                  <a:gd name="connsiteX60" fmla="*/ 70369 w 246566"/>
                  <a:gd name="connsiteY60" fmla="*/ 54838 h 271167"/>
                  <a:gd name="connsiteX61" fmla="*/ 69819 w 246566"/>
                  <a:gd name="connsiteY61" fmla="*/ 54151 h 271167"/>
                  <a:gd name="connsiteX62" fmla="*/ 69819 w 246566"/>
                  <a:gd name="connsiteY62" fmla="*/ 54151 h 271167"/>
                  <a:gd name="connsiteX63" fmla="*/ 65559 w 246566"/>
                  <a:gd name="connsiteY63" fmla="*/ 43019 h 271167"/>
                  <a:gd name="connsiteX64" fmla="*/ 88786 w 246566"/>
                  <a:gd name="connsiteY64" fmla="*/ 23640 h 271167"/>
                  <a:gd name="connsiteX65" fmla="*/ 112013 w 246566"/>
                  <a:gd name="connsiteY65" fmla="*/ 43019 h 271167"/>
                  <a:gd name="connsiteX66" fmla="*/ 123558 w 246566"/>
                  <a:gd name="connsiteY66" fmla="*/ 54563 h 271167"/>
                  <a:gd name="connsiteX67" fmla="*/ 135103 w 246566"/>
                  <a:gd name="connsiteY67" fmla="*/ 43019 h 271167"/>
                  <a:gd name="connsiteX68" fmla="*/ 158330 w 246566"/>
                  <a:gd name="connsiteY68" fmla="*/ 23640 h 271167"/>
                  <a:gd name="connsiteX69" fmla="*/ 181557 w 246566"/>
                  <a:gd name="connsiteY69" fmla="*/ 43019 h 271167"/>
                  <a:gd name="connsiteX70" fmla="*/ 179771 w 246566"/>
                  <a:gd name="connsiteY70" fmla="*/ 50303 h 271167"/>
                  <a:gd name="connsiteX71" fmla="*/ 160667 w 246566"/>
                  <a:gd name="connsiteY71" fmla="*/ 55113 h 271167"/>
                  <a:gd name="connsiteX72" fmla="*/ 154482 w 246566"/>
                  <a:gd name="connsiteY72" fmla="*/ 70369 h 271167"/>
                  <a:gd name="connsiteX73" fmla="*/ 169738 w 246566"/>
                  <a:gd name="connsiteY73" fmla="*/ 76554 h 271167"/>
                  <a:gd name="connsiteX74" fmla="*/ 185818 w 246566"/>
                  <a:gd name="connsiteY74" fmla="*/ 73255 h 271167"/>
                  <a:gd name="connsiteX75" fmla="*/ 186093 w 246566"/>
                  <a:gd name="connsiteY75" fmla="*/ 73255 h 271167"/>
                  <a:gd name="connsiteX76" fmla="*/ 186368 w 246566"/>
                  <a:gd name="connsiteY76" fmla="*/ 73255 h 271167"/>
                  <a:gd name="connsiteX77" fmla="*/ 223339 w 246566"/>
                  <a:gd name="connsiteY77" fmla="*/ 105004 h 271167"/>
                  <a:gd name="connsiteX78" fmla="*/ 205472 w 246566"/>
                  <a:gd name="connsiteY78" fmla="*/ 131942 h 271167"/>
                  <a:gd name="connsiteX79" fmla="*/ 199287 w 246566"/>
                  <a:gd name="connsiteY79" fmla="*/ 142250 h 271167"/>
                  <a:gd name="connsiteX80" fmla="*/ 205472 w 246566"/>
                  <a:gd name="connsiteY80" fmla="*/ 152008 h 27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6566" h="271167">
                    <a:moveTo>
                      <a:pt x="246566" y="104591"/>
                    </a:moveTo>
                    <a:cubicBezTo>
                      <a:pt x="246566" y="79715"/>
                      <a:pt x="228424" y="58687"/>
                      <a:pt x="203548" y="51952"/>
                    </a:cubicBezTo>
                    <a:cubicBezTo>
                      <a:pt x="204235" y="48928"/>
                      <a:pt x="204647" y="45767"/>
                      <a:pt x="204647" y="42606"/>
                    </a:cubicBezTo>
                    <a:cubicBezTo>
                      <a:pt x="204647" y="19104"/>
                      <a:pt x="183756" y="0"/>
                      <a:pt x="158193" y="0"/>
                    </a:cubicBezTo>
                    <a:cubicBezTo>
                      <a:pt x="144311" y="0"/>
                      <a:pt x="131804" y="5635"/>
                      <a:pt x="123283" y="14431"/>
                    </a:cubicBezTo>
                    <a:cubicBezTo>
                      <a:pt x="114762" y="5498"/>
                      <a:pt x="102255" y="0"/>
                      <a:pt x="88373" y="0"/>
                    </a:cubicBezTo>
                    <a:cubicBezTo>
                      <a:pt x="62672" y="0"/>
                      <a:pt x="41919" y="19104"/>
                      <a:pt x="41919" y="42606"/>
                    </a:cubicBezTo>
                    <a:cubicBezTo>
                      <a:pt x="41919" y="45767"/>
                      <a:pt x="42331" y="48928"/>
                      <a:pt x="43018" y="51952"/>
                    </a:cubicBezTo>
                    <a:cubicBezTo>
                      <a:pt x="18142" y="58824"/>
                      <a:pt x="0" y="79852"/>
                      <a:pt x="0" y="104591"/>
                    </a:cubicBezTo>
                    <a:cubicBezTo>
                      <a:pt x="0" y="116686"/>
                      <a:pt x="4261" y="128231"/>
                      <a:pt x="12232" y="137577"/>
                    </a:cubicBezTo>
                    <a:cubicBezTo>
                      <a:pt x="4535" y="147610"/>
                      <a:pt x="0" y="159842"/>
                      <a:pt x="0" y="172761"/>
                    </a:cubicBezTo>
                    <a:cubicBezTo>
                      <a:pt x="0" y="192553"/>
                      <a:pt x="10583" y="210969"/>
                      <a:pt x="27900" y="222377"/>
                    </a:cubicBezTo>
                    <a:cubicBezTo>
                      <a:pt x="27900" y="222377"/>
                      <a:pt x="27900" y="222377"/>
                      <a:pt x="27900" y="222377"/>
                    </a:cubicBezTo>
                    <a:cubicBezTo>
                      <a:pt x="27900" y="249315"/>
                      <a:pt x="51952" y="271168"/>
                      <a:pt x="81364" y="271168"/>
                    </a:cubicBezTo>
                    <a:cubicBezTo>
                      <a:pt x="98269" y="271168"/>
                      <a:pt x="113387" y="263884"/>
                      <a:pt x="123283" y="252613"/>
                    </a:cubicBezTo>
                    <a:cubicBezTo>
                      <a:pt x="133041" y="263884"/>
                      <a:pt x="148160" y="271168"/>
                      <a:pt x="165202" y="271168"/>
                    </a:cubicBezTo>
                    <a:cubicBezTo>
                      <a:pt x="193515" y="271168"/>
                      <a:pt x="216879" y="250827"/>
                      <a:pt x="218529" y="225400"/>
                    </a:cubicBezTo>
                    <a:cubicBezTo>
                      <a:pt x="235708" y="215367"/>
                      <a:pt x="246566" y="197913"/>
                      <a:pt x="246566" y="178946"/>
                    </a:cubicBezTo>
                    <a:cubicBezTo>
                      <a:pt x="246566" y="165065"/>
                      <a:pt x="240656" y="151733"/>
                      <a:pt x="230486" y="141700"/>
                    </a:cubicBezTo>
                    <a:cubicBezTo>
                      <a:pt x="240656" y="131804"/>
                      <a:pt x="246566" y="118473"/>
                      <a:pt x="246566" y="104591"/>
                    </a:cubicBezTo>
                    <a:close/>
                    <a:moveTo>
                      <a:pt x="205472" y="152008"/>
                    </a:moveTo>
                    <a:cubicBezTo>
                      <a:pt x="216604" y="157918"/>
                      <a:pt x="223339" y="167951"/>
                      <a:pt x="223339" y="178946"/>
                    </a:cubicBezTo>
                    <a:cubicBezTo>
                      <a:pt x="223339" y="187192"/>
                      <a:pt x="219491" y="194889"/>
                      <a:pt x="213168" y="200799"/>
                    </a:cubicBezTo>
                    <a:cubicBezTo>
                      <a:pt x="207121" y="189529"/>
                      <a:pt x="196263" y="180458"/>
                      <a:pt x="182657" y="176197"/>
                    </a:cubicBezTo>
                    <a:cubicBezTo>
                      <a:pt x="176610" y="174273"/>
                      <a:pt x="170012" y="177709"/>
                      <a:pt x="168088" y="183756"/>
                    </a:cubicBezTo>
                    <a:cubicBezTo>
                      <a:pt x="166164" y="189804"/>
                      <a:pt x="169600" y="196401"/>
                      <a:pt x="175647" y="198325"/>
                    </a:cubicBezTo>
                    <a:cubicBezTo>
                      <a:pt x="187467" y="202036"/>
                      <a:pt x="195439" y="211657"/>
                      <a:pt x="195439" y="222377"/>
                    </a:cubicBezTo>
                    <a:cubicBezTo>
                      <a:pt x="195439" y="236533"/>
                      <a:pt x="181832" y="247941"/>
                      <a:pt x="165202" y="247941"/>
                    </a:cubicBezTo>
                    <a:cubicBezTo>
                      <a:pt x="148572" y="247941"/>
                      <a:pt x="134965" y="236396"/>
                      <a:pt x="134965" y="222377"/>
                    </a:cubicBezTo>
                    <a:lnTo>
                      <a:pt x="134965" y="147885"/>
                    </a:lnTo>
                    <a:cubicBezTo>
                      <a:pt x="134965" y="133728"/>
                      <a:pt x="148572" y="122321"/>
                      <a:pt x="165202" y="122321"/>
                    </a:cubicBezTo>
                    <a:cubicBezTo>
                      <a:pt x="171662" y="122321"/>
                      <a:pt x="176747" y="117098"/>
                      <a:pt x="176747" y="110776"/>
                    </a:cubicBezTo>
                    <a:cubicBezTo>
                      <a:pt x="176747" y="104454"/>
                      <a:pt x="171524" y="99231"/>
                      <a:pt x="165202" y="99231"/>
                    </a:cubicBezTo>
                    <a:cubicBezTo>
                      <a:pt x="153932" y="99231"/>
                      <a:pt x="143487" y="102392"/>
                      <a:pt x="134965" y="107890"/>
                    </a:cubicBezTo>
                    <a:lnTo>
                      <a:pt x="134965" y="93046"/>
                    </a:lnTo>
                    <a:cubicBezTo>
                      <a:pt x="134965" y="86587"/>
                      <a:pt x="129743" y="81502"/>
                      <a:pt x="123420" y="81502"/>
                    </a:cubicBezTo>
                    <a:cubicBezTo>
                      <a:pt x="117098" y="81502"/>
                      <a:pt x="111876" y="86724"/>
                      <a:pt x="111876" y="93046"/>
                    </a:cubicBezTo>
                    <a:lnTo>
                      <a:pt x="111876" y="157505"/>
                    </a:lnTo>
                    <a:cubicBezTo>
                      <a:pt x="108027" y="155032"/>
                      <a:pt x="103629" y="152970"/>
                      <a:pt x="99094" y="151596"/>
                    </a:cubicBezTo>
                    <a:cubicBezTo>
                      <a:pt x="92909" y="149671"/>
                      <a:pt x="86449" y="153107"/>
                      <a:pt x="84525" y="159155"/>
                    </a:cubicBezTo>
                    <a:cubicBezTo>
                      <a:pt x="82601" y="165202"/>
                      <a:pt x="86037" y="171799"/>
                      <a:pt x="92084" y="173723"/>
                    </a:cubicBezTo>
                    <a:cubicBezTo>
                      <a:pt x="103904" y="177434"/>
                      <a:pt x="111876" y="187055"/>
                      <a:pt x="111876" y="197775"/>
                    </a:cubicBezTo>
                    <a:lnTo>
                      <a:pt x="111876" y="222652"/>
                    </a:lnTo>
                    <a:cubicBezTo>
                      <a:pt x="111876" y="236808"/>
                      <a:pt x="98269" y="248215"/>
                      <a:pt x="81639" y="248215"/>
                    </a:cubicBezTo>
                    <a:cubicBezTo>
                      <a:pt x="65009" y="248215"/>
                      <a:pt x="51402" y="236671"/>
                      <a:pt x="51402" y="222652"/>
                    </a:cubicBezTo>
                    <a:cubicBezTo>
                      <a:pt x="51402" y="216604"/>
                      <a:pt x="54014" y="210694"/>
                      <a:pt x="58687" y="206022"/>
                    </a:cubicBezTo>
                    <a:cubicBezTo>
                      <a:pt x="63222" y="201486"/>
                      <a:pt x="63222" y="194202"/>
                      <a:pt x="58687" y="189666"/>
                    </a:cubicBezTo>
                    <a:cubicBezTo>
                      <a:pt x="54151" y="185131"/>
                      <a:pt x="46867" y="185131"/>
                      <a:pt x="42331" y="189666"/>
                    </a:cubicBezTo>
                    <a:cubicBezTo>
                      <a:pt x="39583" y="192415"/>
                      <a:pt x="37109" y="195439"/>
                      <a:pt x="35184" y="198600"/>
                    </a:cubicBezTo>
                    <a:cubicBezTo>
                      <a:pt x="27900" y="191728"/>
                      <a:pt x="23640" y="182519"/>
                      <a:pt x="23640" y="173036"/>
                    </a:cubicBezTo>
                    <a:cubicBezTo>
                      <a:pt x="23640" y="155856"/>
                      <a:pt x="37109" y="140738"/>
                      <a:pt x="56488" y="136340"/>
                    </a:cubicBezTo>
                    <a:cubicBezTo>
                      <a:pt x="62672" y="134965"/>
                      <a:pt x="66658" y="128643"/>
                      <a:pt x="65146" y="122458"/>
                    </a:cubicBezTo>
                    <a:cubicBezTo>
                      <a:pt x="63772" y="116274"/>
                      <a:pt x="57450" y="112288"/>
                      <a:pt x="51265" y="113800"/>
                    </a:cubicBezTo>
                    <a:cubicBezTo>
                      <a:pt x="43431" y="115586"/>
                      <a:pt x="36284" y="118610"/>
                      <a:pt x="29962" y="122458"/>
                    </a:cubicBezTo>
                    <a:cubicBezTo>
                      <a:pt x="25839" y="117236"/>
                      <a:pt x="23640" y="111188"/>
                      <a:pt x="23640" y="104866"/>
                    </a:cubicBezTo>
                    <a:cubicBezTo>
                      <a:pt x="23640" y="87411"/>
                      <a:pt x="40132" y="73255"/>
                      <a:pt x="60611" y="73118"/>
                    </a:cubicBezTo>
                    <a:cubicBezTo>
                      <a:pt x="60748" y="73118"/>
                      <a:pt x="60886" y="73118"/>
                      <a:pt x="60886" y="73118"/>
                    </a:cubicBezTo>
                    <a:cubicBezTo>
                      <a:pt x="63497" y="73118"/>
                      <a:pt x="66246" y="72156"/>
                      <a:pt x="68445" y="70369"/>
                    </a:cubicBezTo>
                    <a:cubicBezTo>
                      <a:pt x="72843" y="66658"/>
                      <a:pt x="73805" y="60198"/>
                      <a:pt x="70781" y="55388"/>
                    </a:cubicBezTo>
                    <a:cubicBezTo>
                      <a:pt x="70644" y="55251"/>
                      <a:pt x="70644" y="55113"/>
                      <a:pt x="70506" y="54976"/>
                    </a:cubicBezTo>
                    <a:cubicBezTo>
                      <a:pt x="70506" y="54838"/>
                      <a:pt x="70369" y="54838"/>
                      <a:pt x="70369" y="54838"/>
                    </a:cubicBezTo>
                    <a:cubicBezTo>
                      <a:pt x="70231" y="54563"/>
                      <a:pt x="69957" y="54289"/>
                      <a:pt x="69819" y="54151"/>
                    </a:cubicBezTo>
                    <a:cubicBezTo>
                      <a:pt x="69819" y="54151"/>
                      <a:pt x="69819" y="54151"/>
                      <a:pt x="69819" y="54151"/>
                    </a:cubicBezTo>
                    <a:cubicBezTo>
                      <a:pt x="67895" y="51815"/>
                      <a:pt x="65559" y="48104"/>
                      <a:pt x="65559" y="43019"/>
                    </a:cubicBezTo>
                    <a:cubicBezTo>
                      <a:pt x="65559" y="32298"/>
                      <a:pt x="76004" y="23640"/>
                      <a:pt x="88786" y="23640"/>
                    </a:cubicBezTo>
                    <a:cubicBezTo>
                      <a:pt x="101568" y="23640"/>
                      <a:pt x="112013" y="32298"/>
                      <a:pt x="112013" y="43019"/>
                    </a:cubicBezTo>
                    <a:cubicBezTo>
                      <a:pt x="112013" y="49478"/>
                      <a:pt x="117236" y="54563"/>
                      <a:pt x="123558" y="54563"/>
                    </a:cubicBezTo>
                    <a:cubicBezTo>
                      <a:pt x="129880" y="54563"/>
                      <a:pt x="135103" y="49341"/>
                      <a:pt x="135103" y="43019"/>
                    </a:cubicBezTo>
                    <a:cubicBezTo>
                      <a:pt x="135103" y="32298"/>
                      <a:pt x="145548" y="23640"/>
                      <a:pt x="158330" y="23640"/>
                    </a:cubicBezTo>
                    <a:cubicBezTo>
                      <a:pt x="171112" y="23640"/>
                      <a:pt x="181557" y="32298"/>
                      <a:pt x="181557" y="43019"/>
                    </a:cubicBezTo>
                    <a:cubicBezTo>
                      <a:pt x="181557" y="45905"/>
                      <a:pt x="180870" y="48379"/>
                      <a:pt x="179771" y="50303"/>
                    </a:cubicBezTo>
                    <a:cubicBezTo>
                      <a:pt x="173174" y="50990"/>
                      <a:pt x="166851" y="52502"/>
                      <a:pt x="160667" y="55113"/>
                    </a:cubicBezTo>
                    <a:cubicBezTo>
                      <a:pt x="154757" y="57587"/>
                      <a:pt x="152008" y="64459"/>
                      <a:pt x="154482" y="70369"/>
                    </a:cubicBezTo>
                    <a:cubicBezTo>
                      <a:pt x="156956" y="76279"/>
                      <a:pt x="163828" y="79028"/>
                      <a:pt x="169738" y="76554"/>
                    </a:cubicBezTo>
                    <a:cubicBezTo>
                      <a:pt x="174823" y="74492"/>
                      <a:pt x="180183" y="73393"/>
                      <a:pt x="185818" y="73255"/>
                    </a:cubicBezTo>
                    <a:cubicBezTo>
                      <a:pt x="185955" y="73255"/>
                      <a:pt x="186093" y="73255"/>
                      <a:pt x="186093" y="73255"/>
                    </a:cubicBezTo>
                    <a:cubicBezTo>
                      <a:pt x="186230" y="73255"/>
                      <a:pt x="186230" y="73255"/>
                      <a:pt x="186368" y="73255"/>
                    </a:cubicBezTo>
                    <a:cubicBezTo>
                      <a:pt x="206709" y="73393"/>
                      <a:pt x="223339" y="87549"/>
                      <a:pt x="223339" y="105004"/>
                    </a:cubicBezTo>
                    <a:cubicBezTo>
                      <a:pt x="223339" y="115999"/>
                      <a:pt x="216604" y="126032"/>
                      <a:pt x="205472" y="131942"/>
                    </a:cubicBezTo>
                    <a:cubicBezTo>
                      <a:pt x="201623" y="134003"/>
                      <a:pt x="199287" y="137852"/>
                      <a:pt x="199287" y="142250"/>
                    </a:cubicBezTo>
                    <a:cubicBezTo>
                      <a:pt x="199287" y="146098"/>
                      <a:pt x="201761" y="150084"/>
                      <a:pt x="205472" y="152008"/>
                    </a:cubicBezTo>
                    <a:close/>
                  </a:path>
                </a:pathLst>
              </a:custGeom>
              <a:solidFill>
                <a:srgbClr val="FDC500"/>
              </a:solidFill>
              <a:ln w="9525"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363" name="Text Placeholder 5">
            <a:extLst>
              <a:ext uri="{FF2B5EF4-FFF2-40B4-BE49-F238E27FC236}">
                <a16:creationId xmlns:a16="http://schemas.microsoft.com/office/drawing/2014/main" id="{8C01F688-F35E-4A72-AA7E-4FCF8C96B9D9}"/>
              </a:ext>
            </a:extLst>
          </p:cNvPr>
          <p:cNvSpPr txBox="1">
            <a:spLocks/>
          </p:cNvSpPr>
          <p:nvPr/>
        </p:nvSpPr>
        <p:spPr>
          <a:xfrm>
            <a:off x="6928016" y="5388671"/>
            <a:ext cx="1346522" cy="276999"/>
          </a:xfrm>
          <a:prstGeom prst="rect">
            <a:avLst/>
          </a:prstGeom>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Performance</a:t>
            </a:r>
          </a:p>
        </p:txBody>
      </p:sp>
      <p:grpSp>
        <p:nvGrpSpPr>
          <p:cNvPr id="364" name="Group 363">
            <a:extLst>
              <a:ext uri="{FF2B5EF4-FFF2-40B4-BE49-F238E27FC236}">
                <a16:creationId xmlns:a16="http://schemas.microsoft.com/office/drawing/2014/main" id="{F8374E68-16D0-4559-87C6-A0B058CA2A0E}"/>
              </a:ext>
            </a:extLst>
          </p:cNvPr>
          <p:cNvGrpSpPr/>
          <p:nvPr/>
        </p:nvGrpSpPr>
        <p:grpSpPr>
          <a:xfrm>
            <a:off x="5546206" y="5165985"/>
            <a:ext cx="1115568" cy="1115568"/>
            <a:chOff x="7154870" y="1857223"/>
            <a:chExt cx="1211986" cy="1211986"/>
          </a:xfrm>
        </p:grpSpPr>
        <p:sp>
          <p:nvSpPr>
            <p:cNvPr id="365" name="Oval 364">
              <a:extLst>
                <a:ext uri="{FF2B5EF4-FFF2-40B4-BE49-F238E27FC236}">
                  <a16:creationId xmlns:a16="http://schemas.microsoft.com/office/drawing/2014/main" id="{681F17A6-EEF3-468A-AD7F-35B39BDC7D6F}"/>
                </a:ext>
              </a:extLst>
            </p:cNvPr>
            <p:cNvSpPr/>
            <p:nvPr/>
          </p:nvSpPr>
          <p:spPr>
            <a:xfrm>
              <a:off x="7154870" y="1857223"/>
              <a:ext cx="1211986" cy="12119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366" name="Graphic 2">
              <a:extLst>
                <a:ext uri="{FF2B5EF4-FFF2-40B4-BE49-F238E27FC236}">
                  <a16:creationId xmlns:a16="http://schemas.microsoft.com/office/drawing/2014/main" id="{DD80437E-7F9C-48C0-819C-36C9EBC5764A}"/>
                </a:ext>
              </a:extLst>
            </p:cNvPr>
            <p:cNvGrpSpPr/>
            <p:nvPr/>
          </p:nvGrpSpPr>
          <p:grpSpPr>
            <a:xfrm>
              <a:off x="7421332" y="2072952"/>
              <a:ext cx="675504" cy="823284"/>
              <a:chOff x="7421332" y="2072952"/>
              <a:chExt cx="675504" cy="823284"/>
            </a:xfrm>
          </p:grpSpPr>
          <p:sp>
            <p:nvSpPr>
              <p:cNvPr id="367" name="Freeform: Shape 366">
                <a:extLst>
                  <a:ext uri="{FF2B5EF4-FFF2-40B4-BE49-F238E27FC236}">
                    <a16:creationId xmlns:a16="http://schemas.microsoft.com/office/drawing/2014/main" id="{007EA308-74CF-4CC2-B83B-E590E885DB38}"/>
                  </a:ext>
                </a:extLst>
              </p:cNvPr>
              <p:cNvSpPr/>
              <p:nvPr/>
            </p:nvSpPr>
            <p:spPr>
              <a:xfrm>
                <a:off x="7743078" y="2137142"/>
                <a:ext cx="32012" cy="32098"/>
              </a:xfrm>
              <a:custGeom>
                <a:avLst/>
                <a:gdLst>
                  <a:gd name="connsiteX0" fmla="*/ 16006 w 32012"/>
                  <a:gd name="connsiteY0" fmla="*/ 0 h 32098"/>
                  <a:gd name="connsiteX1" fmla="*/ 0 w 32012"/>
                  <a:gd name="connsiteY1" fmla="*/ 16006 h 32098"/>
                  <a:gd name="connsiteX2" fmla="*/ 14390 w 32012"/>
                  <a:gd name="connsiteY2" fmla="*/ 32013 h 32098"/>
                  <a:gd name="connsiteX3" fmla="*/ 32013 w 32012"/>
                  <a:gd name="connsiteY3" fmla="*/ 16006 h 32098"/>
                  <a:gd name="connsiteX4" fmla="*/ 16006 w 32012"/>
                  <a:gd name="connsiteY4" fmla="*/ 0 h 32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12" h="32098">
                    <a:moveTo>
                      <a:pt x="16006" y="0"/>
                    </a:moveTo>
                    <a:cubicBezTo>
                      <a:pt x="7114" y="0"/>
                      <a:pt x="0" y="7114"/>
                      <a:pt x="0" y="16006"/>
                    </a:cubicBezTo>
                    <a:cubicBezTo>
                      <a:pt x="0" y="24252"/>
                      <a:pt x="6306" y="31205"/>
                      <a:pt x="14390" y="32013"/>
                    </a:cubicBezTo>
                    <a:cubicBezTo>
                      <a:pt x="23929" y="32983"/>
                      <a:pt x="32013" y="25546"/>
                      <a:pt x="32013" y="16006"/>
                    </a:cubicBezTo>
                    <a:cubicBezTo>
                      <a:pt x="32013" y="7114"/>
                      <a:pt x="24899" y="0"/>
                      <a:pt x="16006" y="0"/>
                    </a:cubicBezTo>
                    <a:close/>
                  </a:path>
                </a:pathLst>
              </a:custGeom>
              <a:solidFill>
                <a:srgbClr val="FFFFFF"/>
              </a:solidFill>
              <a:ln w="12700"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68" name="Freeform: Shape 367">
                <a:extLst>
                  <a:ext uri="{FF2B5EF4-FFF2-40B4-BE49-F238E27FC236}">
                    <a16:creationId xmlns:a16="http://schemas.microsoft.com/office/drawing/2014/main" id="{8B81C5D3-D535-4965-8A02-186234EBF58D}"/>
                  </a:ext>
                </a:extLst>
              </p:cNvPr>
              <p:cNvSpPr/>
              <p:nvPr/>
            </p:nvSpPr>
            <p:spPr>
              <a:xfrm>
                <a:off x="7421332" y="2072952"/>
                <a:ext cx="675504" cy="823284"/>
              </a:xfrm>
              <a:custGeom>
                <a:avLst/>
                <a:gdLst>
                  <a:gd name="connsiteX0" fmla="*/ 659337 w 675504"/>
                  <a:gd name="connsiteY0" fmla="*/ 96365 h 823284"/>
                  <a:gd name="connsiteX1" fmla="*/ 578981 w 675504"/>
                  <a:gd name="connsiteY1" fmla="*/ 16009 h 823284"/>
                  <a:gd name="connsiteX2" fmla="*/ 562975 w 675504"/>
                  <a:gd name="connsiteY2" fmla="*/ 3 h 823284"/>
                  <a:gd name="connsiteX3" fmla="*/ 112530 w 675504"/>
                  <a:gd name="connsiteY3" fmla="*/ 3 h 823284"/>
                  <a:gd name="connsiteX4" fmla="*/ 96524 w 675504"/>
                  <a:gd name="connsiteY4" fmla="*/ 15847 h 823284"/>
                  <a:gd name="connsiteX5" fmla="*/ 16168 w 675504"/>
                  <a:gd name="connsiteY5" fmla="*/ 96203 h 823284"/>
                  <a:gd name="connsiteX6" fmla="*/ 0 w 675504"/>
                  <a:gd name="connsiteY6" fmla="*/ 112371 h 823284"/>
                  <a:gd name="connsiteX7" fmla="*/ 0 w 675504"/>
                  <a:gd name="connsiteY7" fmla="*/ 374942 h 823284"/>
                  <a:gd name="connsiteX8" fmla="*/ 333064 w 675504"/>
                  <a:gd name="connsiteY8" fmla="*/ 822637 h 823284"/>
                  <a:gd name="connsiteX9" fmla="*/ 337753 w 675504"/>
                  <a:gd name="connsiteY9" fmla="*/ 823284 h 823284"/>
                  <a:gd name="connsiteX10" fmla="*/ 342441 w 675504"/>
                  <a:gd name="connsiteY10" fmla="*/ 822637 h 823284"/>
                  <a:gd name="connsiteX11" fmla="*/ 675505 w 675504"/>
                  <a:gd name="connsiteY11" fmla="*/ 374942 h 823284"/>
                  <a:gd name="connsiteX12" fmla="*/ 675505 w 675504"/>
                  <a:gd name="connsiteY12" fmla="*/ 112371 h 823284"/>
                  <a:gd name="connsiteX13" fmla="*/ 659337 w 675504"/>
                  <a:gd name="connsiteY13" fmla="*/ 96365 h 823284"/>
                  <a:gd name="connsiteX14" fmla="*/ 643330 w 675504"/>
                  <a:gd name="connsiteY14" fmla="*/ 374942 h 823284"/>
                  <a:gd name="connsiteX15" fmla="*/ 337753 w 675504"/>
                  <a:gd name="connsiteY15" fmla="*/ 790463 h 823284"/>
                  <a:gd name="connsiteX16" fmla="*/ 32175 w 675504"/>
                  <a:gd name="connsiteY16" fmla="*/ 374942 h 823284"/>
                  <a:gd name="connsiteX17" fmla="*/ 32175 w 675504"/>
                  <a:gd name="connsiteY17" fmla="*/ 127408 h 823284"/>
                  <a:gd name="connsiteX18" fmla="*/ 127567 w 675504"/>
                  <a:gd name="connsiteY18" fmla="*/ 32016 h 823284"/>
                  <a:gd name="connsiteX19" fmla="*/ 547938 w 675504"/>
                  <a:gd name="connsiteY19" fmla="*/ 32016 h 823284"/>
                  <a:gd name="connsiteX20" fmla="*/ 643330 w 675504"/>
                  <a:gd name="connsiteY20" fmla="*/ 127408 h 823284"/>
                  <a:gd name="connsiteX21" fmla="*/ 643330 w 675504"/>
                  <a:gd name="connsiteY21" fmla="*/ 374942 h 82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75504" h="823284">
                    <a:moveTo>
                      <a:pt x="659337" y="96365"/>
                    </a:moveTo>
                    <a:cubicBezTo>
                      <a:pt x="615036" y="96365"/>
                      <a:pt x="578981" y="60310"/>
                      <a:pt x="578981" y="16009"/>
                    </a:cubicBezTo>
                    <a:cubicBezTo>
                      <a:pt x="578981" y="7117"/>
                      <a:pt x="571706" y="3"/>
                      <a:pt x="562975" y="3"/>
                    </a:cubicBezTo>
                    <a:lnTo>
                      <a:pt x="112530" y="3"/>
                    </a:lnTo>
                    <a:cubicBezTo>
                      <a:pt x="103638" y="-159"/>
                      <a:pt x="96524" y="7117"/>
                      <a:pt x="96524" y="15847"/>
                    </a:cubicBezTo>
                    <a:cubicBezTo>
                      <a:pt x="96524" y="60148"/>
                      <a:pt x="60469" y="96203"/>
                      <a:pt x="16168" y="96203"/>
                    </a:cubicBezTo>
                    <a:cubicBezTo>
                      <a:pt x="7276" y="96365"/>
                      <a:pt x="0" y="103479"/>
                      <a:pt x="0" y="112371"/>
                    </a:cubicBezTo>
                    <a:lnTo>
                      <a:pt x="0" y="374942"/>
                    </a:lnTo>
                    <a:cubicBezTo>
                      <a:pt x="0" y="579469"/>
                      <a:pt x="133387" y="762815"/>
                      <a:pt x="333064" y="822637"/>
                    </a:cubicBezTo>
                    <a:cubicBezTo>
                      <a:pt x="334519" y="823123"/>
                      <a:pt x="336136" y="823284"/>
                      <a:pt x="337753" y="823284"/>
                    </a:cubicBezTo>
                    <a:cubicBezTo>
                      <a:pt x="339369" y="823284"/>
                      <a:pt x="340824" y="823123"/>
                      <a:pt x="342441" y="822637"/>
                    </a:cubicBezTo>
                    <a:cubicBezTo>
                      <a:pt x="537914" y="763947"/>
                      <a:pt x="675505" y="583996"/>
                      <a:pt x="675505" y="374942"/>
                    </a:cubicBezTo>
                    <a:lnTo>
                      <a:pt x="675505" y="112371"/>
                    </a:lnTo>
                    <a:cubicBezTo>
                      <a:pt x="675505" y="103479"/>
                      <a:pt x="668229" y="96365"/>
                      <a:pt x="659337" y="96365"/>
                    </a:cubicBezTo>
                    <a:close/>
                    <a:moveTo>
                      <a:pt x="643330" y="374942"/>
                    </a:moveTo>
                    <a:cubicBezTo>
                      <a:pt x="643330" y="567019"/>
                      <a:pt x="520776" y="733389"/>
                      <a:pt x="337753" y="790463"/>
                    </a:cubicBezTo>
                    <a:cubicBezTo>
                      <a:pt x="156184" y="733874"/>
                      <a:pt x="32175" y="566049"/>
                      <a:pt x="32175" y="374942"/>
                    </a:cubicBezTo>
                    <a:lnTo>
                      <a:pt x="32175" y="127408"/>
                    </a:lnTo>
                    <a:cubicBezTo>
                      <a:pt x="81326" y="120294"/>
                      <a:pt x="120453" y="81328"/>
                      <a:pt x="127567" y="32016"/>
                    </a:cubicBezTo>
                    <a:lnTo>
                      <a:pt x="547938" y="32016"/>
                    </a:lnTo>
                    <a:cubicBezTo>
                      <a:pt x="555052" y="81167"/>
                      <a:pt x="594018" y="120294"/>
                      <a:pt x="643330" y="127408"/>
                    </a:cubicBezTo>
                    <a:lnTo>
                      <a:pt x="643330" y="374942"/>
                    </a:lnTo>
                    <a:close/>
                  </a:path>
                </a:pathLst>
              </a:custGeom>
              <a:solidFill>
                <a:srgbClr val="FFFFFF"/>
              </a:solidFill>
              <a:ln w="9525"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69" name="Freeform: Shape 368">
                <a:extLst>
                  <a:ext uri="{FF2B5EF4-FFF2-40B4-BE49-F238E27FC236}">
                    <a16:creationId xmlns:a16="http://schemas.microsoft.com/office/drawing/2014/main" id="{D7DE3519-335F-449D-9F63-6687EBD2D494}"/>
                  </a:ext>
                </a:extLst>
              </p:cNvPr>
              <p:cNvSpPr/>
              <p:nvPr/>
            </p:nvSpPr>
            <p:spPr>
              <a:xfrm>
                <a:off x="7485519" y="2136980"/>
                <a:ext cx="546968" cy="691672"/>
              </a:xfrm>
              <a:custGeom>
                <a:avLst/>
                <a:gdLst>
                  <a:gd name="connsiteX0" fmla="*/ 537267 w 546968"/>
                  <a:gd name="connsiteY0" fmla="*/ 84559 h 691672"/>
                  <a:gd name="connsiteX1" fmla="*/ 462409 w 546968"/>
                  <a:gd name="connsiteY1" fmla="*/ 9701 h 691672"/>
                  <a:gd name="connsiteX2" fmla="*/ 447696 w 546968"/>
                  <a:gd name="connsiteY2" fmla="*/ 0 h 691672"/>
                  <a:gd name="connsiteX3" fmla="*/ 337753 w 546968"/>
                  <a:gd name="connsiteY3" fmla="*/ 0 h 691672"/>
                  <a:gd name="connsiteX4" fmla="*/ 321746 w 546968"/>
                  <a:gd name="connsiteY4" fmla="*/ 16006 h 691672"/>
                  <a:gd name="connsiteX5" fmla="*/ 337753 w 546968"/>
                  <a:gd name="connsiteY5" fmla="*/ 32013 h 691672"/>
                  <a:gd name="connsiteX6" fmla="*/ 437510 w 546968"/>
                  <a:gd name="connsiteY6" fmla="*/ 32013 h 691672"/>
                  <a:gd name="connsiteX7" fmla="*/ 514632 w 546968"/>
                  <a:gd name="connsiteY7" fmla="*/ 109135 h 691672"/>
                  <a:gd name="connsiteX8" fmla="*/ 514632 w 546968"/>
                  <a:gd name="connsiteY8" fmla="*/ 310913 h 691672"/>
                  <a:gd name="connsiteX9" fmla="*/ 273403 w 546968"/>
                  <a:gd name="connsiteY9" fmla="*/ 658528 h 691672"/>
                  <a:gd name="connsiteX10" fmla="*/ 32336 w 546968"/>
                  <a:gd name="connsiteY10" fmla="*/ 310913 h 691672"/>
                  <a:gd name="connsiteX11" fmla="*/ 32336 w 546968"/>
                  <a:gd name="connsiteY11" fmla="*/ 109458 h 691672"/>
                  <a:gd name="connsiteX12" fmla="*/ 109458 w 546968"/>
                  <a:gd name="connsiteY12" fmla="*/ 32336 h 691672"/>
                  <a:gd name="connsiteX13" fmla="*/ 209216 w 546968"/>
                  <a:gd name="connsiteY13" fmla="*/ 32336 h 691672"/>
                  <a:gd name="connsiteX14" fmla="*/ 225222 w 546968"/>
                  <a:gd name="connsiteY14" fmla="*/ 16330 h 691672"/>
                  <a:gd name="connsiteX15" fmla="*/ 209216 w 546968"/>
                  <a:gd name="connsiteY15" fmla="*/ 323 h 691672"/>
                  <a:gd name="connsiteX16" fmla="*/ 99272 w 546968"/>
                  <a:gd name="connsiteY16" fmla="*/ 323 h 691672"/>
                  <a:gd name="connsiteX17" fmla="*/ 84559 w 546968"/>
                  <a:gd name="connsiteY17" fmla="*/ 10024 h 691672"/>
                  <a:gd name="connsiteX18" fmla="*/ 9701 w 546968"/>
                  <a:gd name="connsiteY18" fmla="*/ 84559 h 691672"/>
                  <a:gd name="connsiteX19" fmla="*/ 0 w 546968"/>
                  <a:gd name="connsiteY19" fmla="*/ 99272 h 691672"/>
                  <a:gd name="connsiteX20" fmla="*/ 0 w 546968"/>
                  <a:gd name="connsiteY20" fmla="*/ 310913 h 691672"/>
                  <a:gd name="connsiteX21" fmla="*/ 268068 w 546968"/>
                  <a:gd name="connsiteY21" fmla="*/ 690703 h 691672"/>
                  <a:gd name="connsiteX22" fmla="*/ 273403 w 546968"/>
                  <a:gd name="connsiteY22" fmla="*/ 691673 h 691672"/>
                  <a:gd name="connsiteX23" fmla="*/ 278739 w 546968"/>
                  <a:gd name="connsiteY23" fmla="*/ 690703 h 691672"/>
                  <a:gd name="connsiteX24" fmla="*/ 546968 w 546968"/>
                  <a:gd name="connsiteY24" fmla="*/ 310913 h 691672"/>
                  <a:gd name="connsiteX25" fmla="*/ 546968 w 546968"/>
                  <a:gd name="connsiteY25" fmla="*/ 99272 h 691672"/>
                  <a:gd name="connsiteX26" fmla="*/ 537267 w 546968"/>
                  <a:gd name="connsiteY26" fmla="*/ 84559 h 69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6968" h="691672">
                    <a:moveTo>
                      <a:pt x="537267" y="84559"/>
                    </a:moveTo>
                    <a:cubicBezTo>
                      <a:pt x="503799" y="69846"/>
                      <a:pt x="477122" y="43331"/>
                      <a:pt x="462409" y="9701"/>
                    </a:cubicBezTo>
                    <a:cubicBezTo>
                      <a:pt x="459822" y="3880"/>
                      <a:pt x="454001" y="0"/>
                      <a:pt x="447696" y="0"/>
                    </a:cubicBezTo>
                    <a:lnTo>
                      <a:pt x="337753" y="0"/>
                    </a:lnTo>
                    <a:cubicBezTo>
                      <a:pt x="328860" y="0"/>
                      <a:pt x="321746" y="7276"/>
                      <a:pt x="321746" y="16006"/>
                    </a:cubicBezTo>
                    <a:cubicBezTo>
                      <a:pt x="321746" y="24737"/>
                      <a:pt x="329022" y="32013"/>
                      <a:pt x="337753" y="32013"/>
                    </a:cubicBezTo>
                    <a:lnTo>
                      <a:pt x="437510" y="32013"/>
                    </a:lnTo>
                    <a:cubicBezTo>
                      <a:pt x="454487" y="65319"/>
                      <a:pt x="481326" y="92158"/>
                      <a:pt x="514632" y="109135"/>
                    </a:cubicBezTo>
                    <a:lnTo>
                      <a:pt x="514632" y="310913"/>
                    </a:lnTo>
                    <a:cubicBezTo>
                      <a:pt x="514632" y="468229"/>
                      <a:pt x="420210" y="604042"/>
                      <a:pt x="273403" y="658528"/>
                    </a:cubicBezTo>
                    <a:cubicBezTo>
                      <a:pt x="126758" y="604042"/>
                      <a:pt x="32336" y="468229"/>
                      <a:pt x="32336" y="310913"/>
                    </a:cubicBezTo>
                    <a:lnTo>
                      <a:pt x="32336" y="109458"/>
                    </a:lnTo>
                    <a:cubicBezTo>
                      <a:pt x="65643" y="92482"/>
                      <a:pt x="92482" y="65643"/>
                      <a:pt x="109458" y="32336"/>
                    </a:cubicBezTo>
                    <a:lnTo>
                      <a:pt x="209216" y="32336"/>
                    </a:lnTo>
                    <a:cubicBezTo>
                      <a:pt x="218108" y="32336"/>
                      <a:pt x="225222" y="25061"/>
                      <a:pt x="225222" y="16330"/>
                    </a:cubicBezTo>
                    <a:cubicBezTo>
                      <a:pt x="225222" y="7599"/>
                      <a:pt x="217947" y="323"/>
                      <a:pt x="209216" y="323"/>
                    </a:cubicBezTo>
                    <a:lnTo>
                      <a:pt x="99272" y="323"/>
                    </a:lnTo>
                    <a:cubicBezTo>
                      <a:pt x="92805" y="323"/>
                      <a:pt x="87146" y="4042"/>
                      <a:pt x="84559" y="10024"/>
                    </a:cubicBezTo>
                    <a:cubicBezTo>
                      <a:pt x="69846" y="43331"/>
                      <a:pt x="43331" y="69846"/>
                      <a:pt x="9701" y="84559"/>
                    </a:cubicBezTo>
                    <a:cubicBezTo>
                      <a:pt x="3880" y="87146"/>
                      <a:pt x="0" y="92967"/>
                      <a:pt x="0" y="99272"/>
                    </a:cubicBezTo>
                    <a:lnTo>
                      <a:pt x="0" y="310913"/>
                    </a:lnTo>
                    <a:cubicBezTo>
                      <a:pt x="0" y="483266"/>
                      <a:pt x="106710" y="633629"/>
                      <a:pt x="268068" y="690703"/>
                    </a:cubicBezTo>
                    <a:cubicBezTo>
                      <a:pt x="269846" y="691350"/>
                      <a:pt x="271625" y="691673"/>
                      <a:pt x="273403" y="691673"/>
                    </a:cubicBezTo>
                    <a:cubicBezTo>
                      <a:pt x="275182" y="691673"/>
                      <a:pt x="276960" y="691350"/>
                      <a:pt x="278739" y="690703"/>
                    </a:cubicBezTo>
                    <a:cubicBezTo>
                      <a:pt x="440097" y="633629"/>
                      <a:pt x="546968" y="483427"/>
                      <a:pt x="546968" y="310913"/>
                    </a:cubicBezTo>
                    <a:lnTo>
                      <a:pt x="546968" y="99272"/>
                    </a:lnTo>
                    <a:cubicBezTo>
                      <a:pt x="546968" y="92967"/>
                      <a:pt x="543088" y="87146"/>
                      <a:pt x="537267" y="84559"/>
                    </a:cubicBezTo>
                    <a:close/>
                  </a:path>
                </a:pathLst>
              </a:custGeom>
              <a:solidFill>
                <a:srgbClr val="FFFFFF"/>
              </a:solidFill>
              <a:ln w="9525"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370" name="Freeform: Shape 369">
                <a:extLst>
                  <a:ext uri="{FF2B5EF4-FFF2-40B4-BE49-F238E27FC236}">
                    <a16:creationId xmlns:a16="http://schemas.microsoft.com/office/drawing/2014/main" id="{41919BF9-AF1D-4F76-8F40-92E0AC40F50C}"/>
                  </a:ext>
                </a:extLst>
              </p:cNvPr>
              <p:cNvSpPr/>
              <p:nvPr/>
            </p:nvSpPr>
            <p:spPr>
              <a:xfrm>
                <a:off x="7614379" y="2307554"/>
                <a:ext cx="289409" cy="289409"/>
              </a:xfrm>
              <a:custGeom>
                <a:avLst/>
                <a:gdLst>
                  <a:gd name="connsiteX0" fmla="*/ 144705 w 289409"/>
                  <a:gd name="connsiteY0" fmla="*/ 0 h 289409"/>
                  <a:gd name="connsiteX1" fmla="*/ 0 w 289409"/>
                  <a:gd name="connsiteY1" fmla="*/ 144705 h 289409"/>
                  <a:gd name="connsiteX2" fmla="*/ 144705 w 289409"/>
                  <a:gd name="connsiteY2" fmla="*/ 289410 h 289409"/>
                  <a:gd name="connsiteX3" fmla="*/ 289410 w 289409"/>
                  <a:gd name="connsiteY3" fmla="*/ 144705 h 289409"/>
                  <a:gd name="connsiteX4" fmla="*/ 144705 w 289409"/>
                  <a:gd name="connsiteY4" fmla="*/ 0 h 289409"/>
                  <a:gd name="connsiteX5" fmla="*/ 144705 w 289409"/>
                  <a:gd name="connsiteY5" fmla="*/ 257397 h 289409"/>
                  <a:gd name="connsiteX6" fmla="*/ 32175 w 289409"/>
                  <a:gd name="connsiteY6" fmla="*/ 144867 h 289409"/>
                  <a:gd name="connsiteX7" fmla="*/ 144705 w 289409"/>
                  <a:gd name="connsiteY7" fmla="*/ 32336 h 289409"/>
                  <a:gd name="connsiteX8" fmla="*/ 257235 w 289409"/>
                  <a:gd name="connsiteY8" fmla="*/ 144867 h 289409"/>
                  <a:gd name="connsiteX9" fmla="*/ 144705 w 289409"/>
                  <a:gd name="connsiteY9" fmla="*/ 257397 h 28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409" h="289409">
                    <a:moveTo>
                      <a:pt x="144705" y="0"/>
                    </a:moveTo>
                    <a:cubicBezTo>
                      <a:pt x="64834" y="0"/>
                      <a:pt x="0" y="64996"/>
                      <a:pt x="0" y="144705"/>
                    </a:cubicBezTo>
                    <a:cubicBezTo>
                      <a:pt x="0" y="224414"/>
                      <a:pt x="64996" y="289410"/>
                      <a:pt x="144705" y="289410"/>
                    </a:cubicBezTo>
                    <a:cubicBezTo>
                      <a:pt x="224414" y="289410"/>
                      <a:pt x="289410" y="224414"/>
                      <a:pt x="289410" y="144705"/>
                    </a:cubicBezTo>
                    <a:cubicBezTo>
                      <a:pt x="289410" y="64996"/>
                      <a:pt x="224414" y="0"/>
                      <a:pt x="144705" y="0"/>
                    </a:cubicBezTo>
                    <a:close/>
                    <a:moveTo>
                      <a:pt x="144705" y="257397"/>
                    </a:moveTo>
                    <a:cubicBezTo>
                      <a:pt x="82619" y="257397"/>
                      <a:pt x="32175" y="206952"/>
                      <a:pt x="32175" y="144867"/>
                    </a:cubicBezTo>
                    <a:cubicBezTo>
                      <a:pt x="32175" y="82781"/>
                      <a:pt x="82619" y="32336"/>
                      <a:pt x="144705" y="32336"/>
                    </a:cubicBezTo>
                    <a:cubicBezTo>
                      <a:pt x="206791" y="32336"/>
                      <a:pt x="257235" y="82781"/>
                      <a:pt x="257235" y="144867"/>
                    </a:cubicBezTo>
                    <a:cubicBezTo>
                      <a:pt x="257235" y="206952"/>
                      <a:pt x="206791" y="257397"/>
                      <a:pt x="144705" y="257397"/>
                    </a:cubicBezTo>
                    <a:close/>
                  </a:path>
                </a:pathLst>
              </a:custGeom>
              <a:solidFill>
                <a:srgbClr val="FDC500"/>
              </a:solidFill>
              <a:ln w="9525"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71" name="Freeform: Shape 370">
                <a:extLst>
                  <a:ext uri="{FF2B5EF4-FFF2-40B4-BE49-F238E27FC236}">
                    <a16:creationId xmlns:a16="http://schemas.microsoft.com/office/drawing/2014/main" id="{0DEC1298-7542-42B7-A026-A6D743BBF5A6}"/>
                  </a:ext>
                </a:extLst>
              </p:cNvPr>
              <p:cNvSpPr/>
              <p:nvPr/>
            </p:nvSpPr>
            <p:spPr>
              <a:xfrm>
                <a:off x="7691084" y="2393689"/>
                <a:ext cx="144907" cy="112570"/>
              </a:xfrm>
              <a:custGeom>
                <a:avLst/>
                <a:gdLst>
                  <a:gd name="connsiteX0" fmla="*/ 140218 w 144907"/>
                  <a:gd name="connsiteY0" fmla="*/ 4729 h 112570"/>
                  <a:gd name="connsiteX1" fmla="*/ 117421 w 144907"/>
                  <a:gd name="connsiteY1" fmla="*/ 4729 h 112570"/>
                  <a:gd name="connsiteX2" fmla="*/ 48383 w 144907"/>
                  <a:gd name="connsiteY2" fmla="*/ 73767 h 112570"/>
                  <a:gd name="connsiteX3" fmla="*/ 27526 w 144907"/>
                  <a:gd name="connsiteY3" fmla="*/ 52910 h 112570"/>
                  <a:gd name="connsiteX4" fmla="*/ 4729 w 144907"/>
                  <a:gd name="connsiteY4" fmla="*/ 52910 h 112570"/>
                  <a:gd name="connsiteX5" fmla="*/ 4729 w 144907"/>
                  <a:gd name="connsiteY5" fmla="*/ 75707 h 112570"/>
                  <a:gd name="connsiteX6" fmla="*/ 36904 w 144907"/>
                  <a:gd name="connsiteY6" fmla="*/ 107882 h 112570"/>
                  <a:gd name="connsiteX7" fmla="*/ 48221 w 144907"/>
                  <a:gd name="connsiteY7" fmla="*/ 112571 h 112570"/>
                  <a:gd name="connsiteX8" fmla="*/ 59539 w 144907"/>
                  <a:gd name="connsiteY8" fmla="*/ 107882 h 112570"/>
                  <a:gd name="connsiteX9" fmla="*/ 139895 w 144907"/>
                  <a:gd name="connsiteY9" fmla="*/ 27526 h 112570"/>
                  <a:gd name="connsiteX10" fmla="*/ 140218 w 144907"/>
                  <a:gd name="connsiteY10" fmla="*/ 4729 h 112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907" h="112570">
                    <a:moveTo>
                      <a:pt x="140218" y="4729"/>
                    </a:moveTo>
                    <a:cubicBezTo>
                      <a:pt x="133913" y="-1576"/>
                      <a:pt x="123727" y="-1576"/>
                      <a:pt x="117421" y="4729"/>
                    </a:cubicBezTo>
                    <a:lnTo>
                      <a:pt x="48383" y="73767"/>
                    </a:lnTo>
                    <a:lnTo>
                      <a:pt x="27526" y="52910"/>
                    </a:lnTo>
                    <a:cubicBezTo>
                      <a:pt x="21221" y="46605"/>
                      <a:pt x="11035" y="46605"/>
                      <a:pt x="4729" y="52910"/>
                    </a:cubicBezTo>
                    <a:cubicBezTo>
                      <a:pt x="-1576" y="59216"/>
                      <a:pt x="-1576" y="69402"/>
                      <a:pt x="4729" y="75707"/>
                    </a:cubicBezTo>
                    <a:lnTo>
                      <a:pt x="36904" y="107882"/>
                    </a:lnTo>
                    <a:cubicBezTo>
                      <a:pt x="39976" y="110954"/>
                      <a:pt x="44179" y="112571"/>
                      <a:pt x="48221" y="112571"/>
                    </a:cubicBezTo>
                    <a:cubicBezTo>
                      <a:pt x="52264" y="112571"/>
                      <a:pt x="56467" y="110954"/>
                      <a:pt x="59539" y="107882"/>
                    </a:cubicBezTo>
                    <a:lnTo>
                      <a:pt x="139895" y="27526"/>
                    </a:lnTo>
                    <a:cubicBezTo>
                      <a:pt x="146524" y="21221"/>
                      <a:pt x="146524" y="11035"/>
                      <a:pt x="140218" y="4729"/>
                    </a:cubicBezTo>
                    <a:close/>
                  </a:path>
                </a:pathLst>
              </a:custGeom>
              <a:solidFill>
                <a:srgbClr val="FDC500"/>
              </a:solidFill>
              <a:ln w="9525"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372" name="Text Placeholder 5">
            <a:extLst>
              <a:ext uri="{FF2B5EF4-FFF2-40B4-BE49-F238E27FC236}">
                <a16:creationId xmlns:a16="http://schemas.microsoft.com/office/drawing/2014/main" id="{6C8BFCDC-080D-4AF8-83CE-CDF245DF4D7F}"/>
              </a:ext>
            </a:extLst>
          </p:cNvPr>
          <p:cNvSpPr txBox="1">
            <a:spLocks/>
          </p:cNvSpPr>
          <p:nvPr/>
        </p:nvSpPr>
        <p:spPr>
          <a:xfrm>
            <a:off x="5385043" y="6370703"/>
            <a:ext cx="1437894" cy="276999"/>
          </a:xfrm>
          <a:prstGeom prst="rect">
            <a:avLst/>
          </a:prstGeom>
        </p:spPr>
        <p:txBody>
          <a:bodyPr vert="horz" wrap="none" lIns="0" tIns="0" rIns="0" bIns="0" rtlCol="0">
            <a:spAutoFit/>
          </a:bodyPr>
          <a:lstStyle>
            <a:defPPr>
              <a:defRPr lang="en-US"/>
            </a:defPPr>
            <a:lvl1pPr indent="0" defTabSz="731520">
              <a:spcBef>
                <a:spcPct val="20000"/>
              </a:spcBef>
              <a:buFontTx/>
              <a:buNone/>
              <a:defRPr sz="1800" b="0" i="0">
                <a:latin typeface="Amazon Ember" panose="020B0603020204020204" pitchFamily="34" charset="0"/>
                <a:cs typeface="Amazon Ember" panose="020B0603020204020204" pitchFamily="34" charset="0"/>
              </a:defRPr>
            </a:lvl1pPr>
            <a:lvl2pPr marL="1188720" indent="-457200" defTabSz="731520">
              <a:spcBef>
                <a:spcPct val="20000"/>
              </a:spcBef>
              <a:buFont typeface="Arial"/>
              <a:buChar char="•"/>
              <a:defRPr sz="2900" b="0" i="0">
                <a:latin typeface="Amazon Ember Regular" charset="0"/>
                <a:cs typeface="Amazon Ember Regular" charset="0"/>
              </a:defRPr>
            </a:lvl2pPr>
            <a:lvl3pPr marL="1828800" indent="-365760" defTabSz="731520">
              <a:spcBef>
                <a:spcPct val="20000"/>
              </a:spcBef>
              <a:buFont typeface="Arial"/>
              <a:buChar char="•"/>
              <a:defRPr sz="2600" b="0" i="0">
                <a:latin typeface="Amazon Ember Regular" charset="0"/>
                <a:cs typeface="Amazon Ember Regular" charset="0"/>
              </a:defRPr>
            </a:lvl3pPr>
            <a:lvl4pPr marL="2560320" indent="-365760" defTabSz="731520">
              <a:spcBef>
                <a:spcPct val="20000"/>
              </a:spcBef>
              <a:buFont typeface="Arial"/>
              <a:buChar char="–"/>
              <a:defRPr sz="2200" b="0" i="0">
                <a:latin typeface="Amazon Ember Regular" charset="0"/>
                <a:cs typeface="Amazon Ember Regular" charset="0"/>
              </a:defRPr>
            </a:lvl4pPr>
            <a:lvl5pPr marL="3291840" indent="-365760" defTabSz="731520">
              <a:spcBef>
                <a:spcPct val="20000"/>
              </a:spcBef>
              <a:buFont typeface="Arial"/>
              <a:buChar char="»"/>
              <a:defRPr sz="1900" b="0" i="0">
                <a:latin typeface="Amazon Ember Regular" charset="0"/>
                <a:cs typeface="Amazon Ember Regular" charset="0"/>
              </a:defRPr>
            </a:lvl5pPr>
            <a:lvl6pPr marL="4023360" indent="-365760" defTabSz="731520">
              <a:spcBef>
                <a:spcPct val="20000"/>
              </a:spcBef>
              <a:buFont typeface="Arial"/>
              <a:buChar char="•"/>
              <a:defRPr sz="3200"/>
            </a:lvl6pPr>
            <a:lvl7pPr marL="4754880" indent="-365760" defTabSz="731520">
              <a:spcBef>
                <a:spcPct val="20000"/>
              </a:spcBef>
              <a:buFont typeface="Arial"/>
              <a:buChar char="•"/>
              <a:defRPr sz="3200"/>
            </a:lvl7pPr>
            <a:lvl8pPr marL="5486400" indent="-365760" defTabSz="731520">
              <a:spcBef>
                <a:spcPct val="20000"/>
              </a:spcBef>
              <a:buFont typeface="Arial"/>
              <a:buChar char="•"/>
              <a:defRPr sz="3200"/>
            </a:lvl8pPr>
            <a:lvl9pPr marL="6217920" indent="-365760" defTabSz="731520">
              <a:spcBef>
                <a:spcPct val="20000"/>
              </a:spcBef>
              <a:buFont typeface="Arial"/>
              <a:buChar char="•"/>
              <a:defRPr sz="3200"/>
            </a:lvl9pPr>
          </a:lstStyle>
          <a:p>
            <a:pPr marL="0" marR="0" lvl="0" indent="0" algn="l" defTabSz="731520" rtl="0" eaLnBrk="1" fontAlgn="auto" latinLnBrk="0" hangingPunct="1">
              <a:lnSpc>
                <a:spcPct val="100000"/>
              </a:lnSpc>
              <a:spcBef>
                <a:spcPct val="20000"/>
              </a:spcBef>
              <a:spcAft>
                <a:spcPts val="1200"/>
              </a:spcAft>
              <a:buClr>
                <a:srgbClr val="FF9900"/>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Amazon Ember" panose="020B0603020204020204" pitchFamily="34" charset="0"/>
              </a:rPr>
              <a:t>Infrastructure</a:t>
            </a:r>
          </a:p>
        </p:txBody>
      </p:sp>
      <p:grpSp>
        <p:nvGrpSpPr>
          <p:cNvPr id="209" name="Group 208">
            <a:extLst>
              <a:ext uri="{FF2B5EF4-FFF2-40B4-BE49-F238E27FC236}">
                <a16:creationId xmlns:a16="http://schemas.microsoft.com/office/drawing/2014/main" id="{C6ED866A-4BB0-4CCD-AFEB-2AF6109BF389}"/>
              </a:ext>
            </a:extLst>
          </p:cNvPr>
          <p:cNvGrpSpPr/>
          <p:nvPr/>
        </p:nvGrpSpPr>
        <p:grpSpPr>
          <a:xfrm>
            <a:off x="12930039" y="452986"/>
            <a:ext cx="1341955" cy="905911"/>
            <a:chOff x="12930039" y="452986"/>
            <a:chExt cx="1341955" cy="905911"/>
          </a:xfrm>
        </p:grpSpPr>
        <p:sp>
          <p:nvSpPr>
            <p:cNvPr id="210" name="Application Design">
              <a:extLst>
                <a:ext uri="{FF2B5EF4-FFF2-40B4-BE49-F238E27FC236}">
                  <a16:creationId xmlns:a16="http://schemas.microsoft.com/office/drawing/2014/main" id="{735E59CA-0559-4CA6-98F5-65F450F1EBA6}"/>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211" name="Group 210">
              <a:extLst>
                <a:ext uri="{FF2B5EF4-FFF2-40B4-BE49-F238E27FC236}">
                  <a16:creationId xmlns:a16="http://schemas.microsoft.com/office/drawing/2014/main" id="{86BFD429-2AE3-4B2A-B8FA-18AA2066EE6C}"/>
                </a:ext>
              </a:extLst>
            </p:cNvPr>
            <p:cNvGrpSpPr>
              <a:grpSpLocks noChangeAspect="1"/>
            </p:cNvGrpSpPr>
            <p:nvPr/>
          </p:nvGrpSpPr>
          <p:grpSpPr>
            <a:xfrm>
              <a:off x="13145093" y="452986"/>
              <a:ext cx="911847" cy="544372"/>
              <a:chOff x="-687690" y="4014362"/>
              <a:chExt cx="535871" cy="319914"/>
            </a:xfrm>
          </p:grpSpPr>
          <p:sp>
            <p:nvSpPr>
              <p:cNvPr id="214" name="Freeform: Shape 213">
                <a:extLst>
                  <a:ext uri="{FF2B5EF4-FFF2-40B4-BE49-F238E27FC236}">
                    <a16:creationId xmlns:a16="http://schemas.microsoft.com/office/drawing/2014/main" id="{4B03CC66-8749-45E2-8B9A-58DBD9F7D89E}"/>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6" name="Freeform: Shape 215">
                <a:extLst>
                  <a:ext uri="{FF2B5EF4-FFF2-40B4-BE49-F238E27FC236}">
                    <a16:creationId xmlns:a16="http://schemas.microsoft.com/office/drawing/2014/main" id="{5035AF15-CC09-415D-AB58-4CA6A59E0EEA}"/>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7" name="Freeform: Shape 216">
                <a:extLst>
                  <a:ext uri="{FF2B5EF4-FFF2-40B4-BE49-F238E27FC236}">
                    <a16:creationId xmlns:a16="http://schemas.microsoft.com/office/drawing/2014/main" id="{BEA82E71-E426-400E-8650-AC62ED05EFFE}"/>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0" name="Freeform: Shape 219">
                <a:extLst>
                  <a:ext uri="{FF2B5EF4-FFF2-40B4-BE49-F238E27FC236}">
                    <a16:creationId xmlns:a16="http://schemas.microsoft.com/office/drawing/2014/main" id="{FB937DBB-D634-41B8-A4AD-BED99402035A}"/>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1" name="Freeform: Shape 220">
                <a:extLst>
                  <a:ext uri="{FF2B5EF4-FFF2-40B4-BE49-F238E27FC236}">
                    <a16:creationId xmlns:a16="http://schemas.microsoft.com/office/drawing/2014/main" id="{4BF349AB-EC1C-4DB5-BF1B-E393107D692A}"/>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rgbClr val="FDC500"/>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DC500"/>
                  </a:solidFill>
                  <a:effectLst/>
                  <a:uLnTx/>
                  <a:uFillTx/>
                  <a:latin typeface="Amazon Ember"/>
                  <a:ea typeface="+mn-ea"/>
                  <a:cs typeface="+mn-cs"/>
                </a:endParaRPr>
              </a:p>
            </p:txBody>
          </p:sp>
          <p:sp>
            <p:nvSpPr>
              <p:cNvPr id="222" name="Freeform: Shape 221">
                <a:extLst>
                  <a:ext uri="{FF2B5EF4-FFF2-40B4-BE49-F238E27FC236}">
                    <a16:creationId xmlns:a16="http://schemas.microsoft.com/office/drawing/2014/main" id="{D55CD928-1C63-4C17-AAFF-602F7C5A5B5F}"/>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3" name="Freeform: Shape 222">
                <a:extLst>
                  <a:ext uri="{FF2B5EF4-FFF2-40B4-BE49-F238E27FC236}">
                    <a16:creationId xmlns:a16="http://schemas.microsoft.com/office/drawing/2014/main" id="{1FAE7C69-2AED-4BDB-B30F-168B2B5ACA83}"/>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4" name="Freeform: Shape 223">
                <a:extLst>
                  <a:ext uri="{FF2B5EF4-FFF2-40B4-BE49-F238E27FC236}">
                    <a16:creationId xmlns:a16="http://schemas.microsoft.com/office/drawing/2014/main" id="{B8B786BF-F5B9-4EC2-94DB-AEB26FF50D7D}"/>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4" name="Freeform: Shape 283">
                <a:extLst>
                  <a:ext uri="{FF2B5EF4-FFF2-40B4-BE49-F238E27FC236}">
                    <a16:creationId xmlns:a16="http://schemas.microsoft.com/office/drawing/2014/main" id="{704DCFA6-D84C-4F46-80BF-CE1837DF26C9}"/>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5" name="Freeform: Shape 284">
                <a:extLst>
                  <a:ext uri="{FF2B5EF4-FFF2-40B4-BE49-F238E27FC236}">
                    <a16:creationId xmlns:a16="http://schemas.microsoft.com/office/drawing/2014/main" id="{0E8EE674-FF9A-4A64-B32E-617EA46A8D5E}"/>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6" name="Freeform: Shape 285">
                <a:extLst>
                  <a:ext uri="{FF2B5EF4-FFF2-40B4-BE49-F238E27FC236}">
                    <a16:creationId xmlns:a16="http://schemas.microsoft.com/office/drawing/2014/main" id="{5A15B241-5B66-4644-B385-7D31EECF754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7" name="Freeform: Shape 286">
                <a:extLst>
                  <a:ext uri="{FF2B5EF4-FFF2-40B4-BE49-F238E27FC236}">
                    <a16:creationId xmlns:a16="http://schemas.microsoft.com/office/drawing/2014/main" id="{B6C7F9FA-F5C7-4F05-B694-14892C48D3A1}"/>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306" name="TextBox 305">
            <a:extLst>
              <a:ext uri="{FF2B5EF4-FFF2-40B4-BE49-F238E27FC236}">
                <a16:creationId xmlns:a16="http://schemas.microsoft.com/office/drawing/2014/main" id="{F887200F-3271-4707-AE27-858D3C168EEF}"/>
              </a:ext>
            </a:extLst>
          </p:cNvPr>
          <p:cNvSpPr txBox="1"/>
          <p:nvPr/>
        </p:nvSpPr>
        <p:spPr>
          <a:xfrm>
            <a:off x="12192402" y="4014820"/>
            <a:ext cx="675827" cy="840230"/>
          </a:xfrm>
          <a:prstGeom prst="rect">
            <a:avLst/>
          </a:prstGeom>
          <a:noFill/>
        </p:spPr>
        <p:txBody>
          <a:bodyPr wrap="none" lIns="45720" tIns="45720" rIns="45720" bIns="4572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Amazon Ember"/>
                <a:ea typeface="+mn-ea"/>
                <a:cs typeface="+mn-cs"/>
              </a:rPr>
              <a:t>Level</a:t>
            </a:r>
            <a:br>
              <a:rPr kumimoji="0" lang="en-US" sz="1800" b="0" i="1" u="none" strike="noStrike" kern="1200" cap="none" spc="0" normalizeH="0" baseline="0" noProof="0" dirty="0">
                <a:ln>
                  <a:noFill/>
                </a:ln>
                <a:solidFill>
                  <a:srgbClr val="FFFFFF"/>
                </a:solidFill>
                <a:effectLst/>
                <a:uLnTx/>
                <a:uFillTx/>
                <a:latin typeface="Amazon Ember"/>
                <a:ea typeface="+mn-ea"/>
                <a:cs typeface="+mn-cs"/>
              </a:rPr>
            </a:br>
            <a:r>
              <a:rPr kumimoji="0" lang="en-US" sz="1800" b="0" i="1" u="none" strike="noStrike" kern="1200" cap="none" spc="0" normalizeH="0" baseline="0" noProof="0" dirty="0">
                <a:ln>
                  <a:noFill/>
                </a:ln>
                <a:solidFill>
                  <a:srgbClr val="FFFFFF"/>
                </a:solidFill>
                <a:effectLst/>
                <a:uLnTx/>
                <a:uFillTx/>
                <a:latin typeface="Amazon Ember"/>
                <a:ea typeface="+mn-ea"/>
                <a:cs typeface="+mn-cs"/>
              </a:rPr>
              <a:t>of</a:t>
            </a:r>
            <a:br>
              <a:rPr kumimoji="0" lang="en-US" sz="1800" b="0" i="1" u="none" strike="noStrike" kern="1200" cap="none" spc="0" normalizeH="0" baseline="0" noProof="0" dirty="0">
                <a:ln>
                  <a:noFill/>
                </a:ln>
                <a:solidFill>
                  <a:srgbClr val="FFFFFF"/>
                </a:solidFill>
                <a:effectLst/>
                <a:uLnTx/>
                <a:uFillTx/>
                <a:latin typeface="Amazon Ember"/>
                <a:ea typeface="+mn-ea"/>
                <a:cs typeface="+mn-cs"/>
              </a:rPr>
            </a:br>
            <a:r>
              <a:rPr kumimoji="0" lang="en-US" sz="1800" b="0" i="1" u="none" strike="noStrike" kern="1200" cap="none" spc="0" normalizeH="0" baseline="0" noProof="0" dirty="0">
                <a:ln>
                  <a:noFill/>
                </a:ln>
                <a:solidFill>
                  <a:srgbClr val="FFFFFF"/>
                </a:solidFill>
                <a:effectLst/>
                <a:uLnTx/>
                <a:uFillTx/>
                <a:latin typeface="Amazon Ember"/>
                <a:ea typeface="+mn-ea"/>
                <a:cs typeface="+mn-cs"/>
              </a:rPr>
              <a:t>effort</a:t>
            </a:r>
          </a:p>
        </p:txBody>
      </p:sp>
      <p:cxnSp>
        <p:nvCxnSpPr>
          <p:cNvPr id="307" name="Straight Arrow Connector 306">
            <a:extLst>
              <a:ext uri="{FF2B5EF4-FFF2-40B4-BE49-F238E27FC236}">
                <a16:creationId xmlns:a16="http://schemas.microsoft.com/office/drawing/2014/main" id="{B8E8D9C6-B3CA-49CC-9637-6C7F055B3714}"/>
              </a:ext>
            </a:extLst>
          </p:cNvPr>
          <p:cNvCxnSpPr>
            <a:cxnSpLocks/>
            <a:stCxn id="306" idx="0"/>
          </p:cNvCxnSpPr>
          <p:nvPr/>
        </p:nvCxnSpPr>
        <p:spPr>
          <a:xfrm flipV="1">
            <a:off x="12530316" y="3171894"/>
            <a:ext cx="0" cy="842926"/>
          </a:xfrm>
          <a:prstGeom prst="straightConnector1">
            <a:avLst/>
          </a:prstGeom>
          <a:ln w="19050">
            <a:solidFill>
              <a:srgbClr val="A166FF"/>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308" name="Straight Arrow Connector 307">
            <a:extLst>
              <a:ext uri="{FF2B5EF4-FFF2-40B4-BE49-F238E27FC236}">
                <a16:creationId xmlns:a16="http://schemas.microsoft.com/office/drawing/2014/main" id="{018E985F-6B7D-444C-ACBF-329009E0DFFC}"/>
              </a:ext>
            </a:extLst>
          </p:cNvPr>
          <p:cNvCxnSpPr>
            <a:cxnSpLocks/>
            <a:endCxn id="306" idx="2"/>
          </p:cNvCxnSpPr>
          <p:nvPr/>
        </p:nvCxnSpPr>
        <p:spPr>
          <a:xfrm flipV="1">
            <a:off x="12530316" y="4855050"/>
            <a:ext cx="0" cy="2018309"/>
          </a:xfrm>
          <a:prstGeom prst="straightConnector1">
            <a:avLst/>
          </a:prstGeom>
          <a:ln w="19050">
            <a:solidFill>
              <a:srgbClr val="A166FF"/>
            </a:solidFill>
            <a:headEnd type="none"/>
            <a:tailEnd type="none"/>
          </a:ln>
        </p:spPr>
        <p:style>
          <a:lnRef idx="1">
            <a:schemeClr val="accent3"/>
          </a:lnRef>
          <a:fillRef idx="0">
            <a:schemeClr val="accent3"/>
          </a:fillRef>
          <a:effectRef idx="0">
            <a:schemeClr val="accent3"/>
          </a:effectRef>
          <a:fontRef idx="minor">
            <a:schemeClr val="tx1"/>
          </a:fontRef>
        </p:style>
      </p:cxnSp>
      <p:cxnSp>
        <p:nvCxnSpPr>
          <p:cNvPr id="288" name="Straight Arrow Connector 287">
            <a:extLst>
              <a:ext uri="{FF2B5EF4-FFF2-40B4-BE49-F238E27FC236}">
                <a16:creationId xmlns:a16="http://schemas.microsoft.com/office/drawing/2014/main" id="{6B0547FC-A5FB-4404-87F0-5E46830B6738}"/>
              </a:ext>
            </a:extLst>
          </p:cNvPr>
          <p:cNvCxnSpPr/>
          <p:nvPr/>
        </p:nvCxnSpPr>
        <p:spPr>
          <a:xfrm>
            <a:off x="4385892" y="5042679"/>
            <a:ext cx="822960" cy="0"/>
          </a:xfrm>
          <a:prstGeom prst="straightConnector1">
            <a:avLst/>
          </a:prstGeom>
          <a:ln w="25400">
            <a:solidFill>
              <a:schemeClr val="tx2">
                <a:lumMod val="65000"/>
              </a:schemeClr>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3E031189-19DC-451F-9E2D-9FAAE7095342}"/>
              </a:ext>
            </a:extLst>
          </p:cNvPr>
          <p:cNvSpPr/>
          <p:nvPr/>
        </p:nvSpPr>
        <p:spPr>
          <a:xfrm>
            <a:off x="371253" y="1459600"/>
            <a:ext cx="13900741" cy="38430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146636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Connector 87">
            <a:extLst>
              <a:ext uri="{FF2B5EF4-FFF2-40B4-BE49-F238E27FC236}">
                <a16:creationId xmlns:a16="http://schemas.microsoft.com/office/drawing/2014/main" id="{D8C8783A-257B-4A50-95A0-6C7B8E51707B}"/>
              </a:ext>
            </a:extLst>
          </p:cNvPr>
          <p:cNvCxnSpPr>
            <a:cxnSpLocks/>
          </p:cNvCxnSpPr>
          <p:nvPr/>
        </p:nvCxnSpPr>
        <p:spPr>
          <a:xfrm>
            <a:off x="8241555" y="1799117"/>
            <a:ext cx="5829287" cy="0"/>
          </a:xfrm>
          <a:prstGeom prst="line">
            <a:avLst/>
          </a:prstGeom>
          <a:ln w="19050">
            <a:solidFill>
              <a:srgbClr val="A166F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Title 1">
            <a:extLst>
              <a:ext uri="{FF2B5EF4-FFF2-40B4-BE49-F238E27FC236}">
                <a16:creationId xmlns:a16="http://schemas.microsoft.com/office/drawing/2014/main" id="{1C66C6D4-41FA-4302-B953-F3D60F90CBCB}"/>
              </a:ext>
            </a:extLst>
          </p:cNvPr>
          <p:cNvSpPr>
            <a:spLocks noGrp="1"/>
          </p:cNvSpPr>
          <p:nvPr>
            <p:ph type="title"/>
          </p:nvPr>
        </p:nvSpPr>
        <p:spPr/>
        <p:txBody>
          <a:bodyPr>
            <a:normAutofit fontScale="90000"/>
          </a:bodyPr>
          <a:lstStyle/>
          <a:p>
            <a:r>
              <a:rPr lang="en-US" dirty="0"/>
              <a:t>VMware Cloud on AWS</a:t>
            </a:r>
            <a:br>
              <a:rPr lang="en-US" dirty="0"/>
            </a:br>
            <a:r>
              <a:rPr lang="en-US" sz="2400" b="0" dirty="0">
                <a:solidFill>
                  <a:schemeClr val="tx2"/>
                </a:solidFill>
              </a:rPr>
              <a:t>Overcome migration obstacles when moving VMware environments to AWS Cloud</a:t>
            </a:r>
            <a:endParaRPr lang="en-US" b="0" dirty="0">
              <a:solidFill>
                <a:schemeClr val="tx2"/>
              </a:solidFill>
            </a:endParaRPr>
          </a:p>
        </p:txBody>
      </p:sp>
      <p:sp>
        <p:nvSpPr>
          <p:cNvPr id="3" name="Text Placeholder 2">
            <a:extLst>
              <a:ext uri="{FF2B5EF4-FFF2-40B4-BE49-F238E27FC236}">
                <a16:creationId xmlns:a16="http://schemas.microsoft.com/office/drawing/2014/main" id="{E94D4CF2-12FF-496D-9702-9A6D33CA4E2E}"/>
              </a:ext>
            </a:extLst>
          </p:cNvPr>
          <p:cNvSpPr>
            <a:spLocks noGrp="1"/>
          </p:cNvSpPr>
          <p:nvPr>
            <p:ph type="body" sz="quarter" idx="4294967295"/>
          </p:nvPr>
        </p:nvSpPr>
        <p:spPr>
          <a:xfrm>
            <a:off x="8147714" y="2087516"/>
            <a:ext cx="6400800" cy="5089525"/>
          </a:xfrm>
        </p:spPr>
        <p:txBody>
          <a:bodyPr/>
          <a:lstStyle/>
          <a:p>
            <a:pPr marL="231775" lvl="1" indent="-231775">
              <a:spcAft>
                <a:spcPts val="1000"/>
              </a:spcAft>
            </a:pPr>
            <a:r>
              <a:rPr lang="en-US" sz="2000" dirty="0"/>
              <a:t>VMware SDDC running on AWS bare metal</a:t>
            </a:r>
          </a:p>
          <a:p>
            <a:pPr marL="231775" lvl="1" indent="-231775">
              <a:spcAft>
                <a:spcPts val="1000"/>
              </a:spcAft>
            </a:pPr>
            <a:r>
              <a:rPr lang="en-US" sz="2000" dirty="0"/>
              <a:t>Delivered, operated, and supported by VMware</a:t>
            </a:r>
          </a:p>
          <a:p>
            <a:pPr marL="231775" lvl="1" indent="-231775">
              <a:spcAft>
                <a:spcPts val="1000"/>
              </a:spcAft>
            </a:pPr>
            <a:r>
              <a:rPr lang="en-US" sz="2000" dirty="0"/>
              <a:t>On-demand capacity and flexible consumption</a:t>
            </a:r>
          </a:p>
          <a:p>
            <a:pPr marL="231775" lvl="1" indent="-231775">
              <a:spcAft>
                <a:spcPts val="1000"/>
              </a:spcAft>
            </a:pPr>
            <a:r>
              <a:rPr lang="en-US" sz="2000" dirty="0"/>
              <a:t>Full operational consistency with on-prem SDDC</a:t>
            </a:r>
          </a:p>
          <a:p>
            <a:pPr marL="231775" lvl="1" indent="-231775">
              <a:spcAft>
                <a:spcPts val="1000"/>
              </a:spcAft>
            </a:pPr>
            <a:r>
              <a:rPr lang="en-US" sz="2000" dirty="0"/>
              <a:t>Support for vSphere qualified solutions</a:t>
            </a:r>
          </a:p>
          <a:p>
            <a:pPr marL="231775" lvl="1" indent="-231775">
              <a:spcAft>
                <a:spcPts val="1000"/>
              </a:spcAft>
            </a:pPr>
            <a:r>
              <a:rPr lang="en-US" sz="2000" dirty="0"/>
              <a:t>Global AWS footprint, availability, and scale</a:t>
            </a:r>
          </a:p>
          <a:p>
            <a:pPr marL="231775" lvl="1" indent="-231775">
              <a:spcAft>
                <a:spcPts val="1000"/>
              </a:spcAft>
            </a:pPr>
            <a:r>
              <a:rPr lang="en-US" sz="2000" dirty="0"/>
              <a:t>Direct access to native AWS services</a:t>
            </a:r>
          </a:p>
        </p:txBody>
      </p:sp>
      <p:grpSp>
        <p:nvGrpSpPr>
          <p:cNvPr id="8" name="Group 7">
            <a:extLst>
              <a:ext uri="{FF2B5EF4-FFF2-40B4-BE49-F238E27FC236}">
                <a16:creationId xmlns:a16="http://schemas.microsoft.com/office/drawing/2014/main" id="{8934815D-5934-49CD-97F0-C2BFD4A86C4F}"/>
              </a:ext>
            </a:extLst>
          </p:cNvPr>
          <p:cNvGrpSpPr/>
          <p:nvPr/>
        </p:nvGrpSpPr>
        <p:grpSpPr>
          <a:xfrm>
            <a:off x="548639" y="1793800"/>
            <a:ext cx="7328133" cy="4083433"/>
            <a:chOff x="542242" y="2552296"/>
            <a:chExt cx="7328133" cy="4083433"/>
          </a:xfrm>
        </p:grpSpPr>
        <p:sp>
          <p:nvSpPr>
            <p:cNvPr id="15" name="Rectangle 14">
              <a:extLst>
                <a:ext uri="{FF2B5EF4-FFF2-40B4-BE49-F238E27FC236}">
                  <a16:creationId xmlns:a16="http://schemas.microsoft.com/office/drawing/2014/main" id="{D67C9E0D-6EA4-4D61-A786-19B05631AD27}"/>
                </a:ext>
              </a:extLst>
            </p:cNvPr>
            <p:cNvSpPr/>
            <p:nvPr/>
          </p:nvSpPr>
          <p:spPr>
            <a:xfrm>
              <a:off x="2732073" y="3015477"/>
              <a:ext cx="3215848" cy="3150882"/>
            </a:xfrm>
            <a:prstGeom prst="rect">
              <a:avLst/>
            </a:prstGeom>
            <a:solidFill>
              <a:srgbClr val="232F3E"/>
            </a:solidFill>
            <a:ln w="19050">
              <a:solidFill>
                <a:schemeClr val="bg2">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46279" tIns="73139" rIns="146279" bIns="73139"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a:extLst>
                <a:ext uri="{FF2B5EF4-FFF2-40B4-BE49-F238E27FC236}">
                  <a16:creationId xmlns:a16="http://schemas.microsoft.com/office/drawing/2014/main" id="{67E8777C-837B-4538-A297-2EA69169EBCB}"/>
                </a:ext>
              </a:extLst>
            </p:cNvPr>
            <p:cNvSpPr/>
            <p:nvPr/>
          </p:nvSpPr>
          <p:spPr>
            <a:xfrm>
              <a:off x="2735058" y="6251680"/>
              <a:ext cx="5079060" cy="384048"/>
            </a:xfrm>
            <a:prstGeom prst="rect">
              <a:avLst/>
            </a:prstGeom>
            <a:solidFill>
              <a:srgbClr val="232F3E"/>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46279" tIns="73139" rIns="146279" bIns="73139"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AWS Global Infrastructure</a:t>
              </a:r>
            </a:p>
          </p:txBody>
        </p:sp>
        <p:sp>
          <p:nvSpPr>
            <p:cNvPr id="16" name="Rectangle 15">
              <a:extLst>
                <a:ext uri="{FF2B5EF4-FFF2-40B4-BE49-F238E27FC236}">
                  <a16:creationId xmlns:a16="http://schemas.microsoft.com/office/drawing/2014/main" id="{E74F2C2D-2575-49C3-815A-D6FBC57EF96B}"/>
                </a:ext>
              </a:extLst>
            </p:cNvPr>
            <p:cNvSpPr/>
            <p:nvPr/>
          </p:nvSpPr>
          <p:spPr>
            <a:xfrm>
              <a:off x="542243" y="6251681"/>
              <a:ext cx="2099123" cy="384048"/>
            </a:xfrm>
            <a:prstGeom prst="rect">
              <a:avLst/>
            </a:prstGeom>
            <a:solidFill>
              <a:srgbClr val="232F3E"/>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46279" tIns="73139" rIns="146279" bIns="73139"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Customer Data Center</a:t>
              </a:r>
            </a:p>
          </p:txBody>
        </p:sp>
        <p:sp>
          <p:nvSpPr>
            <p:cNvPr id="17" name="Rectangle 16">
              <a:extLst>
                <a:ext uri="{FF2B5EF4-FFF2-40B4-BE49-F238E27FC236}">
                  <a16:creationId xmlns:a16="http://schemas.microsoft.com/office/drawing/2014/main" id="{F44D9A7B-103A-4F45-BC08-DA13110D69AC}"/>
                </a:ext>
              </a:extLst>
            </p:cNvPr>
            <p:cNvSpPr/>
            <p:nvPr/>
          </p:nvSpPr>
          <p:spPr>
            <a:xfrm>
              <a:off x="542242" y="3015477"/>
              <a:ext cx="2106284" cy="3150882"/>
            </a:xfrm>
            <a:prstGeom prst="rect">
              <a:avLst/>
            </a:prstGeom>
            <a:solidFill>
              <a:srgbClr val="232F3E"/>
            </a:solidFill>
            <a:ln w="19050">
              <a:solidFill>
                <a:schemeClr val="bg2">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46279" tIns="73139" rIns="146279" bIns="73139"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Rectangle 18">
              <a:extLst>
                <a:ext uri="{FF2B5EF4-FFF2-40B4-BE49-F238E27FC236}">
                  <a16:creationId xmlns:a16="http://schemas.microsoft.com/office/drawing/2014/main" id="{34C10A10-00F3-49DB-AFAE-0F71911CD5B3}"/>
                </a:ext>
              </a:extLst>
            </p:cNvPr>
            <p:cNvSpPr/>
            <p:nvPr/>
          </p:nvSpPr>
          <p:spPr>
            <a:xfrm>
              <a:off x="615629" y="3705329"/>
              <a:ext cx="5264776" cy="406301"/>
            </a:xfrm>
            <a:prstGeom prst="rect">
              <a:avLst/>
            </a:prstGeom>
            <a:solidFill>
              <a:srgbClr val="000000"/>
            </a:solidFill>
            <a:ln w="25400" cmpd="sng">
              <a:no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lumMod val="75000"/>
                  </a:srgbClr>
                </a:solidFill>
                <a:effectLst/>
                <a:uLnTx/>
                <a:uFillTx/>
                <a:latin typeface="Amazon Ember"/>
                <a:ea typeface="+mn-ea"/>
                <a:cs typeface="+mn-cs"/>
              </a:endParaRPr>
            </a:p>
          </p:txBody>
        </p:sp>
        <p:sp>
          <p:nvSpPr>
            <p:cNvPr id="20" name="Rectangle 19">
              <a:extLst>
                <a:ext uri="{FF2B5EF4-FFF2-40B4-BE49-F238E27FC236}">
                  <a16:creationId xmlns:a16="http://schemas.microsoft.com/office/drawing/2014/main" id="{BAE6CC16-0A0F-4B6C-8820-0D6038386880}"/>
                </a:ext>
              </a:extLst>
            </p:cNvPr>
            <p:cNvSpPr/>
            <p:nvPr/>
          </p:nvSpPr>
          <p:spPr>
            <a:xfrm>
              <a:off x="560311" y="3055173"/>
              <a:ext cx="2089243" cy="584775"/>
            </a:xfrm>
            <a:prstGeom prst="rect">
              <a:avLst/>
            </a:prstGeom>
            <a:noFill/>
          </p:spPr>
          <p:txBody>
            <a:bodyPr wrap="square">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2F4F4"/>
                  </a:solidFill>
                  <a:effectLst/>
                  <a:uLnTx/>
                  <a:uFillTx/>
                  <a:latin typeface="Amazon Ember"/>
                  <a:ea typeface="+mn-ea"/>
                  <a:cs typeface="+mn-cs"/>
                </a:rPr>
                <a:t>VMware SDDC</a:t>
              </a:r>
            </a:p>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2F4F4"/>
                  </a:solidFill>
                  <a:effectLst/>
                  <a:uLnTx/>
                  <a:uFillTx/>
                  <a:latin typeface="Amazon Ember"/>
                  <a:ea typeface="+mn-ea"/>
                  <a:cs typeface="+mn-cs"/>
                </a:rPr>
                <a:t>on-premises</a:t>
              </a:r>
            </a:p>
          </p:txBody>
        </p:sp>
        <p:sp>
          <p:nvSpPr>
            <p:cNvPr id="21" name="Rectangle 20">
              <a:extLst>
                <a:ext uri="{FF2B5EF4-FFF2-40B4-BE49-F238E27FC236}">
                  <a16:creationId xmlns:a16="http://schemas.microsoft.com/office/drawing/2014/main" id="{C71DE786-963D-42A5-AB8D-8E84A55C1E38}"/>
                </a:ext>
              </a:extLst>
            </p:cNvPr>
            <p:cNvSpPr/>
            <p:nvPr/>
          </p:nvSpPr>
          <p:spPr>
            <a:xfrm>
              <a:off x="6031468" y="3015477"/>
              <a:ext cx="1782650" cy="3150882"/>
            </a:xfrm>
            <a:prstGeom prst="rect">
              <a:avLst/>
            </a:prstGeom>
            <a:solidFill>
              <a:srgbClr val="232F3E"/>
            </a:solidFill>
            <a:ln w="19050">
              <a:solidFill>
                <a:schemeClr val="bg2">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46279" tIns="73139" rIns="146279" bIns="73139"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16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 name="Rectangle 21">
              <a:extLst>
                <a:ext uri="{FF2B5EF4-FFF2-40B4-BE49-F238E27FC236}">
                  <a16:creationId xmlns:a16="http://schemas.microsoft.com/office/drawing/2014/main" id="{C6E4A4C9-F5BC-48F5-820E-7DC1F564ED49}"/>
                </a:ext>
              </a:extLst>
            </p:cNvPr>
            <p:cNvSpPr/>
            <p:nvPr/>
          </p:nvSpPr>
          <p:spPr>
            <a:xfrm>
              <a:off x="5975208" y="3178283"/>
              <a:ext cx="1895167" cy="338554"/>
            </a:xfrm>
            <a:prstGeom prst="rect">
              <a:avLst/>
            </a:prstGeom>
            <a:noFill/>
          </p:spPr>
          <p:txBody>
            <a:bodyPr wrap="square">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2F4F4"/>
                  </a:solidFill>
                  <a:effectLst/>
                  <a:uLnTx/>
                  <a:uFillTx/>
                  <a:latin typeface="Amazon Ember"/>
                  <a:ea typeface="+mn-ea"/>
                  <a:cs typeface="+mn-cs"/>
                </a:rPr>
                <a:t>AWS services</a:t>
              </a:r>
            </a:p>
          </p:txBody>
        </p:sp>
        <p:sp>
          <p:nvSpPr>
            <p:cNvPr id="23" name="Rectangle 22">
              <a:extLst>
                <a:ext uri="{FF2B5EF4-FFF2-40B4-BE49-F238E27FC236}">
                  <a16:creationId xmlns:a16="http://schemas.microsoft.com/office/drawing/2014/main" id="{92FEAD12-DE0C-48A8-88C9-D5D81049ED53}"/>
                </a:ext>
              </a:extLst>
            </p:cNvPr>
            <p:cNvSpPr/>
            <p:nvPr/>
          </p:nvSpPr>
          <p:spPr>
            <a:xfrm>
              <a:off x="542243" y="2552296"/>
              <a:ext cx="5408663" cy="384500"/>
            </a:xfrm>
            <a:prstGeom prst="rect">
              <a:avLst/>
            </a:prstGeom>
            <a:solidFill>
              <a:srgbClr val="232F3E"/>
            </a:solidFill>
            <a:ln w="19050">
              <a:solidFill>
                <a:schemeClr val="tx1"/>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22280" tIns="109699" rIns="222280" bIns="109699" numCol="1" spcCol="1270" anchor="ctr" anchorCtr="0">
              <a:noAutofit/>
            </a:bodyPr>
            <a:lstStyle/>
            <a:p>
              <a:pPr marL="0" marR="0" lvl="0" indent="0" algn="ctr" defTabSz="693247"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vRealize Suite, third-party vSphere ecosystem </a:t>
              </a:r>
            </a:p>
          </p:txBody>
        </p:sp>
        <p:sp>
          <p:nvSpPr>
            <p:cNvPr id="24" name="TextBox 23">
              <a:extLst>
                <a:ext uri="{FF2B5EF4-FFF2-40B4-BE49-F238E27FC236}">
                  <a16:creationId xmlns:a16="http://schemas.microsoft.com/office/drawing/2014/main" id="{A7CAF77A-A7C9-42BC-8549-11DA87B9C08F}"/>
                </a:ext>
              </a:extLst>
            </p:cNvPr>
            <p:cNvSpPr txBox="1"/>
            <p:nvPr/>
          </p:nvSpPr>
          <p:spPr>
            <a:xfrm>
              <a:off x="3851972" y="3805945"/>
              <a:ext cx="982021" cy="205068"/>
            </a:xfrm>
            <a:prstGeom prst="rect">
              <a:avLst/>
            </a:prstGeom>
            <a:noFill/>
          </p:spPr>
          <p:txBody>
            <a:bodyPr wrap="square" lIns="0" tIns="0" rIns="0" bIns="0" rtlCol="0">
              <a:noAutofit/>
            </a:bodyPr>
            <a:lstStyle/>
            <a:p>
              <a:pPr marL="0" marR="0" lvl="0" indent="0" algn="ctr" defTabSz="109721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2F4F4"/>
                  </a:solidFill>
                  <a:effectLst/>
                  <a:uLnTx/>
                  <a:uFillTx/>
                  <a:latin typeface="Amazon Ember"/>
                  <a:ea typeface="+mn-ea"/>
                  <a:cs typeface="+mn-cs"/>
                </a:rPr>
                <a:t>vCenter</a:t>
              </a:r>
            </a:p>
          </p:txBody>
        </p:sp>
        <p:sp>
          <p:nvSpPr>
            <p:cNvPr id="25" name="TextBox 24">
              <a:extLst>
                <a:ext uri="{FF2B5EF4-FFF2-40B4-BE49-F238E27FC236}">
                  <a16:creationId xmlns:a16="http://schemas.microsoft.com/office/drawing/2014/main" id="{6F88249B-3C0E-4F72-9A4E-8D8EE459976A}"/>
                </a:ext>
              </a:extLst>
            </p:cNvPr>
            <p:cNvSpPr txBox="1"/>
            <p:nvPr/>
          </p:nvSpPr>
          <p:spPr>
            <a:xfrm>
              <a:off x="1104374" y="3805945"/>
              <a:ext cx="982021" cy="205068"/>
            </a:xfrm>
            <a:prstGeom prst="rect">
              <a:avLst/>
            </a:prstGeom>
            <a:noFill/>
          </p:spPr>
          <p:txBody>
            <a:bodyPr wrap="square" lIns="0" tIns="0" rIns="0" bIns="0" rtlCol="0">
              <a:noAutofit/>
            </a:bodyPr>
            <a:lstStyle/>
            <a:p>
              <a:pPr marL="0" marR="0" lvl="0" indent="0" algn="ctr" defTabSz="109721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2F4F4"/>
                  </a:solidFill>
                  <a:effectLst/>
                  <a:uLnTx/>
                  <a:uFillTx/>
                  <a:latin typeface="Amazon Ember"/>
                  <a:ea typeface="+mn-ea"/>
                  <a:cs typeface="+mn-cs"/>
                </a:rPr>
                <a:t>vCenter</a:t>
              </a:r>
            </a:p>
          </p:txBody>
        </p:sp>
        <p:grpSp>
          <p:nvGrpSpPr>
            <p:cNvPr id="28" name="Group 27">
              <a:extLst>
                <a:ext uri="{FF2B5EF4-FFF2-40B4-BE49-F238E27FC236}">
                  <a16:creationId xmlns:a16="http://schemas.microsoft.com/office/drawing/2014/main" id="{0FA3AC65-0D36-432A-B5D0-F94A680517E9}"/>
                </a:ext>
              </a:extLst>
            </p:cNvPr>
            <p:cNvGrpSpPr/>
            <p:nvPr/>
          </p:nvGrpSpPr>
          <p:grpSpPr>
            <a:xfrm>
              <a:off x="6715046" y="3679095"/>
              <a:ext cx="373830" cy="429250"/>
              <a:chOff x="7113588" y="-790575"/>
              <a:chExt cx="576263" cy="667276"/>
            </a:xfrm>
            <a:solidFill>
              <a:schemeClr val="tx1"/>
            </a:solidFill>
          </p:grpSpPr>
          <p:sp>
            <p:nvSpPr>
              <p:cNvPr id="50" name="Rectangle 19">
                <a:extLst>
                  <a:ext uri="{FF2B5EF4-FFF2-40B4-BE49-F238E27FC236}">
                    <a16:creationId xmlns:a16="http://schemas.microsoft.com/office/drawing/2014/main" id="{619F2298-85DE-41CC-B9B5-418FEDBD41A7}"/>
                  </a:ext>
                </a:extLst>
              </p:cNvPr>
              <p:cNvSpPr>
                <a:spLocks noChangeArrowheads="1"/>
              </p:cNvSpPr>
              <p:nvPr/>
            </p:nvSpPr>
            <p:spPr bwMode="auto">
              <a:xfrm>
                <a:off x="7113588" y="-790575"/>
                <a:ext cx="100013" cy="26988"/>
              </a:xfrm>
              <a:prstGeom prst="rect">
                <a:avLst/>
              </a:prstGeom>
              <a:solidFill>
                <a:srgbClr val="A166FF"/>
              </a:solidFill>
              <a:ln w="9525">
                <a:noFill/>
                <a:miter lim="800000"/>
                <a:headEnd/>
                <a:tailEnd/>
              </a:ln>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1" name="Freeform 20">
                <a:extLst>
                  <a:ext uri="{FF2B5EF4-FFF2-40B4-BE49-F238E27FC236}">
                    <a16:creationId xmlns:a16="http://schemas.microsoft.com/office/drawing/2014/main" id="{9B57EBD4-50E9-4396-AB67-B5FF6A4EDCBE}"/>
                  </a:ext>
                </a:extLst>
              </p:cNvPr>
              <p:cNvSpPr>
                <a:spLocks noEditPoints="1"/>
              </p:cNvSpPr>
              <p:nvPr/>
            </p:nvSpPr>
            <p:spPr bwMode="auto">
              <a:xfrm>
                <a:off x="7248525" y="-790575"/>
                <a:ext cx="325438" cy="393700"/>
              </a:xfrm>
              <a:custGeom>
                <a:avLst/>
                <a:gdLst>
                  <a:gd name="T0" fmla="*/ 205 w 205"/>
                  <a:gd name="T1" fmla="*/ 248 h 248"/>
                  <a:gd name="T2" fmla="*/ 0 w 205"/>
                  <a:gd name="T3" fmla="*/ 248 h 248"/>
                  <a:gd name="T4" fmla="*/ 0 w 205"/>
                  <a:gd name="T5" fmla="*/ 0 h 248"/>
                  <a:gd name="T6" fmla="*/ 102 w 205"/>
                  <a:gd name="T7" fmla="*/ 0 h 248"/>
                  <a:gd name="T8" fmla="*/ 205 w 205"/>
                  <a:gd name="T9" fmla="*/ 89 h 248"/>
                  <a:gd name="T10" fmla="*/ 205 w 205"/>
                  <a:gd name="T11" fmla="*/ 248 h 248"/>
                  <a:gd name="T12" fmla="*/ 17 w 205"/>
                  <a:gd name="T13" fmla="*/ 231 h 248"/>
                  <a:gd name="T14" fmla="*/ 188 w 205"/>
                  <a:gd name="T15" fmla="*/ 231 h 248"/>
                  <a:gd name="T16" fmla="*/ 188 w 205"/>
                  <a:gd name="T17" fmla="*/ 97 h 248"/>
                  <a:gd name="T18" fmla="*/ 95 w 205"/>
                  <a:gd name="T19" fmla="*/ 17 h 248"/>
                  <a:gd name="T20" fmla="*/ 17 w 205"/>
                  <a:gd name="T21" fmla="*/ 17 h 248"/>
                  <a:gd name="T22" fmla="*/ 17 w 205"/>
                  <a:gd name="T23" fmla="*/ 231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248">
                    <a:moveTo>
                      <a:pt x="205" y="248"/>
                    </a:moveTo>
                    <a:lnTo>
                      <a:pt x="0" y="248"/>
                    </a:lnTo>
                    <a:lnTo>
                      <a:pt x="0" y="0"/>
                    </a:lnTo>
                    <a:lnTo>
                      <a:pt x="102" y="0"/>
                    </a:lnTo>
                    <a:lnTo>
                      <a:pt x="205" y="89"/>
                    </a:lnTo>
                    <a:lnTo>
                      <a:pt x="205" y="248"/>
                    </a:lnTo>
                    <a:close/>
                    <a:moveTo>
                      <a:pt x="17" y="231"/>
                    </a:moveTo>
                    <a:lnTo>
                      <a:pt x="188" y="231"/>
                    </a:lnTo>
                    <a:lnTo>
                      <a:pt x="188" y="97"/>
                    </a:lnTo>
                    <a:lnTo>
                      <a:pt x="95" y="17"/>
                    </a:lnTo>
                    <a:lnTo>
                      <a:pt x="17" y="17"/>
                    </a:lnTo>
                    <a:lnTo>
                      <a:pt x="17"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2" name="Freeform 21">
                <a:extLst>
                  <a:ext uri="{FF2B5EF4-FFF2-40B4-BE49-F238E27FC236}">
                    <a16:creationId xmlns:a16="http://schemas.microsoft.com/office/drawing/2014/main" id="{6AF090B0-25B6-49CE-86EF-148E5A5EFDA2}"/>
                  </a:ext>
                </a:extLst>
              </p:cNvPr>
              <p:cNvSpPr>
                <a:spLocks noEditPoints="1"/>
              </p:cNvSpPr>
              <p:nvPr/>
            </p:nvSpPr>
            <p:spPr bwMode="auto">
              <a:xfrm>
                <a:off x="7402513" y="-785813"/>
                <a:ext cx="171450" cy="163513"/>
              </a:xfrm>
              <a:custGeom>
                <a:avLst/>
                <a:gdLst>
                  <a:gd name="T0" fmla="*/ 108 w 108"/>
                  <a:gd name="T1" fmla="*/ 103 h 103"/>
                  <a:gd name="T2" fmla="*/ 0 w 108"/>
                  <a:gd name="T3" fmla="*/ 103 h 103"/>
                  <a:gd name="T4" fmla="*/ 0 w 108"/>
                  <a:gd name="T5" fmla="*/ 0 h 103"/>
                  <a:gd name="T6" fmla="*/ 108 w 108"/>
                  <a:gd name="T7" fmla="*/ 86 h 103"/>
                  <a:gd name="T8" fmla="*/ 108 w 108"/>
                  <a:gd name="T9" fmla="*/ 103 h 103"/>
                  <a:gd name="T10" fmla="*/ 17 w 108"/>
                  <a:gd name="T11" fmla="*/ 86 h 103"/>
                  <a:gd name="T12" fmla="*/ 81 w 108"/>
                  <a:gd name="T13" fmla="*/ 86 h 103"/>
                  <a:gd name="T14" fmla="*/ 17 w 108"/>
                  <a:gd name="T15" fmla="*/ 34 h 103"/>
                  <a:gd name="T16" fmla="*/ 17 w 108"/>
                  <a:gd name="T17" fmla="*/ 8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3">
                    <a:moveTo>
                      <a:pt x="108" y="103"/>
                    </a:moveTo>
                    <a:lnTo>
                      <a:pt x="0" y="103"/>
                    </a:lnTo>
                    <a:lnTo>
                      <a:pt x="0" y="0"/>
                    </a:lnTo>
                    <a:lnTo>
                      <a:pt x="108" y="86"/>
                    </a:lnTo>
                    <a:lnTo>
                      <a:pt x="108" y="103"/>
                    </a:lnTo>
                    <a:close/>
                    <a:moveTo>
                      <a:pt x="17" y="86"/>
                    </a:moveTo>
                    <a:lnTo>
                      <a:pt x="81" y="86"/>
                    </a:lnTo>
                    <a:lnTo>
                      <a:pt x="17" y="34"/>
                    </a:lnTo>
                    <a:lnTo>
                      <a:pt x="17"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3" name="Rectangle 22">
                <a:extLst>
                  <a:ext uri="{FF2B5EF4-FFF2-40B4-BE49-F238E27FC236}">
                    <a16:creationId xmlns:a16="http://schemas.microsoft.com/office/drawing/2014/main" id="{0A898F0D-D1F6-4D84-9E24-90E57E76CC8F}"/>
                  </a:ext>
                </a:extLst>
              </p:cNvPr>
              <p:cNvSpPr>
                <a:spLocks noChangeArrowheads="1"/>
              </p:cNvSpPr>
              <p:nvPr/>
            </p:nvSpPr>
            <p:spPr bwMode="auto">
              <a:xfrm>
                <a:off x="7161213" y="-649288"/>
                <a:ext cx="52388" cy="26988"/>
              </a:xfrm>
              <a:prstGeom prst="rect">
                <a:avLst/>
              </a:prstGeom>
              <a:solidFill>
                <a:srgbClr val="A166FF"/>
              </a:solidFill>
              <a:ln w="9525">
                <a:noFill/>
                <a:miter lim="800000"/>
                <a:headEnd/>
                <a:tailEnd/>
              </a:ln>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4" name="Rectangle 23">
                <a:extLst>
                  <a:ext uri="{FF2B5EF4-FFF2-40B4-BE49-F238E27FC236}">
                    <a16:creationId xmlns:a16="http://schemas.microsoft.com/office/drawing/2014/main" id="{E8FE2A41-78E9-48E9-9B6A-080AB1216B9B}"/>
                  </a:ext>
                </a:extLst>
              </p:cNvPr>
              <p:cNvSpPr>
                <a:spLocks noChangeArrowheads="1"/>
              </p:cNvSpPr>
              <p:nvPr/>
            </p:nvSpPr>
            <p:spPr bwMode="auto">
              <a:xfrm>
                <a:off x="7315200" y="-649288"/>
                <a:ext cx="508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5" name="Rectangle 24">
                <a:extLst>
                  <a:ext uri="{FF2B5EF4-FFF2-40B4-BE49-F238E27FC236}">
                    <a16:creationId xmlns:a16="http://schemas.microsoft.com/office/drawing/2014/main" id="{C4F92CF9-A848-410A-9A7B-DBED3DCF022A}"/>
                  </a:ext>
                </a:extLst>
              </p:cNvPr>
              <p:cNvSpPr>
                <a:spLocks noChangeArrowheads="1"/>
              </p:cNvSpPr>
              <p:nvPr/>
            </p:nvSpPr>
            <p:spPr bwMode="auto">
              <a:xfrm>
                <a:off x="7315200" y="-584200"/>
                <a:ext cx="1778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6" name="Rectangle 25">
                <a:extLst>
                  <a:ext uri="{FF2B5EF4-FFF2-40B4-BE49-F238E27FC236}">
                    <a16:creationId xmlns:a16="http://schemas.microsoft.com/office/drawing/2014/main" id="{E1CA2153-CF0A-4FB9-A88A-0787AFABAB2E}"/>
                  </a:ext>
                </a:extLst>
              </p:cNvPr>
              <p:cNvSpPr>
                <a:spLocks noChangeArrowheads="1"/>
              </p:cNvSpPr>
              <p:nvPr/>
            </p:nvSpPr>
            <p:spPr bwMode="auto">
              <a:xfrm>
                <a:off x="7315200" y="-508000"/>
                <a:ext cx="1778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7" name="Freeform 26">
                <a:extLst>
                  <a:ext uri="{FF2B5EF4-FFF2-40B4-BE49-F238E27FC236}">
                    <a16:creationId xmlns:a16="http://schemas.microsoft.com/office/drawing/2014/main" id="{058B2913-7AC1-499D-A694-921BB498EE36}"/>
                  </a:ext>
                </a:extLst>
              </p:cNvPr>
              <p:cNvSpPr>
                <a:spLocks noEditPoints="1"/>
              </p:cNvSpPr>
              <p:nvPr/>
            </p:nvSpPr>
            <p:spPr bwMode="auto">
              <a:xfrm>
                <a:off x="7142163" y="-420162"/>
                <a:ext cx="547688" cy="296863"/>
              </a:xfrm>
              <a:custGeom>
                <a:avLst/>
                <a:gdLst>
                  <a:gd name="T0" fmla="*/ 345 w 345"/>
                  <a:gd name="T1" fmla="*/ 187 h 187"/>
                  <a:gd name="T2" fmla="*/ 0 w 345"/>
                  <a:gd name="T3" fmla="*/ 187 h 187"/>
                  <a:gd name="T4" fmla="*/ 0 w 345"/>
                  <a:gd name="T5" fmla="*/ 0 h 187"/>
                  <a:gd name="T6" fmla="*/ 345 w 345"/>
                  <a:gd name="T7" fmla="*/ 0 h 187"/>
                  <a:gd name="T8" fmla="*/ 345 w 345"/>
                  <a:gd name="T9" fmla="*/ 187 h 187"/>
                  <a:gd name="T10" fmla="*/ 17 w 345"/>
                  <a:gd name="T11" fmla="*/ 170 h 187"/>
                  <a:gd name="T12" fmla="*/ 328 w 345"/>
                  <a:gd name="T13" fmla="*/ 170 h 187"/>
                  <a:gd name="T14" fmla="*/ 328 w 345"/>
                  <a:gd name="T15" fmla="*/ 17 h 187"/>
                  <a:gd name="T16" fmla="*/ 17 w 345"/>
                  <a:gd name="T17" fmla="*/ 17 h 187"/>
                  <a:gd name="T18" fmla="*/ 17 w 345"/>
                  <a:gd name="T19" fmla="*/ 1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187">
                    <a:moveTo>
                      <a:pt x="345" y="187"/>
                    </a:moveTo>
                    <a:lnTo>
                      <a:pt x="0" y="187"/>
                    </a:lnTo>
                    <a:lnTo>
                      <a:pt x="0" y="0"/>
                    </a:lnTo>
                    <a:lnTo>
                      <a:pt x="345" y="0"/>
                    </a:lnTo>
                    <a:lnTo>
                      <a:pt x="345" y="187"/>
                    </a:lnTo>
                    <a:close/>
                    <a:moveTo>
                      <a:pt x="17" y="170"/>
                    </a:moveTo>
                    <a:lnTo>
                      <a:pt x="328" y="170"/>
                    </a:lnTo>
                    <a:lnTo>
                      <a:pt x="328" y="17"/>
                    </a:lnTo>
                    <a:lnTo>
                      <a:pt x="17" y="17"/>
                    </a:lnTo>
                    <a:lnTo>
                      <a:pt x="17"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8" name="Freeform 27">
                <a:extLst>
                  <a:ext uri="{FF2B5EF4-FFF2-40B4-BE49-F238E27FC236}">
                    <a16:creationId xmlns:a16="http://schemas.microsoft.com/office/drawing/2014/main" id="{57963D7E-943B-4B38-8CF2-3CAB878CC83F}"/>
                  </a:ext>
                </a:extLst>
              </p:cNvPr>
              <p:cNvSpPr>
                <a:spLocks noEditPoints="1"/>
              </p:cNvSpPr>
              <p:nvPr/>
            </p:nvSpPr>
            <p:spPr bwMode="auto">
              <a:xfrm>
                <a:off x="7315200" y="-341313"/>
                <a:ext cx="200025" cy="95250"/>
              </a:xfrm>
              <a:custGeom>
                <a:avLst/>
                <a:gdLst>
                  <a:gd name="T0" fmla="*/ 126 w 126"/>
                  <a:gd name="T1" fmla="*/ 60 h 60"/>
                  <a:gd name="T2" fmla="*/ 0 w 126"/>
                  <a:gd name="T3" fmla="*/ 60 h 60"/>
                  <a:gd name="T4" fmla="*/ 0 w 126"/>
                  <a:gd name="T5" fmla="*/ 0 h 60"/>
                  <a:gd name="T6" fmla="*/ 126 w 126"/>
                  <a:gd name="T7" fmla="*/ 0 h 60"/>
                  <a:gd name="T8" fmla="*/ 126 w 126"/>
                  <a:gd name="T9" fmla="*/ 60 h 60"/>
                  <a:gd name="T10" fmla="*/ 17 w 126"/>
                  <a:gd name="T11" fmla="*/ 43 h 60"/>
                  <a:gd name="T12" fmla="*/ 109 w 126"/>
                  <a:gd name="T13" fmla="*/ 43 h 60"/>
                  <a:gd name="T14" fmla="*/ 109 w 126"/>
                  <a:gd name="T15" fmla="*/ 17 h 60"/>
                  <a:gd name="T16" fmla="*/ 17 w 126"/>
                  <a:gd name="T17" fmla="*/ 17 h 60"/>
                  <a:gd name="T18" fmla="*/ 17 w 126"/>
                  <a:gd name="T19" fmla="*/ 4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60">
                    <a:moveTo>
                      <a:pt x="126" y="60"/>
                    </a:moveTo>
                    <a:lnTo>
                      <a:pt x="0" y="60"/>
                    </a:lnTo>
                    <a:lnTo>
                      <a:pt x="0" y="0"/>
                    </a:lnTo>
                    <a:lnTo>
                      <a:pt x="126" y="0"/>
                    </a:lnTo>
                    <a:lnTo>
                      <a:pt x="126" y="60"/>
                    </a:lnTo>
                    <a:close/>
                    <a:moveTo>
                      <a:pt x="17" y="43"/>
                    </a:moveTo>
                    <a:lnTo>
                      <a:pt x="109" y="43"/>
                    </a:lnTo>
                    <a:lnTo>
                      <a:pt x="109" y="17"/>
                    </a:lnTo>
                    <a:lnTo>
                      <a:pt x="17" y="17"/>
                    </a:lnTo>
                    <a:lnTo>
                      <a:pt x="17" y="43"/>
                    </a:lnTo>
                    <a:close/>
                  </a:path>
                </a:pathLst>
              </a:custGeom>
              <a:solidFill>
                <a:srgbClr val="A166FF"/>
              </a:solidFill>
              <a:ln w="9525">
                <a:noFill/>
                <a:round/>
                <a:headEnd/>
                <a:tailEnd/>
              </a:ln>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9" name="Freeform 28">
                <a:extLst>
                  <a:ext uri="{FF2B5EF4-FFF2-40B4-BE49-F238E27FC236}">
                    <a16:creationId xmlns:a16="http://schemas.microsoft.com/office/drawing/2014/main" id="{6C4BA3F6-FE69-47C5-9E26-3B5CFD9E8AC9}"/>
                  </a:ext>
                </a:extLst>
              </p:cNvPr>
              <p:cNvSpPr>
                <a:spLocks/>
              </p:cNvSpPr>
              <p:nvPr/>
            </p:nvSpPr>
            <p:spPr bwMode="auto">
              <a:xfrm>
                <a:off x="7145338" y="-522288"/>
                <a:ext cx="123825" cy="123825"/>
              </a:xfrm>
              <a:custGeom>
                <a:avLst/>
                <a:gdLst>
                  <a:gd name="T0" fmla="*/ 12 w 78"/>
                  <a:gd name="T1" fmla="*/ 78 h 78"/>
                  <a:gd name="T2" fmla="*/ 0 w 78"/>
                  <a:gd name="T3" fmla="*/ 66 h 78"/>
                  <a:gd name="T4" fmla="*/ 66 w 78"/>
                  <a:gd name="T5" fmla="*/ 0 h 78"/>
                  <a:gd name="T6" fmla="*/ 78 w 78"/>
                  <a:gd name="T7" fmla="*/ 12 h 78"/>
                  <a:gd name="T8" fmla="*/ 12 w 78"/>
                  <a:gd name="T9" fmla="*/ 78 h 78"/>
                </a:gdLst>
                <a:ahLst/>
                <a:cxnLst>
                  <a:cxn ang="0">
                    <a:pos x="T0" y="T1"/>
                  </a:cxn>
                  <a:cxn ang="0">
                    <a:pos x="T2" y="T3"/>
                  </a:cxn>
                  <a:cxn ang="0">
                    <a:pos x="T4" y="T5"/>
                  </a:cxn>
                  <a:cxn ang="0">
                    <a:pos x="T6" y="T7"/>
                  </a:cxn>
                  <a:cxn ang="0">
                    <a:pos x="T8" y="T9"/>
                  </a:cxn>
                </a:cxnLst>
                <a:rect l="0" t="0" r="r" b="b"/>
                <a:pathLst>
                  <a:path w="78" h="78">
                    <a:moveTo>
                      <a:pt x="12" y="78"/>
                    </a:moveTo>
                    <a:lnTo>
                      <a:pt x="0" y="66"/>
                    </a:lnTo>
                    <a:lnTo>
                      <a:pt x="66" y="0"/>
                    </a:lnTo>
                    <a:lnTo>
                      <a:pt x="78" y="12"/>
                    </a:lnTo>
                    <a:lnTo>
                      <a:pt x="1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0" name="Freeform 29">
                <a:extLst>
                  <a:ext uri="{FF2B5EF4-FFF2-40B4-BE49-F238E27FC236}">
                    <a16:creationId xmlns:a16="http://schemas.microsoft.com/office/drawing/2014/main" id="{797EF86A-F20E-46A2-B696-37B0DABE9897}"/>
                  </a:ext>
                </a:extLst>
              </p:cNvPr>
              <p:cNvSpPr>
                <a:spLocks/>
              </p:cNvSpPr>
              <p:nvPr/>
            </p:nvSpPr>
            <p:spPr bwMode="auto">
              <a:xfrm>
                <a:off x="7546975" y="-538163"/>
                <a:ext cx="138113" cy="139700"/>
              </a:xfrm>
              <a:custGeom>
                <a:avLst/>
                <a:gdLst>
                  <a:gd name="T0" fmla="*/ 75 w 87"/>
                  <a:gd name="T1" fmla="*/ 88 h 88"/>
                  <a:gd name="T2" fmla="*/ 0 w 87"/>
                  <a:gd name="T3" fmla="*/ 12 h 88"/>
                  <a:gd name="T4" fmla="*/ 12 w 87"/>
                  <a:gd name="T5" fmla="*/ 0 h 88"/>
                  <a:gd name="T6" fmla="*/ 87 w 87"/>
                  <a:gd name="T7" fmla="*/ 76 h 88"/>
                  <a:gd name="T8" fmla="*/ 75 w 87"/>
                  <a:gd name="T9" fmla="*/ 88 h 88"/>
                </a:gdLst>
                <a:ahLst/>
                <a:cxnLst>
                  <a:cxn ang="0">
                    <a:pos x="T0" y="T1"/>
                  </a:cxn>
                  <a:cxn ang="0">
                    <a:pos x="T2" y="T3"/>
                  </a:cxn>
                  <a:cxn ang="0">
                    <a:pos x="T4" y="T5"/>
                  </a:cxn>
                  <a:cxn ang="0">
                    <a:pos x="T6" y="T7"/>
                  </a:cxn>
                  <a:cxn ang="0">
                    <a:pos x="T8" y="T9"/>
                  </a:cxn>
                </a:cxnLst>
                <a:rect l="0" t="0" r="r" b="b"/>
                <a:pathLst>
                  <a:path w="87" h="88">
                    <a:moveTo>
                      <a:pt x="75" y="88"/>
                    </a:moveTo>
                    <a:lnTo>
                      <a:pt x="0" y="12"/>
                    </a:lnTo>
                    <a:lnTo>
                      <a:pt x="12" y="0"/>
                    </a:lnTo>
                    <a:lnTo>
                      <a:pt x="87" y="76"/>
                    </a:lnTo>
                    <a:lnTo>
                      <a:pt x="75"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mazon Ember"/>
                  <a:ea typeface="+mn-ea"/>
                  <a:cs typeface="+mn-cs"/>
                </a:endParaRPr>
              </a:p>
            </p:txBody>
          </p:sp>
        </p:grpSp>
        <p:cxnSp>
          <p:nvCxnSpPr>
            <p:cNvPr id="35" name="Straight Connector 34">
              <a:extLst>
                <a:ext uri="{FF2B5EF4-FFF2-40B4-BE49-F238E27FC236}">
                  <a16:creationId xmlns:a16="http://schemas.microsoft.com/office/drawing/2014/main" id="{693E7386-950D-4E76-BDDA-624AF18C4C33}"/>
                </a:ext>
              </a:extLst>
            </p:cNvPr>
            <p:cNvCxnSpPr>
              <a:cxnSpLocks/>
            </p:cNvCxnSpPr>
            <p:nvPr/>
          </p:nvCxnSpPr>
          <p:spPr bwMode="gray">
            <a:xfrm>
              <a:off x="2415618" y="3919301"/>
              <a:ext cx="552347" cy="0"/>
            </a:xfrm>
            <a:prstGeom prst="line">
              <a:avLst/>
            </a:prstGeom>
            <a:ln w="19050">
              <a:solidFill>
                <a:schemeClr val="tx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273EB2E-EB18-4740-86FF-9C624B70ECB3}"/>
                </a:ext>
              </a:extLst>
            </p:cNvPr>
            <p:cNvCxnSpPr>
              <a:cxnSpLocks/>
            </p:cNvCxnSpPr>
            <p:nvPr/>
          </p:nvCxnSpPr>
          <p:spPr bwMode="gray">
            <a:xfrm>
              <a:off x="5711553" y="5090063"/>
              <a:ext cx="552347" cy="0"/>
            </a:xfrm>
            <a:prstGeom prst="line">
              <a:avLst/>
            </a:prstGeom>
            <a:ln w="19050">
              <a:solidFill>
                <a:schemeClr val="tx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D3D7213-EB89-4D00-A0DF-0009AA515920}"/>
                </a:ext>
              </a:extLst>
            </p:cNvPr>
            <p:cNvSpPr/>
            <p:nvPr/>
          </p:nvSpPr>
          <p:spPr>
            <a:xfrm>
              <a:off x="3030668" y="3101339"/>
              <a:ext cx="2620848" cy="492443"/>
            </a:xfrm>
            <a:prstGeom prst="rect">
              <a:avLst/>
            </a:prstGeom>
            <a:noFill/>
          </p:spPr>
          <p:txBody>
            <a:bodyPr wrap="square">
              <a:spAutoFit/>
            </a:bodyP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2F4F4"/>
                  </a:solidFill>
                  <a:effectLst/>
                  <a:uLnTx/>
                  <a:uFillTx/>
                  <a:latin typeface="Amazon Ember"/>
                  <a:ea typeface="+mn-ea"/>
                  <a:cs typeface="+mn-cs"/>
                </a:rPr>
                <a:t>VMware Cloud</a:t>
              </a:r>
              <a:r>
                <a:rPr kumimoji="0" lang="en-US" sz="1600" b="0" i="0" u="none" strike="noStrike" kern="1200" cap="none" spc="0" normalizeH="0" baseline="30000" noProof="0" dirty="0">
                  <a:ln>
                    <a:noFill/>
                  </a:ln>
                  <a:solidFill>
                    <a:srgbClr val="F2F4F4"/>
                  </a:solidFill>
                  <a:effectLst/>
                  <a:uLnTx/>
                  <a:uFillTx/>
                  <a:latin typeface="Amazon Ember"/>
                  <a:ea typeface="+mn-ea"/>
                  <a:cs typeface="+mn-cs"/>
                </a:rPr>
                <a:t>TM</a:t>
              </a:r>
              <a:r>
                <a:rPr kumimoji="0" lang="en-US" sz="1600" b="0" i="0" u="none" strike="noStrike" kern="1200" cap="none" spc="0" normalizeH="0" baseline="0" noProof="0" dirty="0">
                  <a:ln>
                    <a:noFill/>
                  </a:ln>
                  <a:solidFill>
                    <a:srgbClr val="F2F4F4"/>
                  </a:solidFill>
                  <a:effectLst/>
                  <a:uLnTx/>
                  <a:uFillTx/>
                  <a:latin typeface="Amazon Ember"/>
                  <a:ea typeface="+mn-ea"/>
                  <a:cs typeface="+mn-cs"/>
                </a:rPr>
                <a:t> on AWS</a:t>
              </a:r>
              <a:r>
                <a:rPr kumimoji="0" lang="en-US" sz="1680" b="1" i="0" u="none" strike="noStrike" kern="1200" cap="none" spc="0" normalizeH="0" baseline="0" noProof="0" dirty="0">
                  <a:ln>
                    <a:noFill/>
                  </a:ln>
                  <a:solidFill>
                    <a:srgbClr val="F2F4F4"/>
                  </a:solidFill>
                  <a:effectLst/>
                  <a:uLnTx/>
                  <a:uFillTx/>
                  <a:latin typeface="Amazon Ember"/>
                  <a:ea typeface="+mn-ea"/>
                  <a:cs typeface="+mn-cs"/>
                </a:rPr>
                <a:t/>
              </a:r>
              <a:br>
                <a:rPr kumimoji="0" lang="en-US" sz="1680" b="1" i="0" u="none" strike="noStrike" kern="1200" cap="none" spc="0" normalizeH="0" baseline="0" noProof="0" dirty="0">
                  <a:ln>
                    <a:noFill/>
                  </a:ln>
                  <a:solidFill>
                    <a:srgbClr val="F2F4F4"/>
                  </a:solidFill>
                  <a:effectLst/>
                  <a:uLnTx/>
                  <a:uFillTx/>
                  <a:latin typeface="Amazon Ember"/>
                  <a:ea typeface="+mn-ea"/>
                  <a:cs typeface="+mn-cs"/>
                </a:rPr>
              </a:br>
              <a:r>
                <a:rPr kumimoji="0" lang="en-US" sz="1000" b="0" i="0" u="none" strike="noStrike" kern="1200" cap="none" spc="0" normalizeH="0" baseline="0" noProof="0" dirty="0">
                  <a:ln>
                    <a:noFill/>
                  </a:ln>
                  <a:solidFill>
                    <a:srgbClr val="F2F4F4"/>
                  </a:solidFill>
                  <a:effectLst/>
                  <a:uLnTx/>
                  <a:uFillTx/>
                  <a:latin typeface="Amazon Ember"/>
                  <a:ea typeface="+mn-ea"/>
                  <a:cs typeface="+mn-cs"/>
                </a:rPr>
                <a:t>Powered by VMware Cloud Foundation</a:t>
              </a:r>
              <a:endParaRPr kumimoji="0" lang="en-US" sz="1680" b="0" i="0" u="none" strike="noStrike" kern="1200" cap="none" spc="0" normalizeH="0" baseline="0" noProof="0" dirty="0">
                <a:ln>
                  <a:noFill/>
                </a:ln>
                <a:solidFill>
                  <a:srgbClr val="F2F4F4"/>
                </a:solidFill>
                <a:effectLst/>
                <a:uLnTx/>
                <a:uFillTx/>
                <a:latin typeface="Amazon Ember"/>
                <a:ea typeface="+mn-ea"/>
                <a:cs typeface="+mn-cs"/>
              </a:endParaRPr>
            </a:p>
          </p:txBody>
        </p:sp>
        <p:cxnSp>
          <p:nvCxnSpPr>
            <p:cNvPr id="86" name="Straight Connector 85">
              <a:extLst>
                <a:ext uri="{FF2B5EF4-FFF2-40B4-BE49-F238E27FC236}">
                  <a16:creationId xmlns:a16="http://schemas.microsoft.com/office/drawing/2014/main" id="{D6004ACD-7BBF-4498-9752-889919A7AA8D}"/>
                </a:ext>
              </a:extLst>
            </p:cNvPr>
            <p:cNvCxnSpPr>
              <a:cxnSpLocks/>
            </p:cNvCxnSpPr>
            <p:nvPr/>
          </p:nvCxnSpPr>
          <p:spPr bwMode="gray">
            <a:xfrm>
              <a:off x="772167" y="5805415"/>
              <a:ext cx="4937760" cy="0"/>
            </a:xfrm>
            <a:prstGeom prst="line">
              <a:avLst/>
            </a:prstGeom>
            <a:ln w="19050">
              <a:solidFill>
                <a:schemeClr val="tx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85" name="Left-Right Arrow 156">
              <a:extLst>
                <a:ext uri="{FF2B5EF4-FFF2-40B4-BE49-F238E27FC236}">
                  <a16:creationId xmlns:a16="http://schemas.microsoft.com/office/drawing/2014/main" id="{AAD3151F-3F5B-4FC3-B907-ECC2A1990F79}"/>
                </a:ext>
              </a:extLst>
            </p:cNvPr>
            <p:cNvSpPr/>
            <p:nvPr/>
          </p:nvSpPr>
          <p:spPr>
            <a:xfrm>
              <a:off x="1722243" y="5700608"/>
              <a:ext cx="3037608" cy="228664"/>
            </a:xfrm>
            <a:prstGeom prst="homePlate">
              <a:avLst>
                <a:gd name="adj" fmla="val 0"/>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2F4F4"/>
                  </a:solidFill>
                  <a:effectLst/>
                  <a:uLnTx/>
                  <a:uFillTx/>
                  <a:latin typeface="Amazon Ember"/>
                  <a:ea typeface="+mn-ea"/>
                  <a:cs typeface="+mn-cs"/>
                </a:rPr>
                <a:t>Large-scale application migration</a:t>
              </a:r>
            </a:p>
          </p:txBody>
        </p:sp>
        <p:grpSp>
          <p:nvGrpSpPr>
            <p:cNvPr id="89" name="Graphic 52">
              <a:extLst>
                <a:ext uri="{FF2B5EF4-FFF2-40B4-BE49-F238E27FC236}">
                  <a16:creationId xmlns:a16="http://schemas.microsoft.com/office/drawing/2014/main" id="{34D1D75D-731D-4CF7-BE7F-A10F527A14AB}"/>
                </a:ext>
              </a:extLst>
            </p:cNvPr>
            <p:cNvGrpSpPr/>
            <p:nvPr/>
          </p:nvGrpSpPr>
          <p:grpSpPr>
            <a:xfrm>
              <a:off x="800447" y="4097868"/>
              <a:ext cx="1589876" cy="1589876"/>
              <a:chOff x="855350" y="2890588"/>
              <a:chExt cx="643689" cy="643689"/>
            </a:xfrm>
          </p:grpSpPr>
          <p:sp>
            <p:nvSpPr>
              <p:cNvPr id="92" name="Freeform: Shape 91">
                <a:extLst>
                  <a:ext uri="{FF2B5EF4-FFF2-40B4-BE49-F238E27FC236}">
                    <a16:creationId xmlns:a16="http://schemas.microsoft.com/office/drawing/2014/main" id="{3D351853-C27D-4D39-81CD-8F4AB4EF0664}"/>
                  </a:ext>
                </a:extLst>
              </p:cNvPr>
              <p:cNvSpPr/>
              <p:nvPr/>
            </p:nvSpPr>
            <p:spPr>
              <a:xfrm>
                <a:off x="1056503" y="3128431"/>
                <a:ext cx="9655" cy="212417"/>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819868B7-933F-4426-90F8-0894CE51E225}"/>
                  </a:ext>
                </a:extLst>
              </p:cNvPr>
              <p:cNvSpPr/>
              <p:nvPr/>
            </p:nvSpPr>
            <p:spPr>
              <a:xfrm>
                <a:off x="1293380" y="3130362"/>
                <a:ext cx="9655" cy="209199"/>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1DBA4891-173F-41D1-8E45-BEE687822502}"/>
                  </a:ext>
                </a:extLst>
              </p:cNvPr>
              <p:cNvSpPr/>
              <p:nvPr/>
            </p:nvSpPr>
            <p:spPr>
              <a:xfrm>
                <a:off x="1075492" y="3130362"/>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E865F068-5C0D-4A6B-9BE1-23ACF245C578}"/>
                  </a:ext>
                </a:extLst>
              </p:cNvPr>
              <p:cNvSpPr/>
              <p:nvPr/>
            </p:nvSpPr>
            <p:spPr>
              <a:xfrm>
                <a:off x="1148550" y="3130362"/>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3003A26E-3541-437C-BD73-0DF1C34F8D0D}"/>
                  </a:ext>
                </a:extLst>
              </p:cNvPr>
              <p:cNvSpPr/>
              <p:nvPr/>
            </p:nvSpPr>
            <p:spPr>
              <a:xfrm>
                <a:off x="1221931" y="3130362"/>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758D4057-429E-4DEE-9E47-E67277381CA6}"/>
                  </a:ext>
                </a:extLst>
              </p:cNvPr>
              <p:cNvSpPr/>
              <p:nvPr/>
            </p:nvSpPr>
            <p:spPr>
              <a:xfrm>
                <a:off x="1075492" y="3202133"/>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CCD7C570-04D8-4297-AEDA-659BFB289FAC}"/>
                  </a:ext>
                </a:extLst>
              </p:cNvPr>
              <p:cNvSpPr/>
              <p:nvPr/>
            </p:nvSpPr>
            <p:spPr>
              <a:xfrm>
                <a:off x="1148550" y="3202133"/>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8E64AA31-480B-4212-BA7F-758C3EFFCC1E}"/>
                  </a:ext>
                </a:extLst>
              </p:cNvPr>
              <p:cNvSpPr/>
              <p:nvPr/>
            </p:nvSpPr>
            <p:spPr>
              <a:xfrm>
                <a:off x="1221931" y="3202133"/>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5177D9C2-0170-4440-8FA3-185048A5E3F1}"/>
                  </a:ext>
                </a:extLst>
              </p:cNvPr>
              <p:cNvSpPr/>
              <p:nvPr/>
            </p:nvSpPr>
            <p:spPr>
              <a:xfrm>
                <a:off x="1075492" y="3276158"/>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461E7367-350C-4A36-B45F-52B1061C7430}"/>
                  </a:ext>
                </a:extLst>
              </p:cNvPr>
              <p:cNvSpPr/>
              <p:nvPr/>
            </p:nvSpPr>
            <p:spPr>
              <a:xfrm>
                <a:off x="1148550" y="3276158"/>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7DC00287-3FFF-4786-AF17-BC448B0D00FF}"/>
                  </a:ext>
                </a:extLst>
              </p:cNvPr>
              <p:cNvSpPr/>
              <p:nvPr/>
            </p:nvSpPr>
            <p:spPr>
              <a:xfrm>
                <a:off x="1221931" y="3276158"/>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C9877EC9-80EC-44B1-A875-AC485487F9CE}"/>
                  </a:ext>
                </a:extLst>
              </p:cNvPr>
              <p:cNvSpPr/>
              <p:nvPr/>
            </p:nvSpPr>
            <p:spPr>
              <a:xfrm>
                <a:off x="1045882" y="3037349"/>
                <a:ext cx="267131" cy="83680"/>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D2ACC0C1-BF17-4301-9385-C12FB3429363}"/>
                  </a:ext>
                </a:extLst>
              </p:cNvPr>
              <p:cNvSpPr/>
              <p:nvPr/>
            </p:nvSpPr>
            <p:spPr>
              <a:xfrm>
                <a:off x="1243816" y="3061487"/>
                <a:ext cx="61150" cy="965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FAC092FF-D406-4993-B029-B0B184127346}"/>
                  </a:ext>
                </a:extLst>
              </p:cNvPr>
              <p:cNvSpPr/>
              <p:nvPr/>
            </p:nvSpPr>
            <p:spPr>
              <a:xfrm>
                <a:off x="1075170" y="3061487"/>
                <a:ext cx="131956" cy="965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2E892389-4E7F-49A8-9D57-BE6262A6FC82}"/>
                  </a:ext>
                </a:extLst>
              </p:cNvPr>
              <p:cNvSpPr/>
              <p:nvPr/>
            </p:nvSpPr>
            <p:spPr>
              <a:xfrm>
                <a:off x="1045882" y="3381401"/>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524582A4-9A88-4FFC-BB46-DFFF5342BEDE}"/>
                  </a:ext>
                </a:extLst>
              </p:cNvPr>
              <p:cNvSpPr/>
              <p:nvPr/>
            </p:nvSpPr>
            <p:spPr>
              <a:xfrm>
                <a:off x="1045882" y="3348573"/>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108" name="Picture 107">
              <a:extLst>
                <a:ext uri="{FF2B5EF4-FFF2-40B4-BE49-F238E27FC236}">
                  <a16:creationId xmlns:a16="http://schemas.microsoft.com/office/drawing/2014/main" id="{48B06EEB-0028-4612-AD3B-7271CF90A866}"/>
                </a:ext>
              </a:extLst>
            </p:cNvPr>
            <p:cNvPicPr>
              <a:picLocks noChangeAspect="1"/>
            </p:cNvPicPr>
            <p:nvPr/>
          </p:nvPicPr>
          <p:blipFill>
            <a:blip r:embed="rId3">
              <a:lum bright="100000" contrast="-13000"/>
            </a:blip>
            <a:stretch>
              <a:fillRect/>
            </a:stretch>
          </p:blipFill>
          <p:spPr>
            <a:xfrm>
              <a:off x="6605293" y="4772563"/>
              <a:ext cx="635000" cy="635000"/>
            </a:xfrm>
            <a:prstGeom prst="rect">
              <a:avLst/>
            </a:prstGeom>
          </p:spPr>
        </p:pic>
        <p:grpSp>
          <p:nvGrpSpPr>
            <p:cNvPr id="7" name="Group 6">
              <a:extLst>
                <a:ext uri="{FF2B5EF4-FFF2-40B4-BE49-F238E27FC236}">
                  <a16:creationId xmlns:a16="http://schemas.microsoft.com/office/drawing/2014/main" id="{414BF624-D82B-4F49-94DF-1FA5581A4556}"/>
                </a:ext>
              </a:extLst>
            </p:cNvPr>
            <p:cNvGrpSpPr/>
            <p:nvPr/>
          </p:nvGrpSpPr>
          <p:grpSpPr>
            <a:xfrm>
              <a:off x="2997355" y="4522794"/>
              <a:ext cx="2685285" cy="955248"/>
              <a:chOff x="2997355" y="4522794"/>
              <a:chExt cx="2685285" cy="955248"/>
            </a:xfrm>
          </p:grpSpPr>
          <p:sp>
            <p:nvSpPr>
              <p:cNvPr id="82" name="TextBox 81">
                <a:extLst>
                  <a:ext uri="{FF2B5EF4-FFF2-40B4-BE49-F238E27FC236}">
                    <a16:creationId xmlns:a16="http://schemas.microsoft.com/office/drawing/2014/main" id="{556E8CA2-4137-420B-941F-B5F3EA17DA63}"/>
                  </a:ext>
                </a:extLst>
              </p:cNvPr>
              <p:cNvSpPr txBox="1"/>
              <p:nvPr/>
            </p:nvSpPr>
            <p:spPr>
              <a:xfrm>
                <a:off x="2997355" y="4522794"/>
                <a:ext cx="822960" cy="205068"/>
              </a:xfrm>
              <a:prstGeom prst="rect">
                <a:avLst/>
              </a:prstGeom>
              <a:noFill/>
            </p:spPr>
            <p:txBody>
              <a:bodyPr wrap="square" lIns="0" tIns="0" rIns="0" bIns="0" rtlCol="0">
                <a:noAutofit/>
              </a:bodyPr>
              <a:lstStyle>
                <a:defPPr>
                  <a:defRPr lang="en-US"/>
                </a:defPPr>
                <a:lvl1pPr algn="ctr">
                  <a:lnSpc>
                    <a:spcPct val="90000"/>
                  </a:lnSpc>
                  <a:defRPr sz="1200" b="1">
                    <a:solidFill>
                      <a:schemeClr val="accent3"/>
                    </a:solidFill>
                  </a:defRPr>
                </a:lvl1pPr>
              </a:lstStyle>
              <a:p>
                <a:pPr marL="0" marR="0" lvl="0" indent="0" algn="ctr" defTabSz="109721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a:ea typeface="+mn-ea"/>
                    <a:cs typeface="+mn-cs"/>
                  </a:rPr>
                  <a:t>vSphere</a:t>
                </a:r>
              </a:p>
            </p:txBody>
          </p:sp>
          <p:sp>
            <p:nvSpPr>
              <p:cNvPr id="83" name="TextBox 82">
                <a:extLst>
                  <a:ext uri="{FF2B5EF4-FFF2-40B4-BE49-F238E27FC236}">
                    <a16:creationId xmlns:a16="http://schemas.microsoft.com/office/drawing/2014/main" id="{4EAD48CA-73A1-4541-BB0F-2447013D7C43}"/>
                  </a:ext>
                </a:extLst>
              </p:cNvPr>
              <p:cNvSpPr txBox="1"/>
              <p:nvPr/>
            </p:nvSpPr>
            <p:spPr>
              <a:xfrm>
                <a:off x="3928518" y="4522794"/>
                <a:ext cx="822960" cy="205068"/>
              </a:xfrm>
              <a:prstGeom prst="rect">
                <a:avLst/>
              </a:prstGeom>
              <a:noFill/>
            </p:spPr>
            <p:txBody>
              <a:bodyPr wrap="square" lIns="0" tIns="0" rIns="0" bIns="0" rtlCol="0">
                <a:noAutofit/>
              </a:bodyPr>
              <a:lstStyle/>
              <a:p>
                <a:pPr marL="0" marR="0" lvl="0" indent="0" algn="ctr" defTabSz="109721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a:ea typeface="+mn-ea"/>
                    <a:cs typeface="+mn-cs"/>
                  </a:rPr>
                  <a:t>vSAN</a:t>
                </a:r>
              </a:p>
            </p:txBody>
          </p:sp>
          <p:sp>
            <p:nvSpPr>
              <p:cNvPr id="84" name="TextBox 83">
                <a:extLst>
                  <a:ext uri="{FF2B5EF4-FFF2-40B4-BE49-F238E27FC236}">
                    <a16:creationId xmlns:a16="http://schemas.microsoft.com/office/drawing/2014/main" id="{1CC30536-BD79-40FD-B978-C42BB8A4BB8C}"/>
                  </a:ext>
                </a:extLst>
              </p:cNvPr>
              <p:cNvSpPr txBox="1"/>
              <p:nvPr/>
            </p:nvSpPr>
            <p:spPr>
              <a:xfrm>
                <a:off x="4859680" y="4522794"/>
                <a:ext cx="822960" cy="205068"/>
              </a:xfrm>
              <a:prstGeom prst="rect">
                <a:avLst/>
              </a:prstGeom>
              <a:noFill/>
            </p:spPr>
            <p:txBody>
              <a:bodyPr wrap="square" lIns="0" tIns="0" rIns="0" bIns="0" rtlCol="0">
                <a:noAutofit/>
              </a:bodyPr>
              <a:lstStyle/>
              <a:p>
                <a:pPr marL="0" marR="0" lvl="0" indent="0" algn="ctr" defTabSz="1097212"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a:ea typeface="+mn-ea"/>
                    <a:cs typeface="+mn-cs"/>
                  </a:rPr>
                  <a:t>NSX</a:t>
                </a:r>
              </a:p>
            </p:txBody>
          </p:sp>
          <p:grpSp>
            <p:nvGrpSpPr>
              <p:cNvPr id="5" name="Group 4">
                <a:extLst>
                  <a:ext uri="{FF2B5EF4-FFF2-40B4-BE49-F238E27FC236}">
                    <a16:creationId xmlns:a16="http://schemas.microsoft.com/office/drawing/2014/main" id="{E52E00B5-B1F7-4A82-B0EC-446AB2E77623}"/>
                  </a:ext>
                </a:extLst>
              </p:cNvPr>
              <p:cNvGrpSpPr/>
              <p:nvPr/>
            </p:nvGrpSpPr>
            <p:grpSpPr>
              <a:xfrm>
                <a:off x="5020004" y="4849698"/>
                <a:ext cx="502312" cy="480731"/>
                <a:chOff x="5181322" y="4890886"/>
                <a:chExt cx="502312" cy="480731"/>
              </a:xfrm>
            </p:grpSpPr>
            <p:sp>
              <p:nvSpPr>
                <p:cNvPr id="37" name="Freeform: Shape 6">
                  <a:extLst>
                    <a:ext uri="{FF2B5EF4-FFF2-40B4-BE49-F238E27FC236}">
                      <a16:creationId xmlns:a16="http://schemas.microsoft.com/office/drawing/2014/main" id="{BD32C468-1E82-4AA1-B062-F318F2FA1491}"/>
                    </a:ext>
                  </a:extLst>
                </p:cNvPr>
                <p:cNvSpPr/>
                <p:nvPr/>
              </p:nvSpPr>
              <p:spPr>
                <a:xfrm>
                  <a:off x="5181322" y="4890886"/>
                  <a:ext cx="502312" cy="480731"/>
                </a:xfrm>
                <a:custGeom>
                  <a:avLst/>
                  <a:gdLst/>
                  <a:ahLst/>
                  <a:cxnLst>
                    <a:cxn ang="3cd4">
                      <a:pos x="hc" y="t"/>
                    </a:cxn>
                    <a:cxn ang="cd2">
                      <a:pos x="l" y="vc"/>
                    </a:cxn>
                    <a:cxn ang="cd4">
                      <a:pos x="hc" y="b"/>
                    </a:cxn>
                    <a:cxn ang="0">
                      <a:pos x="r" y="vc"/>
                    </a:cxn>
                  </a:cxnLst>
                  <a:rect l="l" t="t" r="r" b="b"/>
                  <a:pathLst>
                    <a:path w="12506" h="12511">
                      <a:moveTo>
                        <a:pt x="11985" y="521"/>
                      </a:moveTo>
                      <a:lnTo>
                        <a:pt x="11985" y="11990"/>
                      </a:lnTo>
                      <a:lnTo>
                        <a:pt x="517" y="11990"/>
                      </a:lnTo>
                      <a:lnTo>
                        <a:pt x="517" y="521"/>
                      </a:lnTo>
                      <a:close/>
                      <a:moveTo>
                        <a:pt x="12506" y="0"/>
                      </a:moveTo>
                      <a:lnTo>
                        <a:pt x="0" y="0"/>
                      </a:lnTo>
                      <a:lnTo>
                        <a:pt x="0" y="12511"/>
                      </a:lnTo>
                      <a:lnTo>
                        <a:pt x="12506" y="12511"/>
                      </a:lnTo>
                      <a:close/>
                    </a:path>
                  </a:pathLst>
                </a:custGeom>
                <a:solidFill>
                  <a:schemeClr val="tx1"/>
                </a:solidFill>
                <a:ln cap="flat">
                  <a:noFill/>
                  <a:prstDash val="solid"/>
                </a:ln>
              </p:spPr>
              <p:txBody>
                <a:bodyPr vert="horz" wrap="none" lIns="108000" tIns="54000" rIns="108000" bIns="54000" anchor="ctr" anchorCtr="1" compatLnSpc="0"/>
                <a:lstStyle/>
                <a:p>
                  <a:pPr marL="0" marR="0" lvl="0" indent="0" algn="l" defTabSz="1097212" rtl="0" eaLnBrk="1" fontAlgn="auto" latinLnBrk="0" hangingPunct="0">
                    <a:lnSpc>
                      <a:spcPct val="100000"/>
                    </a:lnSpc>
                    <a:spcBef>
                      <a:spcPts val="0"/>
                    </a:spcBef>
                    <a:spcAft>
                      <a:spcPts val="0"/>
                    </a:spcAft>
                    <a:buClrTx/>
                    <a:buSzTx/>
                    <a:buFontTx/>
                    <a:buNone/>
                    <a:tabLst/>
                    <a:defRPr/>
                  </a:pPr>
                  <a:endParaRPr kumimoji="0" lang="en-US" sz="2542" b="0" i="0" u="none" strike="noStrike" kern="1200" cap="none" spc="0" normalizeH="0" baseline="0" noProof="0" dirty="0">
                    <a:ln>
                      <a:noFill/>
                    </a:ln>
                    <a:solidFill>
                      <a:srgbClr val="FFFFFF"/>
                    </a:solidFill>
                    <a:effectLst/>
                    <a:uLnTx/>
                    <a:uFillTx/>
                    <a:latin typeface="Arial" pitchFamily="18"/>
                    <a:ea typeface="Arial" pitchFamily="2"/>
                    <a:cs typeface="Arial" pitchFamily="2"/>
                  </a:endParaRPr>
                </a:p>
              </p:txBody>
            </p:sp>
            <p:sp>
              <p:nvSpPr>
                <p:cNvPr id="4" name="Freeform: Shape 3">
                  <a:extLst>
                    <a:ext uri="{FF2B5EF4-FFF2-40B4-BE49-F238E27FC236}">
                      <a16:creationId xmlns:a16="http://schemas.microsoft.com/office/drawing/2014/main" id="{67FA251F-BEC6-410C-9AB7-2603025FC929}"/>
                    </a:ext>
                  </a:extLst>
                </p:cNvPr>
                <p:cNvSpPr/>
                <p:nvPr/>
              </p:nvSpPr>
              <p:spPr bwMode="auto">
                <a:xfrm>
                  <a:off x="5245550" y="5003146"/>
                  <a:ext cx="373856" cy="0"/>
                </a:xfrm>
                <a:custGeom>
                  <a:avLst/>
                  <a:gdLst>
                    <a:gd name="connsiteX0" fmla="*/ 0 w 373856"/>
                    <a:gd name="connsiteY0" fmla="*/ 0 h 0"/>
                    <a:gd name="connsiteX1" fmla="*/ 373856 w 373856"/>
                    <a:gd name="connsiteY1" fmla="*/ 0 h 0"/>
                  </a:gdLst>
                  <a:ahLst/>
                  <a:cxnLst>
                    <a:cxn ang="0">
                      <a:pos x="connsiteX0" y="connsiteY0"/>
                    </a:cxn>
                    <a:cxn ang="0">
                      <a:pos x="connsiteX1" y="connsiteY1"/>
                    </a:cxn>
                  </a:cxnLst>
                  <a:rect l="l" t="t" r="r" b="b"/>
                  <a:pathLst>
                    <a:path w="373856">
                      <a:moveTo>
                        <a:pt x="0" y="0"/>
                      </a:moveTo>
                      <a:lnTo>
                        <a:pt x="373856" y="0"/>
                      </a:lnTo>
                    </a:path>
                  </a:pathLst>
                </a:custGeom>
                <a:noFill/>
                <a:ln w="15875">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20941A8B-D771-4994-A883-9E4B1B60C564}"/>
                    </a:ext>
                  </a:extLst>
                </p:cNvPr>
                <p:cNvSpPr/>
                <p:nvPr/>
              </p:nvSpPr>
              <p:spPr bwMode="auto">
                <a:xfrm>
                  <a:off x="5245550" y="5259486"/>
                  <a:ext cx="373856" cy="0"/>
                </a:xfrm>
                <a:custGeom>
                  <a:avLst/>
                  <a:gdLst>
                    <a:gd name="connsiteX0" fmla="*/ 0 w 373856"/>
                    <a:gd name="connsiteY0" fmla="*/ 0 h 0"/>
                    <a:gd name="connsiteX1" fmla="*/ 373856 w 373856"/>
                    <a:gd name="connsiteY1" fmla="*/ 0 h 0"/>
                  </a:gdLst>
                  <a:ahLst/>
                  <a:cxnLst>
                    <a:cxn ang="0">
                      <a:pos x="connsiteX0" y="connsiteY0"/>
                    </a:cxn>
                    <a:cxn ang="0">
                      <a:pos x="connsiteX1" y="connsiteY1"/>
                    </a:cxn>
                  </a:cxnLst>
                  <a:rect l="l" t="t" r="r" b="b"/>
                  <a:pathLst>
                    <a:path w="373856">
                      <a:moveTo>
                        <a:pt x="0" y="0"/>
                      </a:moveTo>
                      <a:lnTo>
                        <a:pt x="373856" y="0"/>
                      </a:lnTo>
                    </a:path>
                  </a:pathLst>
                </a:custGeom>
                <a:noFill/>
                <a:ln w="15875">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E7E19882-9458-4B3D-9E1A-D56355C0705D}"/>
                    </a:ext>
                  </a:extLst>
                </p:cNvPr>
                <p:cNvSpPr/>
                <p:nvPr/>
              </p:nvSpPr>
              <p:spPr bwMode="auto">
                <a:xfrm flipH="1">
                  <a:off x="5245550" y="5131316"/>
                  <a:ext cx="373856" cy="0"/>
                </a:xfrm>
                <a:custGeom>
                  <a:avLst/>
                  <a:gdLst>
                    <a:gd name="connsiteX0" fmla="*/ 0 w 373856"/>
                    <a:gd name="connsiteY0" fmla="*/ 0 h 0"/>
                    <a:gd name="connsiteX1" fmla="*/ 373856 w 373856"/>
                    <a:gd name="connsiteY1" fmla="*/ 0 h 0"/>
                  </a:gdLst>
                  <a:ahLst/>
                  <a:cxnLst>
                    <a:cxn ang="0">
                      <a:pos x="connsiteX0" y="connsiteY0"/>
                    </a:cxn>
                    <a:cxn ang="0">
                      <a:pos x="connsiteX1" y="connsiteY1"/>
                    </a:cxn>
                  </a:cxnLst>
                  <a:rect l="l" t="t" r="r" b="b"/>
                  <a:pathLst>
                    <a:path w="373856">
                      <a:moveTo>
                        <a:pt x="0" y="0"/>
                      </a:moveTo>
                      <a:lnTo>
                        <a:pt x="373856" y="0"/>
                      </a:lnTo>
                    </a:path>
                  </a:pathLst>
                </a:custGeom>
                <a:noFill/>
                <a:ln w="15875">
                  <a:solidFill>
                    <a:srgbClr val="A166FF"/>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11" name="Graphic 216">
                <a:extLst>
                  <a:ext uri="{FF2B5EF4-FFF2-40B4-BE49-F238E27FC236}">
                    <a16:creationId xmlns:a16="http://schemas.microsoft.com/office/drawing/2014/main" id="{2BC0F00A-D9C9-42F5-81D4-B81A1954CF48}"/>
                  </a:ext>
                </a:extLst>
              </p:cNvPr>
              <p:cNvGrpSpPr/>
              <p:nvPr/>
            </p:nvGrpSpPr>
            <p:grpSpPr>
              <a:xfrm>
                <a:off x="3017967" y="4696306"/>
                <a:ext cx="781736" cy="781736"/>
                <a:chOff x="6502118" y="6174945"/>
                <a:chExt cx="643689" cy="643689"/>
              </a:xfrm>
            </p:grpSpPr>
            <p:sp>
              <p:nvSpPr>
                <p:cNvPr id="112" name="Freeform: Shape 111">
                  <a:extLst>
                    <a:ext uri="{FF2B5EF4-FFF2-40B4-BE49-F238E27FC236}">
                      <a16:creationId xmlns:a16="http://schemas.microsoft.com/office/drawing/2014/main" id="{B01CA520-D0BC-4570-B8D9-8D83C5AFFE81}"/>
                    </a:ext>
                  </a:extLst>
                </p:cNvPr>
                <p:cNvSpPr/>
                <p:nvPr/>
              </p:nvSpPr>
              <p:spPr>
                <a:xfrm>
                  <a:off x="6658213" y="6318166"/>
                  <a:ext cx="331500" cy="93335"/>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E158303F-BE05-44FF-91C5-44F24359E8DE}"/>
                    </a:ext>
                  </a:extLst>
                </p:cNvPr>
                <p:cNvSpPr/>
                <p:nvPr/>
              </p:nvSpPr>
              <p:spPr>
                <a:xfrm>
                  <a:off x="6658213" y="6434674"/>
                  <a:ext cx="331500" cy="93335"/>
                </a:xfrm>
                <a:custGeom>
                  <a:avLst/>
                  <a:gdLst>
                    <a:gd name="connsiteX0" fmla="*/ 320557 w 331499"/>
                    <a:gd name="connsiteY0" fmla="*/ 90438 h 93334"/>
                    <a:gd name="connsiteX1" fmla="*/ 10943 w 331499"/>
                    <a:gd name="connsiteY1" fmla="*/ 90438 h 93334"/>
                    <a:gd name="connsiteX2" fmla="*/ 4828 w 331499"/>
                    <a:gd name="connsiteY2" fmla="*/ 84323 h 93334"/>
                    <a:gd name="connsiteX3" fmla="*/ 4828 w 331499"/>
                    <a:gd name="connsiteY3" fmla="*/ 10943 h 93334"/>
                    <a:gd name="connsiteX4" fmla="*/ 10943 w 331499"/>
                    <a:gd name="connsiteY4" fmla="*/ 4828 h 93334"/>
                    <a:gd name="connsiteX5" fmla="*/ 320557 w 331499"/>
                    <a:gd name="connsiteY5" fmla="*/ 4828 h 93334"/>
                    <a:gd name="connsiteX6" fmla="*/ 326672 w 331499"/>
                    <a:gd name="connsiteY6" fmla="*/ 10943 h 93334"/>
                    <a:gd name="connsiteX7" fmla="*/ 326672 w 331499"/>
                    <a:gd name="connsiteY7" fmla="*/ 84323 h 93334"/>
                    <a:gd name="connsiteX8" fmla="*/ 320557 w 331499"/>
                    <a:gd name="connsiteY8" fmla="*/ 90438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557" y="90438"/>
                      </a:moveTo>
                      <a:lnTo>
                        <a:pt x="10943" y="90438"/>
                      </a:lnTo>
                      <a:cubicBezTo>
                        <a:pt x="7402" y="90438"/>
                        <a:pt x="4828" y="87542"/>
                        <a:pt x="4828" y="84323"/>
                      </a:cubicBezTo>
                      <a:lnTo>
                        <a:pt x="4828" y="10943"/>
                      </a:lnTo>
                      <a:cubicBezTo>
                        <a:pt x="4828" y="7402"/>
                        <a:pt x="7724" y="4828"/>
                        <a:pt x="10943" y="4828"/>
                      </a:cubicBezTo>
                      <a:lnTo>
                        <a:pt x="320557" y="4828"/>
                      </a:lnTo>
                      <a:cubicBezTo>
                        <a:pt x="324097" y="4828"/>
                        <a:pt x="326672" y="7724"/>
                        <a:pt x="326672" y="10943"/>
                      </a:cubicBezTo>
                      <a:lnTo>
                        <a:pt x="326672" y="84323"/>
                      </a:lnTo>
                      <a:cubicBezTo>
                        <a:pt x="326672" y="87864"/>
                        <a:pt x="324097" y="90438"/>
                        <a:pt x="320557" y="90438"/>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9B8AA9A6-2736-4789-A6DA-4718DD5D27B3}"/>
                    </a:ext>
                  </a:extLst>
                </p:cNvPr>
                <p:cNvSpPr/>
                <p:nvPr/>
              </p:nvSpPr>
              <p:spPr>
                <a:xfrm>
                  <a:off x="6701018" y="6404098"/>
                  <a:ext cx="244602" cy="38621"/>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6F3822EC-93B6-4251-9BA4-A04D6917C746}"/>
                    </a:ext>
                  </a:extLst>
                </p:cNvPr>
                <p:cNvSpPr/>
                <p:nvPr/>
              </p:nvSpPr>
              <p:spPr>
                <a:xfrm>
                  <a:off x="6658213" y="6550859"/>
                  <a:ext cx="331500" cy="93335"/>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8C93533B-F9EE-4CD1-B82B-FDEB330C02D3}"/>
                    </a:ext>
                  </a:extLst>
                </p:cNvPr>
                <p:cNvSpPr/>
                <p:nvPr/>
              </p:nvSpPr>
              <p:spPr>
                <a:xfrm>
                  <a:off x="6706811" y="6346166"/>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96118168-45E3-4292-BB72-5E521370D532}"/>
                    </a:ext>
                  </a:extLst>
                </p:cNvPr>
                <p:cNvSpPr/>
                <p:nvPr/>
              </p:nvSpPr>
              <p:spPr>
                <a:xfrm>
                  <a:off x="6778261" y="6346166"/>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5EA4513B-7233-4C9F-808C-36D9CDAD5ECA}"/>
                    </a:ext>
                  </a:extLst>
                </p:cNvPr>
                <p:cNvSpPr/>
                <p:nvPr/>
              </p:nvSpPr>
              <p:spPr>
                <a:xfrm>
                  <a:off x="6701018" y="6521893"/>
                  <a:ext cx="244602" cy="38621"/>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819C9671-3743-4459-A151-F930263FE0D1}"/>
                    </a:ext>
                  </a:extLst>
                </p:cNvPr>
                <p:cNvSpPr/>
                <p:nvPr/>
              </p:nvSpPr>
              <p:spPr>
                <a:xfrm>
                  <a:off x="6839733" y="6462352"/>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7E98C04-7BB2-414D-BE73-3115200CC6C2}"/>
                    </a:ext>
                  </a:extLst>
                </p:cNvPr>
                <p:cNvSpPr/>
                <p:nvPr/>
              </p:nvSpPr>
              <p:spPr>
                <a:xfrm>
                  <a:off x="6911182" y="6462352"/>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26C6C60E-10D6-417A-9014-AF9EC4B89821}"/>
                    </a:ext>
                  </a:extLst>
                </p:cNvPr>
                <p:cNvSpPr/>
                <p:nvPr/>
              </p:nvSpPr>
              <p:spPr>
                <a:xfrm>
                  <a:off x="6706811" y="6578538"/>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FDF44E53-3DA7-4489-8470-9A33845FBCA1}"/>
                    </a:ext>
                  </a:extLst>
                </p:cNvPr>
                <p:cNvSpPr/>
                <p:nvPr/>
              </p:nvSpPr>
              <p:spPr>
                <a:xfrm>
                  <a:off x="6778261" y="6578538"/>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071FDC89-4C22-4F0B-ACCA-5D12622C7459}"/>
                    </a:ext>
                  </a:extLst>
                </p:cNvPr>
                <p:cNvSpPr/>
                <p:nvPr/>
              </p:nvSpPr>
              <p:spPr>
                <a:xfrm>
                  <a:off x="6690719" y="6636792"/>
                  <a:ext cx="86898" cy="38621"/>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9163AE43-A02F-4DEC-B35D-452FC8A60566}"/>
                    </a:ext>
                  </a:extLst>
                </p:cNvPr>
                <p:cNvSpPr/>
                <p:nvPr/>
              </p:nvSpPr>
              <p:spPr>
                <a:xfrm>
                  <a:off x="6871274" y="6636792"/>
                  <a:ext cx="86898" cy="38621"/>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25" name="Graphic 122">
                <a:extLst>
                  <a:ext uri="{FF2B5EF4-FFF2-40B4-BE49-F238E27FC236}">
                    <a16:creationId xmlns:a16="http://schemas.microsoft.com/office/drawing/2014/main" id="{1C33CEBE-A6A9-4199-852D-AE1283D3BDB9}"/>
                  </a:ext>
                </a:extLst>
              </p:cNvPr>
              <p:cNvGrpSpPr/>
              <p:nvPr/>
            </p:nvGrpSpPr>
            <p:grpSpPr>
              <a:xfrm>
                <a:off x="4018154" y="4765330"/>
                <a:ext cx="643689" cy="643689"/>
                <a:chOff x="5401662" y="1547156"/>
                <a:chExt cx="643689" cy="643689"/>
              </a:xfrm>
            </p:grpSpPr>
            <p:sp>
              <p:nvSpPr>
                <p:cNvPr id="126" name="Freeform: Shape 125">
                  <a:extLst>
                    <a:ext uri="{FF2B5EF4-FFF2-40B4-BE49-F238E27FC236}">
                      <a16:creationId xmlns:a16="http://schemas.microsoft.com/office/drawing/2014/main" id="{BC9BC407-483A-493D-8A3F-8D2E07AAE9FE}"/>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AF4095E4-6D39-4F9F-891B-718264466F02}"/>
                    </a:ext>
                  </a:extLst>
                </p:cNvPr>
                <p:cNvSpPr/>
                <p:nvPr/>
              </p:nvSpPr>
              <p:spPr>
                <a:xfrm>
                  <a:off x="5551642" y="1656583"/>
                  <a:ext cx="341155" cy="119082"/>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DAFF9216-F15C-4461-B2B7-D9789EE9D068}"/>
                    </a:ext>
                  </a:extLst>
                </p:cNvPr>
                <p:cNvSpPr/>
                <p:nvPr/>
              </p:nvSpPr>
              <p:spPr>
                <a:xfrm>
                  <a:off x="5551642" y="1818471"/>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BDF72723-5218-4862-900B-09571726C4D6}"/>
                    </a:ext>
                  </a:extLst>
                </p:cNvPr>
                <p:cNvSpPr/>
                <p:nvPr/>
              </p:nvSpPr>
              <p:spPr>
                <a:xfrm>
                  <a:off x="5551642" y="1920817"/>
                  <a:ext cx="341155" cy="61150"/>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AC818E7C-3AE6-4D31-97E8-4D61682739F6}"/>
                    </a:ext>
                  </a:extLst>
                </p:cNvPr>
                <p:cNvSpPr/>
                <p:nvPr/>
              </p:nvSpPr>
              <p:spPr>
                <a:xfrm>
                  <a:off x="5551642" y="1656583"/>
                  <a:ext cx="341155" cy="421616"/>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6" name="Group 5">
              <a:extLst>
                <a:ext uri="{FF2B5EF4-FFF2-40B4-BE49-F238E27FC236}">
                  <a16:creationId xmlns:a16="http://schemas.microsoft.com/office/drawing/2014/main" id="{EA3FC56C-73F9-4A40-9C07-3A97E82FC689}"/>
                </a:ext>
              </a:extLst>
            </p:cNvPr>
            <p:cNvGrpSpPr/>
            <p:nvPr/>
          </p:nvGrpSpPr>
          <p:grpSpPr>
            <a:xfrm>
              <a:off x="6190862" y="3706730"/>
              <a:ext cx="373577" cy="373980"/>
              <a:chOff x="7120106" y="2146213"/>
              <a:chExt cx="298672" cy="298994"/>
            </a:xfrm>
          </p:grpSpPr>
          <p:sp>
            <p:nvSpPr>
              <p:cNvPr id="138" name="Freeform: Shape 137">
                <a:extLst>
                  <a:ext uri="{FF2B5EF4-FFF2-40B4-BE49-F238E27FC236}">
                    <a16:creationId xmlns:a16="http://schemas.microsoft.com/office/drawing/2014/main" id="{5B5BDF12-A09F-458C-AFFD-39F879993D4A}"/>
                  </a:ext>
                </a:extLst>
              </p:cNvPr>
              <p:cNvSpPr/>
              <p:nvPr/>
            </p:nvSpPr>
            <p:spPr>
              <a:xfrm>
                <a:off x="7163877" y="2189984"/>
                <a:ext cx="212417" cy="212417"/>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1F792628-8D6E-4F57-8741-75C9915605FD}"/>
                  </a:ext>
                </a:extLst>
              </p:cNvPr>
              <p:cNvSpPr/>
              <p:nvPr/>
            </p:nvSpPr>
            <p:spPr>
              <a:xfrm>
                <a:off x="7178360" y="2146213"/>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6BDA7DA1-695B-49A6-A144-C9349ED39D24}"/>
                  </a:ext>
                </a:extLst>
              </p:cNvPr>
              <p:cNvSpPr/>
              <p:nvPr/>
            </p:nvSpPr>
            <p:spPr>
              <a:xfrm>
                <a:off x="7221809" y="2146213"/>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C5E23C13-E2F1-48C3-8FC0-8C0944260DF9}"/>
                  </a:ext>
                </a:extLst>
              </p:cNvPr>
              <p:cNvSpPr/>
              <p:nvPr/>
            </p:nvSpPr>
            <p:spPr>
              <a:xfrm>
                <a:off x="7309351" y="2146213"/>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2AB0D1C3-B1C1-4715-8ED6-0FE5778A02C5}"/>
                  </a:ext>
                </a:extLst>
              </p:cNvPr>
              <p:cNvSpPr/>
              <p:nvPr/>
            </p:nvSpPr>
            <p:spPr>
              <a:xfrm>
                <a:off x="7352800" y="2146213"/>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5943D44B-0551-4520-94DA-71064DD2B9EC}"/>
                  </a:ext>
                </a:extLst>
              </p:cNvPr>
              <p:cNvSpPr/>
              <p:nvPr/>
            </p:nvSpPr>
            <p:spPr>
              <a:xfrm>
                <a:off x="7178360"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587AF56B-47A0-4B49-ADA6-57726FBF3D67}"/>
                  </a:ext>
                </a:extLst>
              </p:cNvPr>
              <p:cNvSpPr/>
              <p:nvPr/>
            </p:nvSpPr>
            <p:spPr>
              <a:xfrm>
                <a:off x="7221809"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919363FD-953A-409A-9B30-4AAD959E30A4}"/>
                  </a:ext>
                </a:extLst>
              </p:cNvPr>
              <p:cNvSpPr/>
              <p:nvPr/>
            </p:nvSpPr>
            <p:spPr>
              <a:xfrm>
                <a:off x="7265580"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B7466795-076C-46A2-B430-2E614333F309}"/>
                  </a:ext>
                </a:extLst>
              </p:cNvPr>
              <p:cNvSpPr/>
              <p:nvPr/>
            </p:nvSpPr>
            <p:spPr>
              <a:xfrm>
                <a:off x="7309351"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C4E9AAF3-88F8-46DA-B34E-8E9AB5357827}"/>
                  </a:ext>
                </a:extLst>
              </p:cNvPr>
              <p:cNvSpPr/>
              <p:nvPr/>
            </p:nvSpPr>
            <p:spPr>
              <a:xfrm>
                <a:off x="7352800" y="2393712"/>
                <a:ext cx="9655" cy="5149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024EAA53-03A3-4A3D-AC63-C441BAB6395E}"/>
                  </a:ext>
                </a:extLst>
              </p:cNvPr>
              <p:cNvSpPr/>
              <p:nvPr/>
            </p:nvSpPr>
            <p:spPr>
              <a:xfrm>
                <a:off x="7120106" y="237890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6F5E73E9-97A2-4D4B-8FD5-9593A65F815C}"/>
                  </a:ext>
                </a:extLst>
              </p:cNvPr>
              <p:cNvSpPr/>
              <p:nvPr/>
            </p:nvSpPr>
            <p:spPr>
              <a:xfrm>
                <a:off x="7120106" y="233545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90641C74-F86A-49BB-AE04-ABF0F3C7C1BB}"/>
                  </a:ext>
                </a:extLst>
              </p:cNvPr>
              <p:cNvSpPr/>
              <p:nvPr/>
            </p:nvSpPr>
            <p:spPr>
              <a:xfrm>
                <a:off x="7120106" y="229168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38BF01E7-8DBB-4DE7-BFC1-8CAE4B36C965}"/>
                  </a:ext>
                </a:extLst>
              </p:cNvPr>
              <p:cNvSpPr/>
              <p:nvPr/>
            </p:nvSpPr>
            <p:spPr>
              <a:xfrm>
                <a:off x="7120106" y="224823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AC7819CD-5861-4B73-9C40-7490FE7429F8}"/>
                  </a:ext>
                </a:extLst>
              </p:cNvPr>
              <p:cNvSpPr/>
              <p:nvPr/>
            </p:nvSpPr>
            <p:spPr>
              <a:xfrm>
                <a:off x="7120106" y="220446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F54998D8-5198-432C-BC4F-830C5639E7BE}"/>
                  </a:ext>
                </a:extLst>
              </p:cNvPr>
              <p:cNvSpPr/>
              <p:nvPr/>
            </p:nvSpPr>
            <p:spPr>
              <a:xfrm>
                <a:off x="7367283" y="237890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D9F73B98-BC83-45AA-A19C-85775D701EEE}"/>
                  </a:ext>
                </a:extLst>
              </p:cNvPr>
              <p:cNvSpPr/>
              <p:nvPr/>
            </p:nvSpPr>
            <p:spPr>
              <a:xfrm>
                <a:off x="7367283" y="233545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C5D6632E-1781-441C-A2B8-25AE4108C4F0}"/>
                  </a:ext>
                </a:extLst>
              </p:cNvPr>
              <p:cNvSpPr/>
              <p:nvPr/>
            </p:nvSpPr>
            <p:spPr>
              <a:xfrm>
                <a:off x="7367283" y="229168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F14CA7E6-BC15-4E84-A600-0BBD4E136D9F}"/>
                  </a:ext>
                </a:extLst>
              </p:cNvPr>
              <p:cNvSpPr/>
              <p:nvPr/>
            </p:nvSpPr>
            <p:spPr>
              <a:xfrm>
                <a:off x="7367283" y="2248238"/>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54C723E8-82E4-46B6-9F9C-034BEAEF7C47}"/>
                  </a:ext>
                </a:extLst>
              </p:cNvPr>
              <p:cNvSpPr/>
              <p:nvPr/>
            </p:nvSpPr>
            <p:spPr>
              <a:xfrm>
                <a:off x="7367283" y="2204467"/>
                <a:ext cx="51495" cy="9655"/>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040D75DF-E536-42CE-B78E-E57F1F1A6258}"/>
                  </a:ext>
                </a:extLst>
              </p:cNvPr>
              <p:cNvSpPr/>
              <p:nvPr/>
            </p:nvSpPr>
            <p:spPr>
              <a:xfrm>
                <a:off x="7199924" y="2225387"/>
                <a:ext cx="138393" cy="138393"/>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59" name="Freeform: Shape 158">
                <a:extLst>
                  <a:ext uri="{FF2B5EF4-FFF2-40B4-BE49-F238E27FC236}">
                    <a16:creationId xmlns:a16="http://schemas.microsoft.com/office/drawing/2014/main" id="{2AE8D210-7E95-42FF-9766-BEF8A57ADAF6}"/>
                  </a:ext>
                </a:extLst>
              </p:cNvPr>
              <p:cNvSpPr/>
              <p:nvPr/>
            </p:nvSpPr>
            <p:spPr>
              <a:xfrm>
                <a:off x="7264955" y="2147127"/>
                <a:ext cx="9655" cy="5149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60" name="Graphic 216">
              <a:extLst>
                <a:ext uri="{FF2B5EF4-FFF2-40B4-BE49-F238E27FC236}">
                  <a16:creationId xmlns:a16="http://schemas.microsoft.com/office/drawing/2014/main" id="{E01C0A33-5C41-4C72-A90F-6DDE56850DF8}"/>
                </a:ext>
              </a:extLst>
            </p:cNvPr>
            <p:cNvGrpSpPr/>
            <p:nvPr/>
          </p:nvGrpSpPr>
          <p:grpSpPr>
            <a:xfrm>
              <a:off x="7091734" y="3536631"/>
              <a:ext cx="714179" cy="714179"/>
              <a:chOff x="6502118" y="6174945"/>
              <a:chExt cx="643689" cy="643689"/>
            </a:xfrm>
          </p:grpSpPr>
          <p:sp>
            <p:nvSpPr>
              <p:cNvPr id="161" name="Freeform: Shape 160">
                <a:extLst>
                  <a:ext uri="{FF2B5EF4-FFF2-40B4-BE49-F238E27FC236}">
                    <a16:creationId xmlns:a16="http://schemas.microsoft.com/office/drawing/2014/main" id="{93039CCD-28FD-41CF-8FF5-5E8C92860E6D}"/>
                  </a:ext>
                </a:extLst>
              </p:cNvPr>
              <p:cNvSpPr/>
              <p:nvPr/>
            </p:nvSpPr>
            <p:spPr>
              <a:xfrm>
                <a:off x="6658213" y="6318166"/>
                <a:ext cx="331500" cy="93335"/>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62" name="Freeform: Shape 161">
                <a:extLst>
                  <a:ext uri="{FF2B5EF4-FFF2-40B4-BE49-F238E27FC236}">
                    <a16:creationId xmlns:a16="http://schemas.microsoft.com/office/drawing/2014/main" id="{364081DF-9BD9-42C9-A1E5-36840353E5BA}"/>
                  </a:ext>
                </a:extLst>
              </p:cNvPr>
              <p:cNvSpPr/>
              <p:nvPr/>
            </p:nvSpPr>
            <p:spPr>
              <a:xfrm>
                <a:off x="6658213" y="6434674"/>
                <a:ext cx="331500" cy="93335"/>
              </a:xfrm>
              <a:custGeom>
                <a:avLst/>
                <a:gdLst>
                  <a:gd name="connsiteX0" fmla="*/ 320557 w 331499"/>
                  <a:gd name="connsiteY0" fmla="*/ 90438 h 93334"/>
                  <a:gd name="connsiteX1" fmla="*/ 10943 w 331499"/>
                  <a:gd name="connsiteY1" fmla="*/ 90438 h 93334"/>
                  <a:gd name="connsiteX2" fmla="*/ 4828 w 331499"/>
                  <a:gd name="connsiteY2" fmla="*/ 84323 h 93334"/>
                  <a:gd name="connsiteX3" fmla="*/ 4828 w 331499"/>
                  <a:gd name="connsiteY3" fmla="*/ 10943 h 93334"/>
                  <a:gd name="connsiteX4" fmla="*/ 10943 w 331499"/>
                  <a:gd name="connsiteY4" fmla="*/ 4828 h 93334"/>
                  <a:gd name="connsiteX5" fmla="*/ 320557 w 331499"/>
                  <a:gd name="connsiteY5" fmla="*/ 4828 h 93334"/>
                  <a:gd name="connsiteX6" fmla="*/ 326672 w 331499"/>
                  <a:gd name="connsiteY6" fmla="*/ 10943 h 93334"/>
                  <a:gd name="connsiteX7" fmla="*/ 326672 w 331499"/>
                  <a:gd name="connsiteY7" fmla="*/ 84323 h 93334"/>
                  <a:gd name="connsiteX8" fmla="*/ 320557 w 331499"/>
                  <a:gd name="connsiteY8" fmla="*/ 90438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557" y="90438"/>
                    </a:moveTo>
                    <a:lnTo>
                      <a:pt x="10943" y="90438"/>
                    </a:lnTo>
                    <a:cubicBezTo>
                      <a:pt x="7402" y="90438"/>
                      <a:pt x="4828" y="87542"/>
                      <a:pt x="4828" y="84323"/>
                    </a:cubicBezTo>
                    <a:lnTo>
                      <a:pt x="4828" y="10943"/>
                    </a:lnTo>
                    <a:cubicBezTo>
                      <a:pt x="4828" y="7402"/>
                      <a:pt x="7724" y="4828"/>
                      <a:pt x="10943" y="4828"/>
                    </a:cubicBezTo>
                    <a:lnTo>
                      <a:pt x="320557" y="4828"/>
                    </a:lnTo>
                    <a:cubicBezTo>
                      <a:pt x="324097" y="4828"/>
                      <a:pt x="326672" y="7724"/>
                      <a:pt x="326672" y="10943"/>
                    </a:cubicBezTo>
                    <a:lnTo>
                      <a:pt x="326672" y="84323"/>
                    </a:lnTo>
                    <a:cubicBezTo>
                      <a:pt x="326672" y="87864"/>
                      <a:pt x="324097" y="90438"/>
                      <a:pt x="320557" y="90438"/>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63" name="Freeform: Shape 162">
                <a:extLst>
                  <a:ext uri="{FF2B5EF4-FFF2-40B4-BE49-F238E27FC236}">
                    <a16:creationId xmlns:a16="http://schemas.microsoft.com/office/drawing/2014/main" id="{8B632892-A029-4F0D-B36E-9BFCFFEEE9ED}"/>
                  </a:ext>
                </a:extLst>
              </p:cNvPr>
              <p:cNvSpPr/>
              <p:nvPr/>
            </p:nvSpPr>
            <p:spPr>
              <a:xfrm>
                <a:off x="6701018" y="6404098"/>
                <a:ext cx="244602" cy="38621"/>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64" name="Freeform: Shape 163">
                <a:extLst>
                  <a:ext uri="{FF2B5EF4-FFF2-40B4-BE49-F238E27FC236}">
                    <a16:creationId xmlns:a16="http://schemas.microsoft.com/office/drawing/2014/main" id="{337ACA5E-9823-423B-8D74-2D215BE2A194}"/>
                  </a:ext>
                </a:extLst>
              </p:cNvPr>
              <p:cNvSpPr/>
              <p:nvPr/>
            </p:nvSpPr>
            <p:spPr>
              <a:xfrm>
                <a:off x="6658213" y="6550859"/>
                <a:ext cx="331500" cy="93335"/>
              </a:xfrm>
              <a:custGeom>
                <a:avLst/>
                <a:gdLst>
                  <a:gd name="connsiteX0" fmla="*/ 320235 w 331499"/>
                  <a:gd name="connsiteY0" fmla="*/ 90760 h 93334"/>
                  <a:gd name="connsiteX1" fmla="*/ 11265 w 331499"/>
                  <a:gd name="connsiteY1" fmla="*/ 90760 h 93334"/>
                  <a:gd name="connsiteX2" fmla="*/ 4828 w 331499"/>
                  <a:gd name="connsiteY2" fmla="*/ 84323 h 93334"/>
                  <a:gd name="connsiteX3" fmla="*/ 4828 w 331499"/>
                  <a:gd name="connsiteY3" fmla="*/ 11265 h 93334"/>
                  <a:gd name="connsiteX4" fmla="*/ 11265 w 331499"/>
                  <a:gd name="connsiteY4" fmla="*/ 4828 h 93334"/>
                  <a:gd name="connsiteX5" fmla="*/ 320235 w 331499"/>
                  <a:gd name="connsiteY5" fmla="*/ 4828 h 93334"/>
                  <a:gd name="connsiteX6" fmla="*/ 326672 w 331499"/>
                  <a:gd name="connsiteY6" fmla="*/ 11265 h 93334"/>
                  <a:gd name="connsiteX7" fmla="*/ 326672 w 331499"/>
                  <a:gd name="connsiteY7" fmla="*/ 84323 h 93334"/>
                  <a:gd name="connsiteX8" fmla="*/ 320235 w 331499"/>
                  <a:gd name="connsiteY8" fmla="*/ 90760 h 9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99" h="93334">
                    <a:moveTo>
                      <a:pt x="320235" y="90760"/>
                    </a:moveTo>
                    <a:lnTo>
                      <a:pt x="11265" y="90760"/>
                    </a:lnTo>
                    <a:cubicBezTo>
                      <a:pt x="7724" y="90760"/>
                      <a:pt x="4828" y="87864"/>
                      <a:pt x="4828" y="84323"/>
                    </a:cubicBezTo>
                    <a:lnTo>
                      <a:pt x="4828" y="11265"/>
                    </a:lnTo>
                    <a:cubicBezTo>
                      <a:pt x="4828" y="7724"/>
                      <a:pt x="7724" y="4828"/>
                      <a:pt x="11265" y="4828"/>
                    </a:cubicBezTo>
                    <a:lnTo>
                      <a:pt x="320235" y="4828"/>
                    </a:lnTo>
                    <a:cubicBezTo>
                      <a:pt x="323776" y="4828"/>
                      <a:pt x="326672" y="7724"/>
                      <a:pt x="326672" y="11265"/>
                    </a:cubicBezTo>
                    <a:lnTo>
                      <a:pt x="326672" y="84323"/>
                    </a:lnTo>
                    <a:cubicBezTo>
                      <a:pt x="326672" y="87864"/>
                      <a:pt x="323776" y="90760"/>
                      <a:pt x="320235" y="90760"/>
                    </a:cubicBez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65" name="Freeform: Shape 164">
                <a:extLst>
                  <a:ext uri="{FF2B5EF4-FFF2-40B4-BE49-F238E27FC236}">
                    <a16:creationId xmlns:a16="http://schemas.microsoft.com/office/drawing/2014/main" id="{8C6EE6B1-C6D6-4B1A-B7FD-CBED7CFEDB8B}"/>
                  </a:ext>
                </a:extLst>
              </p:cNvPr>
              <p:cNvSpPr/>
              <p:nvPr/>
            </p:nvSpPr>
            <p:spPr>
              <a:xfrm>
                <a:off x="6706811" y="6346166"/>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66" name="Freeform: Shape 165">
                <a:extLst>
                  <a:ext uri="{FF2B5EF4-FFF2-40B4-BE49-F238E27FC236}">
                    <a16:creationId xmlns:a16="http://schemas.microsoft.com/office/drawing/2014/main" id="{9BAA3CD7-66BA-4703-9A8E-3FF89ADAE34A}"/>
                  </a:ext>
                </a:extLst>
              </p:cNvPr>
              <p:cNvSpPr/>
              <p:nvPr/>
            </p:nvSpPr>
            <p:spPr>
              <a:xfrm>
                <a:off x="6778261" y="6346166"/>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67" name="Freeform: Shape 166">
                <a:extLst>
                  <a:ext uri="{FF2B5EF4-FFF2-40B4-BE49-F238E27FC236}">
                    <a16:creationId xmlns:a16="http://schemas.microsoft.com/office/drawing/2014/main" id="{68D7DD62-C8CE-4443-8096-B2242D57EA6A}"/>
                  </a:ext>
                </a:extLst>
              </p:cNvPr>
              <p:cNvSpPr/>
              <p:nvPr/>
            </p:nvSpPr>
            <p:spPr>
              <a:xfrm>
                <a:off x="6701018" y="6521893"/>
                <a:ext cx="244602" cy="38621"/>
              </a:xfrm>
              <a:custGeom>
                <a:avLst/>
                <a:gdLst>
                  <a:gd name="connsiteX0" fmla="*/ 4828 w 244601"/>
                  <a:gd name="connsiteY0" fmla="*/ 4828 h 38621"/>
                  <a:gd name="connsiteX1" fmla="*/ 241062 w 244601"/>
                  <a:gd name="connsiteY1" fmla="*/ 4828 h 38621"/>
                  <a:gd name="connsiteX2" fmla="*/ 241062 w 244601"/>
                  <a:gd name="connsiteY2" fmla="*/ 33794 h 38621"/>
                  <a:gd name="connsiteX3" fmla="*/ 4828 w 244601"/>
                  <a:gd name="connsiteY3" fmla="*/ 33794 h 38621"/>
                </a:gdLst>
                <a:ahLst/>
                <a:cxnLst>
                  <a:cxn ang="0">
                    <a:pos x="connsiteX0" y="connsiteY0"/>
                  </a:cxn>
                  <a:cxn ang="0">
                    <a:pos x="connsiteX1" y="connsiteY1"/>
                  </a:cxn>
                  <a:cxn ang="0">
                    <a:pos x="connsiteX2" y="connsiteY2"/>
                  </a:cxn>
                  <a:cxn ang="0">
                    <a:pos x="connsiteX3" y="connsiteY3"/>
                  </a:cxn>
                </a:cxnLst>
                <a:rect l="l" t="t" r="r" b="b"/>
                <a:pathLst>
                  <a:path w="244601" h="38621">
                    <a:moveTo>
                      <a:pt x="4828" y="4828"/>
                    </a:moveTo>
                    <a:lnTo>
                      <a:pt x="241062" y="4828"/>
                    </a:lnTo>
                    <a:lnTo>
                      <a:pt x="241062" y="33794"/>
                    </a:lnTo>
                    <a:lnTo>
                      <a:pt x="4828" y="33794"/>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68" name="Freeform: Shape 167">
                <a:extLst>
                  <a:ext uri="{FF2B5EF4-FFF2-40B4-BE49-F238E27FC236}">
                    <a16:creationId xmlns:a16="http://schemas.microsoft.com/office/drawing/2014/main" id="{3869CA48-376C-4904-89E7-0766C2D14565}"/>
                  </a:ext>
                </a:extLst>
              </p:cNvPr>
              <p:cNvSpPr/>
              <p:nvPr/>
            </p:nvSpPr>
            <p:spPr>
              <a:xfrm>
                <a:off x="6839733" y="6462352"/>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69" name="Freeform: Shape 168">
                <a:extLst>
                  <a:ext uri="{FF2B5EF4-FFF2-40B4-BE49-F238E27FC236}">
                    <a16:creationId xmlns:a16="http://schemas.microsoft.com/office/drawing/2014/main" id="{15F4EBE0-8FC1-435D-B228-4BC43693D7A4}"/>
                  </a:ext>
                </a:extLst>
              </p:cNvPr>
              <p:cNvSpPr/>
              <p:nvPr/>
            </p:nvSpPr>
            <p:spPr>
              <a:xfrm>
                <a:off x="6911182" y="6462352"/>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70" name="Freeform: Shape 169">
                <a:extLst>
                  <a:ext uri="{FF2B5EF4-FFF2-40B4-BE49-F238E27FC236}">
                    <a16:creationId xmlns:a16="http://schemas.microsoft.com/office/drawing/2014/main" id="{AD10770B-4F9D-4754-AF27-21448445A7F7}"/>
                  </a:ext>
                </a:extLst>
              </p:cNvPr>
              <p:cNvSpPr/>
              <p:nvPr/>
            </p:nvSpPr>
            <p:spPr>
              <a:xfrm>
                <a:off x="6706811" y="6578538"/>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71" name="Freeform: Shape 170">
                <a:extLst>
                  <a:ext uri="{FF2B5EF4-FFF2-40B4-BE49-F238E27FC236}">
                    <a16:creationId xmlns:a16="http://schemas.microsoft.com/office/drawing/2014/main" id="{53D8211F-F877-4A82-AD75-5CE138EFA6BA}"/>
                  </a:ext>
                </a:extLst>
              </p:cNvPr>
              <p:cNvSpPr/>
              <p:nvPr/>
            </p:nvSpPr>
            <p:spPr>
              <a:xfrm>
                <a:off x="6778261" y="6578538"/>
                <a:ext cx="38621" cy="38621"/>
              </a:xfrm>
              <a:custGeom>
                <a:avLst/>
                <a:gdLst>
                  <a:gd name="connsiteX0" fmla="*/ 4828 w 38621"/>
                  <a:gd name="connsiteY0" fmla="*/ 4828 h 38621"/>
                  <a:gd name="connsiteX1" fmla="*/ 35081 w 38621"/>
                  <a:gd name="connsiteY1" fmla="*/ 4828 h 38621"/>
                  <a:gd name="connsiteX2" fmla="*/ 35081 w 38621"/>
                  <a:gd name="connsiteY2" fmla="*/ 35081 h 38621"/>
                  <a:gd name="connsiteX3" fmla="*/ 4828 w 38621"/>
                  <a:gd name="connsiteY3" fmla="*/ 35081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4828"/>
                    </a:moveTo>
                    <a:lnTo>
                      <a:pt x="35081" y="4828"/>
                    </a:lnTo>
                    <a:lnTo>
                      <a:pt x="35081" y="35081"/>
                    </a:lnTo>
                    <a:lnTo>
                      <a:pt x="4828" y="35081"/>
                    </a:lnTo>
                    <a:close/>
                  </a:path>
                </a:pathLst>
              </a:custGeom>
              <a:noFill/>
              <a:ln w="15875"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72" name="Freeform: Shape 171">
                <a:extLst>
                  <a:ext uri="{FF2B5EF4-FFF2-40B4-BE49-F238E27FC236}">
                    <a16:creationId xmlns:a16="http://schemas.microsoft.com/office/drawing/2014/main" id="{25C8A785-023A-4E57-8853-9272FC00767C}"/>
                  </a:ext>
                </a:extLst>
              </p:cNvPr>
              <p:cNvSpPr/>
              <p:nvPr/>
            </p:nvSpPr>
            <p:spPr>
              <a:xfrm>
                <a:off x="6690719" y="6636792"/>
                <a:ext cx="86898" cy="38621"/>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173" name="Freeform: Shape 172">
                <a:extLst>
                  <a:ext uri="{FF2B5EF4-FFF2-40B4-BE49-F238E27FC236}">
                    <a16:creationId xmlns:a16="http://schemas.microsoft.com/office/drawing/2014/main" id="{A52EEB6F-B8C1-4CCA-BF1F-063A82E9CC48}"/>
                  </a:ext>
                </a:extLst>
              </p:cNvPr>
              <p:cNvSpPr/>
              <p:nvPr/>
            </p:nvSpPr>
            <p:spPr>
              <a:xfrm>
                <a:off x="6871274" y="6636792"/>
                <a:ext cx="86898" cy="38621"/>
              </a:xfrm>
              <a:custGeom>
                <a:avLst/>
                <a:gdLst>
                  <a:gd name="connsiteX0" fmla="*/ 4828 w 86898"/>
                  <a:gd name="connsiteY0" fmla="*/ 4828 h 38621"/>
                  <a:gd name="connsiteX1" fmla="*/ 82714 w 86898"/>
                  <a:gd name="connsiteY1" fmla="*/ 4828 h 38621"/>
                  <a:gd name="connsiteX2" fmla="*/ 82714 w 86898"/>
                  <a:gd name="connsiteY2" fmla="*/ 33794 h 38621"/>
                  <a:gd name="connsiteX3" fmla="*/ 4828 w 86898"/>
                  <a:gd name="connsiteY3" fmla="*/ 33794 h 38621"/>
                </a:gdLst>
                <a:ahLst/>
                <a:cxnLst>
                  <a:cxn ang="0">
                    <a:pos x="connsiteX0" y="connsiteY0"/>
                  </a:cxn>
                  <a:cxn ang="0">
                    <a:pos x="connsiteX1" y="connsiteY1"/>
                  </a:cxn>
                  <a:cxn ang="0">
                    <a:pos x="connsiteX2" y="connsiteY2"/>
                  </a:cxn>
                  <a:cxn ang="0">
                    <a:pos x="connsiteX3" y="connsiteY3"/>
                  </a:cxn>
                </a:cxnLst>
                <a:rect l="l" t="t" r="r" b="b"/>
                <a:pathLst>
                  <a:path w="86898" h="38621">
                    <a:moveTo>
                      <a:pt x="4828" y="4828"/>
                    </a:moveTo>
                    <a:lnTo>
                      <a:pt x="82714" y="4828"/>
                    </a:lnTo>
                    <a:lnTo>
                      <a:pt x="82714" y="33794"/>
                    </a:lnTo>
                    <a:lnTo>
                      <a:pt x="4828" y="33794"/>
                    </a:lnTo>
                    <a:close/>
                  </a:path>
                </a:pathLst>
              </a:custGeom>
              <a:noFill/>
              <a:ln w="15875"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207" name="TextBox 206">
            <a:extLst>
              <a:ext uri="{FF2B5EF4-FFF2-40B4-BE49-F238E27FC236}">
                <a16:creationId xmlns:a16="http://schemas.microsoft.com/office/drawing/2014/main" id="{3EB45F9D-D344-4E1E-A4FC-5BD1542D4AAE}"/>
              </a:ext>
            </a:extLst>
          </p:cNvPr>
          <p:cNvSpPr txBox="1"/>
          <p:nvPr/>
        </p:nvSpPr>
        <p:spPr>
          <a:xfrm>
            <a:off x="1168196" y="6248098"/>
            <a:ext cx="1654108" cy="1107996"/>
          </a:xfrm>
          <a:prstGeom prst="rect">
            <a:avLst/>
          </a:prstGeom>
        </p:spPr>
        <p:txBody>
          <a:bodyPr wrap="square" lIns="0" tIns="0" rIns="0" bIns="0" rtlCol="0">
            <a:sp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cs typeface="+mn-cs"/>
              </a:rPr>
              <a:t>No application </a:t>
            </a:r>
            <a:br>
              <a:rPr kumimoji="0" lang="en-US" sz="1800" b="0" i="0" u="none" strike="noStrike" kern="1200" cap="none" spc="0" normalizeH="0" baseline="0" noProof="0" dirty="0">
                <a:ln>
                  <a:noFill/>
                </a:ln>
                <a:solidFill>
                  <a:srgbClr val="FFFFFF"/>
                </a:solidFill>
                <a:effectLst/>
                <a:uLnTx/>
                <a:uFillTx/>
                <a:latin typeface="Amazon Ember"/>
                <a:ea typeface="+mn-ea"/>
                <a:cs typeface="+mn-cs"/>
              </a:rPr>
            </a:br>
            <a:r>
              <a:rPr kumimoji="0" lang="en-US" sz="1800" b="0" i="0" u="none" strike="noStrike" kern="1200" cap="none" spc="0" normalizeH="0" baseline="0" noProof="0" dirty="0">
                <a:ln>
                  <a:noFill/>
                </a:ln>
                <a:solidFill>
                  <a:srgbClr val="FFFFFF"/>
                </a:solidFill>
                <a:effectLst/>
                <a:uLnTx/>
                <a:uFillTx/>
                <a:latin typeface="Amazon Ember"/>
                <a:ea typeface="+mn-ea"/>
                <a:cs typeface="+mn-cs"/>
              </a:rPr>
              <a:t>re-factoring or </a:t>
            </a:r>
            <a:br>
              <a:rPr kumimoji="0" lang="en-US" sz="1800" b="0" i="0" u="none" strike="noStrike" kern="1200" cap="none" spc="0" normalizeH="0" baseline="0" noProof="0" dirty="0">
                <a:ln>
                  <a:noFill/>
                </a:ln>
                <a:solidFill>
                  <a:srgbClr val="FFFFFF"/>
                </a:solidFill>
                <a:effectLst/>
                <a:uLnTx/>
                <a:uFillTx/>
                <a:latin typeface="Amazon Ember"/>
                <a:ea typeface="+mn-ea"/>
                <a:cs typeface="+mn-cs"/>
              </a:rPr>
            </a:br>
            <a:r>
              <a:rPr kumimoji="0" lang="en-US" sz="1800" b="0" i="0" u="none" strike="noStrike" kern="1200" cap="none" spc="0" normalizeH="0" baseline="0" noProof="0" dirty="0">
                <a:ln>
                  <a:noFill/>
                </a:ln>
                <a:solidFill>
                  <a:srgbClr val="FFFFFF"/>
                </a:solidFill>
                <a:effectLst/>
                <a:uLnTx/>
                <a:uFillTx/>
                <a:latin typeface="Amazon Ember"/>
                <a:ea typeface="+mn-ea"/>
                <a:cs typeface="+mn-cs"/>
              </a:rPr>
              <a:t>re-architecting needed</a:t>
            </a:r>
          </a:p>
        </p:txBody>
      </p:sp>
      <p:sp>
        <p:nvSpPr>
          <p:cNvPr id="208" name="TextBox 207">
            <a:extLst>
              <a:ext uri="{FF2B5EF4-FFF2-40B4-BE49-F238E27FC236}">
                <a16:creationId xmlns:a16="http://schemas.microsoft.com/office/drawing/2014/main" id="{CD22BBFD-0057-4371-924D-FFC0A71C328F}"/>
              </a:ext>
            </a:extLst>
          </p:cNvPr>
          <p:cNvSpPr txBox="1"/>
          <p:nvPr/>
        </p:nvSpPr>
        <p:spPr>
          <a:xfrm>
            <a:off x="7845586" y="6248098"/>
            <a:ext cx="2668836" cy="1107996"/>
          </a:xfrm>
          <a:prstGeom prst="rect">
            <a:avLst/>
          </a:prstGeom>
        </p:spPr>
        <p:txBody>
          <a:bodyPr wrap="square" lIns="0" tIns="0" rIns="0" bIns="0" rtlCol="0">
            <a:sp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cs typeface="+mn-cs"/>
              </a:rPr>
              <a:t>No retraining of </a:t>
            </a:r>
            <a:br>
              <a:rPr kumimoji="0" lang="en-US" sz="1800" b="0" i="0" u="none" strike="noStrike" kern="1200" cap="none" spc="0" normalizeH="0" baseline="0" noProof="0" dirty="0">
                <a:ln>
                  <a:noFill/>
                </a:ln>
                <a:solidFill>
                  <a:srgbClr val="FFFFFF"/>
                </a:solidFill>
                <a:effectLst/>
                <a:uLnTx/>
                <a:uFillTx/>
                <a:latin typeface="Amazon Ember"/>
                <a:ea typeface="+mn-ea"/>
                <a:cs typeface="+mn-cs"/>
              </a:rPr>
            </a:br>
            <a:r>
              <a:rPr kumimoji="0" lang="en-US" sz="1800" b="0" i="0" u="none" strike="noStrike" kern="1200" cap="none" spc="0" normalizeH="0" baseline="0" noProof="0" dirty="0">
                <a:ln>
                  <a:noFill/>
                </a:ln>
                <a:solidFill>
                  <a:srgbClr val="FFFFFF"/>
                </a:solidFill>
                <a:effectLst/>
                <a:uLnTx/>
                <a:uFillTx/>
                <a:latin typeface="Amazon Ember"/>
                <a:ea typeface="+mn-ea"/>
                <a:cs typeface="+mn-cs"/>
              </a:rPr>
              <a:t>staff or revamping </a:t>
            </a:r>
            <a:br>
              <a:rPr kumimoji="0" lang="en-US" sz="1800" b="0" i="0" u="none" strike="noStrike" kern="1200" cap="none" spc="0" normalizeH="0" baseline="0" noProof="0" dirty="0">
                <a:ln>
                  <a:noFill/>
                </a:ln>
                <a:solidFill>
                  <a:srgbClr val="FFFFFF"/>
                </a:solidFill>
                <a:effectLst/>
                <a:uLnTx/>
                <a:uFillTx/>
                <a:latin typeface="Amazon Ember"/>
                <a:ea typeface="+mn-ea"/>
                <a:cs typeface="+mn-cs"/>
              </a:rPr>
            </a:br>
            <a:r>
              <a:rPr kumimoji="0" lang="en-US" sz="1800" b="0" i="0" u="none" strike="noStrike" kern="1200" cap="none" spc="0" normalizeH="0" baseline="0" noProof="0" dirty="0">
                <a:ln>
                  <a:noFill/>
                </a:ln>
                <a:solidFill>
                  <a:srgbClr val="FFFFFF"/>
                </a:solidFill>
                <a:effectLst/>
                <a:uLnTx/>
                <a:uFillTx/>
                <a:latin typeface="Amazon Ember"/>
                <a:ea typeface="+mn-ea"/>
                <a:cs typeface="+mn-cs"/>
              </a:rPr>
              <a:t>of operational </a:t>
            </a:r>
            <a:br>
              <a:rPr kumimoji="0" lang="en-US" sz="1800" b="0" i="0" u="none" strike="noStrike" kern="1200" cap="none" spc="0" normalizeH="0" baseline="0" noProof="0" dirty="0">
                <a:ln>
                  <a:noFill/>
                </a:ln>
                <a:solidFill>
                  <a:srgbClr val="FFFFFF"/>
                </a:solidFill>
                <a:effectLst/>
                <a:uLnTx/>
                <a:uFillTx/>
                <a:latin typeface="Amazon Ember"/>
                <a:ea typeface="+mn-ea"/>
                <a:cs typeface="+mn-cs"/>
              </a:rPr>
            </a:br>
            <a:r>
              <a:rPr kumimoji="0" lang="en-US" sz="1800" b="0" i="0" u="none" strike="noStrike" kern="1200" cap="none" spc="0" normalizeH="0" baseline="0" noProof="0" dirty="0">
                <a:ln>
                  <a:noFill/>
                </a:ln>
                <a:solidFill>
                  <a:srgbClr val="FFFFFF"/>
                </a:solidFill>
                <a:effectLst/>
                <a:uLnTx/>
                <a:uFillTx/>
                <a:latin typeface="Amazon Ember"/>
                <a:ea typeface="+mn-ea"/>
                <a:cs typeface="+mn-cs"/>
              </a:rPr>
              <a:t>processes</a:t>
            </a:r>
          </a:p>
        </p:txBody>
      </p:sp>
      <p:sp>
        <p:nvSpPr>
          <p:cNvPr id="209" name="TextBox 208">
            <a:extLst>
              <a:ext uri="{FF2B5EF4-FFF2-40B4-BE49-F238E27FC236}">
                <a16:creationId xmlns:a16="http://schemas.microsoft.com/office/drawing/2014/main" id="{C3E9E024-EEAB-4C78-84FD-6536DFEFE1D4}"/>
              </a:ext>
            </a:extLst>
          </p:cNvPr>
          <p:cNvSpPr txBox="1"/>
          <p:nvPr/>
        </p:nvSpPr>
        <p:spPr>
          <a:xfrm>
            <a:off x="3782777" y="6248098"/>
            <a:ext cx="3272668" cy="1024658"/>
          </a:xfrm>
          <a:prstGeom prst="rect">
            <a:avLst/>
          </a:prstGeom>
        </p:spPr>
        <p:txBody>
          <a:bodyPr wrap="square" lIns="0" tIns="0" rIns="0" bIns="0" rtlCol="0">
            <a:no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cs typeface="+mn-cs"/>
              </a:rPr>
              <a:t>Familiar and proven VMware environment combined with the global AWS footprint, reach and scale</a:t>
            </a:r>
          </a:p>
        </p:txBody>
      </p:sp>
      <p:sp>
        <p:nvSpPr>
          <p:cNvPr id="210" name="TextBox 209">
            <a:extLst>
              <a:ext uri="{FF2B5EF4-FFF2-40B4-BE49-F238E27FC236}">
                <a16:creationId xmlns:a16="http://schemas.microsoft.com/office/drawing/2014/main" id="{E5B93ABE-5A02-4312-B66B-DE9EEE998D05}"/>
              </a:ext>
            </a:extLst>
          </p:cNvPr>
          <p:cNvSpPr txBox="1"/>
          <p:nvPr/>
        </p:nvSpPr>
        <p:spPr>
          <a:xfrm>
            <a:off x="10965362" y="6248098"/>
            <a:ext cx="3513173" cy="1107996"/>
          </a:xfrm>
          <a:prstGeom prst="rect">
            <a:avLst/>
          </a:prstGeom>
        </p:spPr>
        <p:txBody>
          <a:bodyPr wrap="square" lIns="0" tIns="0" rIns="0" bIns="0" rtlCol="0">
            <a:sp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cs typeface="+mn-cs"/>
              </a:rPr>
              <a:t>Bi-directional live application migration to avoid disruption </a:t>
            </a:r>
            <a:br>
              <a:rPr kumimoji="0" lang="en-US" sz="1800" b="0" i="0" u="none" strike="noStrike" kern="1200" cap="none" spc="0" normalizeH="0" baseline="0" noProof="0" dirty="0">
                <a:ln>
                  <a:noFill/>
                </a:ln>
                <a:solidFill>
                  <a:srgbClr val="FFFFFF"/>
                </a:solidFill>
                <a:effectLst/>
                <a:uLnTx/>
                <a:uFillTx/>
                <a:latin typeface="Amazon Ember"/>
                <a:ea typeface="+mn-ea"/>
                <a:cs typeface="+mn-cs"/>
              </a:rPr>
            </a:br>
            <a:r>
              <a:rPr kumimoji="0" lang="en-US" sz="1800" b="0" i="0" u="none" strike="noStrike" kern="1200" cap="none" spc="0" normalizeH="0" baseline="0" noProof="0" dirty="0">
                <a:ln>
                  <a:noFill/>
                </a:ln>
                <a:solidFill>
                  <a:srgbClr val="FFFFFF"/>
                </a:solidFill>
                <a:effectLst/>
                <a:uLnTx/>
                <a:uFillTx/>
                <a:latin typeface="Amazon Ember"/>
                <a:ea typeface="+mn-ea"/>
                <a:cs typeface="+mn-cs"/>
              </a:rPr>
              <a:t>in business transactions, scale capacity in a few minutes</a:t>
            </a:r>
          </a:p>
        </p:txBody>
      </p:sp>
      <p:grpSp>
        <p:nvGrpSpPr>
          <p:cNvPr id="211" name="Agility icon">
            <a:extLst>
              <a:ext uri="{FF2B5EF4-FFF2-40B4-BE49-F238E27FC236}">
                <a16:creationId xmlns:a16="http://schemas.microsoft.com/office/drawing/2014/main" id="{DF0D76B6-CDDC-4281-A8E0-52E5398C1933}"/>
              </a:ext>
            </a:extLst>
          </p:cNvPr>
          <p:cNvGrpSpPr>
            <a:grpSpLocks noChangeAspect="1"/>
          </p:cNvGrpSpPr>
          <p:nvPr/>
        </p:nvGrpSpPr>
        <p:grpSpPr>
          <a:xfrm>
            <a:off x="10267414" y="6298898"/>
            <a:ext cx="469875" cy="457200"/>
            <a:chOff x="4234801" y="1223039"/>
            <a:chExt cx="774130" cy="753246"/>
          </a:xfrm>
        </p:grpSpPr>
        <p:grpSp>
          <p:nvGrpSpPr>
            <p:cNvPr id="212" name="Group 211">
              <a:extLst>
                <a:ext uri="{FF2B5EF4-FFF2-40B4-BE49-F238E27FC236}">
                  <a16:creationId xmlns:a16="http://schemas.microsoft.com/office/drawing/2014/main" id="{4E14134E-9A16-4A9E-8C18-A431CA18BF87}"/>
                </a:ext>
              </a:extLst>
            </p:cNvPr>
            <p:cNvGrpSpPr/>
            <p:nvPr/>
          </p:nvGrpSpPr>
          <p:grpSpPr>
            <a:xfrm>
              <a:off x="4234801" y="1223039"/>
              <a:ext cx="774130" cy="427640"/>
              <a:chOff x="9002360" y="4411102"/>
              <a:chExt cx="1423863" cy="786562"/>
            </a:xfrm>
          </p:grpSpPr>
          <p:sp>
            <p:nvSpPr>
              <p:cNvPr id="223" name="Freeform 128">
                <a:extLst>
                  <a:ext uri="{FF2B5EF4-FFF2-40B4-BE49-F238E27FC236}">
                    <a16:creationId xmlns:a16="http://schemas.microsoft.com/office/drawing/2014/main" id="{9FA29F75-5DEB-4E51-93A1-B14681D79646}"/>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474746"/>
                  </a:solidFill>
                  <a:effectLst/>
                  <a:uLnTx/>
                  <a:uFillTx/>
                  <a:latin typeface="Amazon Ember"/>
                  <a:ea typeface="+mn-ea"/>
                  <a:cs typeface="+mn-cs"/>
                </a:endParaRPr>
              </a:p>
            </p:txBody>
          </p:sp>
          <p:sp>
            <p:nvSpPr>
              <p:cNvPr id="224" name="Freeform 128">
                <a:extLst>
                  <a:ext uri="{FF2B5EF4-FFF2-40B4-BE49-F238E27FC236}">
                    <a16:creationId xmlns:a16="http://schemas.microsoft.com/office/drawing/2014/main" id="{41A81004-23A5-4EA5-A1B0-F30F97395AA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474746"/>
                  </a:solidFill>
                  <a:effectLst/>
                  <a:uLnTx/>
                  <a:uFillTx/>
                  <a:latin typeface="Amazon Ember"/>
                  <a:ea typeface="+mn-ea"/>
                  <a:cs typeface="+mn-cs"/>
                </a:endParaRPr>
              </a:p>
            </p:txBody>
          </p:sp>
        </p:grpSp>
        <p:sp>
          <p:nvSpPr>
            <p:cNvPr id="213" name="Oval 212">
              <a:extLst>
                <a:ext uri="{FF2B5EF4-FFF2-40B4-BE49-F238E27FC236}">
                  <a16:creationId xmlns:a16="http://schemas.microsoft.com/office/drawing/2014/main" id="{B1DEA81A-7148-4370-96F3-079F0234E6F4}"/>
                </a:ext>
              </a:extLst>
            </p:cNvPr>
            <p:cNvSpPr/>
            <p:nvPr/>
          </p:nvSpPr>
          <p:spPr>
            <a:xfrm>
              <a:off x="4339327" y="1781738"/>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4" name="Oval 213">
              <a:extLst>
                <a:ext uri="{FF2B5EF4-FFF2-40B4-BE49-F238E27FC236}">
                  <a16:creationId xmlns:a16="http://schemas.microsoft.com/office/drawing/2014/main" id="{4A5582CC-F6E7-40EC-AAA9-012782308847}"/>
                </a:ext>
              </a:extLst>
            </p:cNvPr>
            <p:cNvSpPr/>
            <p:nvPr/>
          </p:nvSpPr>
          <p:spPr>
            <a:xfrm>
              <a:off x="4506438" y="1830375"/>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5" name="Oval 214">
              <a:extLst>
                <a:ext uri="{FF2B5EF4-FFF2-40B4-BE49-F238E27FC236}">
                  <a16:creationId xmlns:a16="http://schemas.microsoft.com/office/drawing/2014/main" id="{2CA12920-CB4C-4E94-A6FE-B8B27C4B83D1}"/>
                </a:ext>
              </a:extLst>
            </p:cNvPr>
            <p:cNvSpPr/>
            <p:nvPr/>
          </p:nvSpPr>
          <p:spPr>
            <a:xfrm>
              <a:off x="4591240" y="1913930"/>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6" name="Oval 215">
              <a:extLst>
                <a:ext uri="{FF2B5EF4-FFF2-40B4-BE49-F238E27FC236}">
                  <a16:creationId xmlns:a16="http://schemas.microsoft.com/office/drawing/2014/main" id="{70ED68E2-8557-4294-A744-0740600DA89F}"/>
                </a:ext>
              </a:extLst>
            </p:cNvPr>
            <p:cNvSpPr/>
            <p:nvPr/>
          </p:nvSpPr>
          <p:spPr>
            <a:xfrm>
              <a:off x="4667850" y="1830375"/>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7" name="Oval 216">
              <a:extLst>
                <a:ext uri="{FF2B5EF4-FFF2-40B4-BE49-F238E27FC236}">
                  <a16:creationId xmlns:a16="http://schemas.microsoft.com/office/drawing/2014/main" id="{B192AE6E-F473-4FD0-B16A-E2D426B87820}"/>
                </a:ext>
              </a:extLst>
            </p:cNvPr>
            <p:cNvSpPr/>
            <p:nvPr/>
          </p:nvSpPr>
          <p:spPr>
            <a:xfrm>
              <a:off x="4810911" y="1780573"/>
              <a:ext cx="62355" cy="62355"/>
            </a:xfrm>
            <a:prstGeom prst="ellipse">
              <a:avLst/>
            </a:prstGeom>
            <a:solidFill>
              <a:srgbClr val="A166FF"/>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218" name="Straight Connector 217">
              <a:extLst>
                <a:ext uri="{FF2B5EF4-FFF2-40B4-BE49-F238E27FC236}">
                  <a16:creationId xmlns:a16="http://schemas.microsoft.com/office/drawing/2014/main" id="{66A39908-C237-47CE-8951-85783F4D64CF}"/>
                </a:ext>
              </a:extLst>
            </p:cNvPr>
            <p:cNvCxnSpPr/>
            <p:nvPr/>
          </p:nvCxnSpPr>
          <p:spPr>
            <a:xfrm flipV="1">
              <a:off x="4537615" y="1654534"/>
              <a:ext cx="0" cy="175840"/>
            </a:xfrm>
            <a:prstGeom prst="line">
              <a:avLst/>
            </a:prstGeom>
            <a:solidFill>
              <a:srgbClr val="A166FF"/>
            </a:solidFill>
            <a:ln w="19050">
              <a:solidFill>
                <a:srgbClr val="A166FF"/>
              </a:solidFill>
            </a:ln>
          </p:spPr>
        </p:cxnSp>
        <p:cxnSp>
          <p:nvCxnSpPr>
            <p:cNvPr id="219" name="Straight Connector 218">
              <a:extLst>
                <a:ext uri="{FF2B5EF4-FFF2-40B4-BE49-F238E27FC236}">
                  <a16:creationId xmlns:a16="http://schemas.microsoft.com/office/drawing/2014/main" id="{7B341096-93DF-4031-BB49-AA301441AC89}"/>
                </a:ext>
              </a:extLst>
            </p:cNvPr>
            <p:cNvCxnSpPr>
              <a:cxnSpLocks/>
            </p:cNvCxnSpPr>
            <p:nvPr/>
          </p:nvCxnSpPr>
          <p:spPr>
            <a:xfrm flipV="1">
              <a:off x="4622418" y="1654534"/>
              <a:ext cx="0" cy="280596"/>
            </a:xfrm>
            <a:prstGeom prst="line">
              <a:avLst/>
            </a:prstGeom>
            <a:solidFill>
              <a:srgbClr val="A166FF"/>
            </a:solidFill>
            <a:ln w="19050">
              <a:solidFill>
                <a:srgbClr val="A166FF"/>
              </a:solidFill>
            </a:ln>
          </p:spPr>
        </p:cxnSp>
        <p:cxnSp>
          <p:nvCxnSpPr>
            <p:cNvPr id="220" name="Straight Connector 219">
              <a:extLst>
                <a:ext uri="{FF2B5EF4-FFF2-40B4-BE49-F238E27FC236}">
                  <a16:creationId xmlns:a16="http://schemas.microsoft.com/office/drawing/2014/main" id="{271A13B6-B971-445C-9627-964C0F65B7E9}"/>
                </a:ext>
              </a:extLst>
            </p:cNvPr>
            <p:cNvCxnSpPr>
              <a:cxnSpLocks/>
            </p:cNvCxnSpPr>
            <p:nvPr/>
          </p:nvCxnSpPr>
          <p:spPr>
            <a:xfrm flipV="1">
              <a:off x="4699027" y="1654535"/>
              <a:ext cx="0" cy="189558"/>
            </a:xfrm>
            <a:prstGeom prst="line">
              <a:avLst/>
            </a:prstGeom>
            <a:solidFill>
              <a:srgbClr val="A166FF"/>
            </a:solidFill>
            <a:ln w="19050">
              <a:solidFill>
                <a:srgbClr val="A166FF"/>
              </a:solidFill>
            </a:ln>
          </p:spPr>
        </p:cxnSp>
        <p:cxnSp>
          <p:nvCxnSpPr>
            <p:cNvPr id="221" name="Connector: Elbow 220">
              <a:extLst>
                <a:ext uri="{FF2B5EF4-FFF2-40B4-BE49-F238E27FC236}">
                  <a16:creationId xmlns:a16="http://schemas.microsoft.com/office/drawing/2014/main" id="{3D5B767B-134E-4EC8-AE8D-E971F44E4482}"/>
                </a:ext>
              </a:extLst>
            </p:cNvPr>
            <p:cNvCxnSpPr>
              <a:endCxn id="213" idx="6"/>
            </p:cNvCxnSpPr>
            <p:nvPr/>
          </p:nvCxnSpPr>
          <p:spPr>
            <a:xfrm rot="5400000">
              <a:off x="4346004" y="1706357"/>
              <a:ext cx="162236" cy="50880"/>
            </a:xfrm>
            <a:prstGeom prst="bentConnector2">
              <a:avLst/>
            </a:prstGeom>
            <a:solidFill>
              <a:srgbClr val="A166FF"/>
            </a:solidFill>
            <a:ln w="19050">
              <a:solidFill>
                <a:srgbClr val="A166FF"/>
              </a:solidFill>
            </a:ln>
          </p:spPr>
        </p:cxnSp>
        <p:cxnSp>
          <p:nvCxnSpPr>
            <p:cNvPr id="222" name="Connector: Elbow 221">
              <a:extLst>
                <a:ext uri="{FF2B5EF4-FFF2-40B4-BE49-F238E27FC236}">
                  <a16:creationId xmlns:a16="http://schemas.microsoft.com/office/drawing/2014/main" id="{5DB7DCC5-0CED-49CB-945C-0C33A8335F70}"/>
                </a:ext>
              </a:extLst>
            </p:cNvPr>
            <p:cNvCxnSpPr>
              <a:endCxn id="217" idx="2"/>
            </p:cNvCxnSpPr>
            <p:nvPr/>
          </p:nvCxnSpPr>
          <p:spPr>
            <a:xfrm rot="16200000" flipH="1">
              <a:off x="4705050" y="1705889"/>
              <a:ext cx="161072" cy="50651"/>
            </a:xfrm>
            <a:prstGeom prst="bentConnector2">
              <a:avLst/>
            </a:prstGeom>
            <a:solidFill>
              <a:srgbClr val="A166FF"/>
            </a:solidFill>
            <a:ln w="19050">
              <a:solidFill>
                <a:srgbClr val="A166FF"/>
              </a:solidFill>
            </a:ln>
          </p:spPr>
        </p:cxnSp>
      </p:grpSp>
      <p:grpSp>
        <p:nvGrpSpPr>
          <p:cNvPr id="225" name="Group 224">
            <a:extLst>
              <a:ext uri="{FF2B5EF4-FFF2-40B4-BE49-F238E27FC236}">
                <a16:creationId xmlns:a16="http://schemas.microsoft.com/office/drawing/2014/main" id="{CB8CA777-7EB8-4285-810D-591AC87E0141}"/>
              </a:ext>
            </a:extLst>
          </p:cNvPr>
          <p:cNvGrpSpPr>
            <a:grpSpLocks noChangeAspect="1"/>
          </p:cNvGrpSpPr>
          <p:nvPr/>
        </p:nvGrpSpPr>
        <p:grpSpPr>
          <a:xfrm>
            <a:off x="3173439" y="6248098"/>
            <a:ext cx="457865" cy="457200"/>
            <a:chOff x="16179008" y="3563359"/>
            <a:chExt cx="444789" cy="444145"/>
          </a:xfrm>
        </p:grpSpPr>
        <p:sp>
          <p:nvSpPr>
            <p:cNvPr id="226" name="Freeform: Shape 225">
              <a:extLst>
                <a:ext uri="{FF2B5EF4-FFF2-40B4-BE49-F238E27FC236}">
                  <a16:creationId xmlns:a16="http://schemas.microsoft.com/office/drawing/2014/main" id="{E7949D60-CF72-4420-95DA-D5903F56D5D2}"/>
                </a:ext>
              </a:extLst>
            </p:cNvPr>
            <p:cNvSpPr/>
            <p:nvPr/>
          </p:nvSpPr>
          <p:spPr>
            <a:xfrm>
              <a:off x="16239837" y="3631590"/>
              <a:ext cx="328281" cy="54714"/>
            </a:xfrm>
            <a:custGeom>
              <a:avLst/>
              <a:gdLst>
                <a:gd name="connsiteX0" fmla="*/ 4828 w 328281"/>
                <a:gd name="connsiteY0" fmla="*/ 4828 h 54713"/>
                <a:gd name="connsiteX1" fmla="*/ 70162 w 328281"/>
                <a:gd name="connsiteY1" fmla="*/ 41518 h 54713"/>
                <a:gd name="connsiteX2" fmla="*/ 165750 w 328281"/>
                <a:gd name="connsiteY2" fmla="*/ 49886 h 54713"/>
                <a:gd name="connsiteX3" fmla="*/ 247820 w 328281"/>
                <a:gd name="connsiteY3" fmla="*/ 43771 h 54713"/>
                <a:gd name="connsiteX4" fmla="*/ 326029 w 328281"/>
                <a:gd name="connsiteY4" fmla="*/ 9333 h 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81" h="54713">
                  <a:moveTo>
                    <a:pt x="4828" y="4828"/>
                  </a:moveTo>
                  <a:cubicBezTo>
                    <a:pt x="4828" y="19954"/>
                    <a:pt x="29610" y="33150"/>
                    <a:pt x="70162" y="41518"/>
                  </a:cubicBezTo>
                  <a:cubicBezTo>
                    <a:pt x="96232" y="46667"/>
                    <a:pt x="129060" y="49886"/>
                    <a:pt x="165750" y="49886"/>
                  </a:cubicBezTo>
                  <a:cubicBezTo>
                    <a:pt x="196325" y="49886"/>
                    <a:pt x="224004" y="47633"/>
                    <a:pt x="247820" y="43771"/>
                  </a:cubicBezTo>
                  <a:cubicBezTo>
                    <a:pt x="291913" y="36690"/>
                    <a:pt x="321201" y="24138"/>
                    <a:pt x="326029" y="9333"/>
                  </a:cubicBezTo>
                </a:path>
              </a:pathLst>
            </a:custGeom>
            <a:noFill/>
            <a:ln w="19050"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7" name="Freeform: Shape 226">
              <a:extLst>
                <a:ext uri="{FF2B5EF4-FFF2-40B4-BE49-F238E27FC236}">
                  <a16:creationId xmlns:a16="http://schemas.microsoft.com/office/drawing/2014/main" id="{6C04D266-D3E2-4D6C-9BF1-A174B9A08037}"/>
                </a:ext>
              </a:extLst>
            </p:cNvPr>
            <p:cNvSpPr/>
            <p:nvPr/>
          </p:nvSpPr>
          <p:spPr>
            <a:xfrm>
              <a:off x="16275240" y="3563359"/>
              <a:ext cx="251039" cy="444145"/>
            </a:xfrm>
            <a:custGeom>
              <a:avLst/>
              <a:gdLst>
                <a:gd name="connsiteX0" fmla="*/ 246855 w 251038"/>
                <a:gd name="connsiteY0" fmla="*/ 223038 h 444145"/>
                <a:gd name="connsiteX1" fmla="*/ 125841 w 251038"/>
                <a:gd name="connsiteY1" fmla="*/ 441249 h 444145"/>
                <a:gd name="connsiteX2" fmla="*/ 4828 w 251038"/>
                <a:gd name="connsiteY2" fmla="*/ 223038 h 444145"/>
                <a:gd name="connsiteX3" fmla="*/ 125841 w 251038"/>
                <a:gd name="connsiteY3" fmla="*/ 4828 h 444145"/>
                <a:gd name="connsiteX4" fmla="*/ 246855 w 251038"/>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38" h="444145">
                  <a:moveTo>
                    <a:pt x="246855" y="223038"/>
                  </a:moveTo>
                  <a:cubicBezTo>
                    <a:pt x="246855" y="343553"/>
                    <a:pt x="192675" y="441249"/>
                    <a:pt x="125841" y="441249"/>
                  </a:cubicBezTo>
                  <a:cubicBezTo>
                    <a:pt x="59007" y="441249"/>
                    <a:pt x="4828" y="343553"/>
                    <a:pt x="4828" y="223038"/>
                  </a:cubicBezTo>
                  <a:cubicBezTo>
                    <a:pt x="4828" y="102524"/>
                    <a:pt x="59007" y="4828"/>
                    <a:pt x="125841" y="4828"/>
                  </a:cubicBezTo>
                  <a:cubicBezTo>
                    <a:pt x="192675" y="4828"/>
                    <a:pt x="246855" y="102524"/>
                    <a:pt x="246855" y="223038"/>
                  </a:cubicBezTo>
                  <a:close/>
                </a:path>
              </a:pathLst>
            </a:custGeom>
            <a:noFill/>
            <a:ln w="19050"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8" name="Freeform: Shape 227">
              <a:extLst>
                <a:ext uri="{FF2B5EF4-FFF2-40B4-BE49-F238E27FC236}">
                  <a16:creationId xmlns:a16="http://schemas.microsoft.com/office/drawing/2014/main" id="{9D3FD719-3F59-47CD-80F7-E4F609BB05A4}"/>
                </a:ext>
              </a:extLst>
            </p:cNvPr>
            <p:cNvSpPr/>
            <p:nvPr/>
          </p:nvSpPr>
          <p:spPr>
            <a:xfrm>
              <a:off x="16179008" y="3781570"/>
              <a:ext cx="444145" cy="9655"/>
            </a:xfrm>
            <a:custGeom>
              <a:avLst/>
              <a:gdLst>
                <a:gd name="connsiteX0" fmla="*/ 4828 w 444145"/>
                <a:gd name="connsiteY0" fmla="*/ 4828 h 9655"/>
                <a:gd name="connsiteX1" fmla="*/ 441571 w 444145"/>
                <a:gd name="connsiteY1" fmla="*/ 4828 h 9655"/>
              </a:gdLst>
              <a:ahLst/>
              <a:cxnLst>
                <a:cxn ang="0">
                  <a:pos x="connsiteX0" y="connsiteY0"/>
                </a:cxn>
                <a:cxn ang="0">
                  <a:pos x="connsiteX1" y="connsiteY1"/>
                </a:cxn>
              </a:cxnLst>
              <a:rect l="l" t="t" r="r" b="b"/>
              <a:pathLst>
                <a:path w="444145" h="9655">
                  <a:moveTo>
                    <a:pt x="4828" y="4828"/>
                  </a:moveTo>
                  <a:lnTo>
                    <a:pt x="441571" y="4828"/>
                  </a:lnTo>
                </a:path>
              </a:pathLst>
            </a:custGeom>
            <a:ln w="19050"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9" name="Freeform: Shape 228">
              <a:extLst>
                <a:ext uri="{FF2B5EF4-FFF2-40B4-BE49-F238E27FC236}">
                  <a16:creationId xmlns:a16="http://schemas.microsoft.com/office/drawing/2014/main" id="{2148172B-6727-40F8-A429-9FF417A05AFC}"/>
                </a:ext>
              </a:extLst>
            </p:cNvPr>
            <p:cNvSpPr/>
            <p:nvPr/>
          </p:nvSpPr>
          <p:spPr>
            <a:xfrm>
              <a:off x="16236297" y="3889066"/>
              <a:ext cx="328281" cy="51495"/>
            </a:xfrm>
            <a:custGeom>
              <a:avLst/>
              <a:gdLst>
                <a:gd name="connsiteX0" fmla="*/ 4828 w 328281"/>
                <a:gd name="connsiteY0" fmla="*/ 44093 h 51495"/>
                <a:gd name="connsiteX1" fmla="*/ 74024 w 328281"/>
                <a:gd name="connsiteY1" fmla="*/ 12230 h 51495"/>
                <a:gd name="connsiteX2" fmla="*/ 164463 w 328281"/>
                <a:gd name="connsiteY2" fmla="*/ 4828 h 51495"/>
                <a:gd name="connsiteX3" fmla="*/ 250073 w 328281"/>
                <a:gd name="connsiteY3" fmla="*/ 11265 h 51495"/>
                <a:gd name="connsiteX4" fmla="*/ 250073 w 328281"/>
                <a:gd name="connsiteY4" fmla="*/ 11265 h 51495"/>
                <a:gd name="connsiteX5" fmla="*/ 325063 w 328281"/>
                <a:gd name="connsiteY5" fmla="*/ 46989 h 51495"/>
                <a:gd name="connsiteX6" fmla="*/ 325063 w 328281"/>
                <a:gd name="connsiteY6" fmla="*/ 46989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81" h="51495">
                  <a:moveTo>
                    <a:pt x="4828" y="44093"/>
                  </a:moveTo>
                  <a:cubicBezTo>
                    <a:pt x="10621" y="30897"/>
                    <a:pt x="36047" y="19311"/>
                    <a:pt x="74024" y="12230"/>
                  </a:cubicBezTo>
                  <a:cubicBezTo>
                    <a:pt x="99128" y="7402"/>
                    <a:pt x="130025" y="4828"/>
                    <a:pt x="164463" y="4828"/>
                  </a:cubicBezTo>
                  <a:cubicBezTo>
                    <a:pt x="196647" y="4828"/>
                    <a:pt x="225613" y="7081"/>
                    <a:pt x="250073" y="11265"/>
                  </a:cubicBezTo>
                  <a:lnTo>
                    <a:pt x="250073" y="11265"/>
                  </a:lnTo>
                  <a:cubicBezTo>
                    <a:pt x="293522" y="18667"/>
                    <a:pt x="321844" y="31863"/>
                    <a:pt x="325063" y="46989"/>
                  </a:cubicBezTo>
                  <a:lnTo>
                    <a:pt x="325063" y="46989"/>
                  </a:lnTo>
                </a:path>
              </a:pathLst>
            </a:custGeom>
            <a:noFill/>
            <a:ln w="19050"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0" name="Freeform: Shape 229">
              <a:extLst>
                <a:ext uri="{FF2B5EF4-FFF2-40B4-BE49-F238E27FC236}">
                  <a16:creationId xmlns:a16="http://schemas.microsoft.com/office/drawing/2014/main" id="{7F435B87-95D0-4714-896D-CB4F55C755CE}"/>
                </a:ext>
              </a:extLst>
            </p:cNvPr>
            <p:cNvSpPr/>
            <p:nvPr/>
          </p:nvSpPr>
          <p:spPr>
            <a:xfrm>
              <a:off x="16179652" y="3563359"/>
              <a:ext cx="444145" cy="444145"/>
            </a:xfrm>
            <a:custGeom>
              <a:avLst/>
              <a:gdLst>
                <a:gd name="connsiteX0" fmla="*/ 441249 w 444145"/>
                <a:gd name="connsiteY0" fmla="*/ 223038 h 444145"/>
                <a:gd name="connsiteX1" fmla="*/ 223038 w 444145"/>
                <a:gd name="connsiteY1" fmla="*/ 441249 h 444145"/>
                <a:gd name="connsiteX2" fmla="*/ 4828 w 444145"/>
                <a:gd name="connsiteY2" fmla="*/ 223038 h 444145"/>
                <a:gd name="connsiteX3" fmla="*/ 223038 w 444145"/>
                <a:gd name="connsiteY3" fmla="*/ 4828 h 444145"/>
                <a:gd name="connsiteX4" fmla="*/ 441249 w 444145"/>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45" h="444145">
                  <a:moveTo>
                    <a:pt x="441249" y="223038"/>
                  </a:moveTo>
                  <a:cubicBezTo>
                    <a:pt x="441249" y="343553"/>
                    <a:pt x="343553" y="441249"/>
                    <a:pt x="223038" y="441249"/>
                  </a:cubicBezTo>
                  <a:cubicBezTo>
                    <a:pt x="102524" y="441249"/>
                    <a:pt x="4828" y="343553"/>
                    <a:pt x="4828" y="223038"/>
                  </a:cubicBezTo>
                  <a:cubicBezTo>
                    <a:pt x="4828" y="102524"/>
                    <a:pt x="102524" y="4828"/>
                    <a:pt x="223038" y="4828"/>
                  </a:cubicBezTo>
                  <a:cubicBezTo>
                    <a:pt x="343553" y="4828"/>
                    <a:pt x="441249" y="102524"/>
                    <a:pt x="441249" y="223038"/>
                  </a:cubicBez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1" name="Freeform: Shape 230">
              <a:extLst>
                <a:ext uri="{FF2B5EF4-FFF2-40B4-BE49-F238E27FC236}">
                  <a16:creationId xmlns:a16="http://schemas.microsoft.com/office/drawing/2014/main" id="{03245CAE-7ED7-41EA-BF7F-B263FCC09B28}"/>
                </a:ext>
              </a:extLst>
            </p:cNvPr>
            <p:cNvSpPr/>
            <p:nvPr/>
          </p:nvSpPr>
          <p:spPr>
            <a:xfrm>
              <a:off x="16397541" y="3568509"/>
              <a:ext cx="9655" cy="434490"/>
            </a:xfrm>
            <a:custGeom>
              <a:avLst/>
              <a:gdLst>
                <a:gd name="connsiteX0" fmla="*/ 4828 w 9655"/>
                <a:gd name="connsiteY0" fmla="*/ 4828 h 434490"/>
                <a:gd name="connsiteX1" fmla="*/ 4828 w 9655"/>
                <a:gd name="connsiteY1" fmla="*/ 430950 h 434490"/>
              </a:gdLst>
              <a:ahLst/>
              <a:cxnLst>
                <a:cxn ang="0">
                  <a:pos x="connsiteX0" y="connsiteY0"/>
                </a:cxn>
                <a:cxn ang="0">
                  <a:pos x="connsiteX1" y="connsiteY1"/>
                </a:cxn>
              </a:cxnLst>
              <a:rect l="l" t="t" r="r" b="b"/>
              <a:pathLst>
                <a:path w="9655" h="434490">
                  <a:moveTo>
                    <a:pt x="4828" y="4828"/>
                  </a:moveTo>
                  <a:lnTo>
                    <a:pt x="4828" y="430950"/>
                  </a:lnTo>
                </a:path>
              </a:pathLst>
            </a:custGeom>
            <a:ln w="19050" cap="flat">
              <a:solidFill>
                <a:srgbClr val="A166FF"/>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32" name="Group 231">
            <a:extLst>
              <a:ext uri="{FF2B5EF4-FFF2-40B4-BE49-F238E27FC236}">
                <a16:creationId xmlns:a16="http://schemas.microsoft.com/office/drawing/2014/main" id="{EC1CD11C-4BEF-4768-94B6-AA17CA11E3A0}"/>
              </a:ext>
            </a:extLst>
          </p:cNvPr>
          <p:cNvGrpSpPr>
            <a:grpSpLocks noChangeAspect="1"/>
          </p:cNvGrpSpPr>
          <p:nvPr/>
        </p:nvGrpSpPr>
        <p:grpSpPr>
          <a:xfrm>
            <a:off x="7201070" y="6248098"/>
            <a:ext cx="443885" cy="457200"/>
            <a:chOff x="6818319" y="655638"/>
            <a:chExt cx="476250" cy="490538"/>
          </a:xfrm>
        </p:grpSpPr>
        <p:sp>
          <p:nvSpPr>
            <p:cNvPr id="233" name="Freeform 24">
              <a:extLst>
                <a:ext uri="{FF2B5EF4-FFF2-40B4-BE49-F238E27FC236}">
                  <a16:creationId xmlns:a16="http://schemas.microsoft.com/office/drawing/2014/main" id="{4BA4D813-071E-4F3B-963F-2E450E4D7F05}"/>
                </a:ext>
              </a:extLst>
            </p:cNvPr>
            <p:cNvSpPr>
              <a:spLocks/>
            </p:cNvSpPr>
            <p:nvPr/>
          </p:nvSpPr>
          <p:spPr bwMode="auto">
            <a:xfrm>
              <a:off x="6818319" y="981076"/>
              <a:ext cx="128588" cy="165100"/>
            </a:xfrm>
            <a:custGeom>
              <a:avLst/>
              <a:gdLst>
                <a:gd name="T0" fmla="*/ 56 w 59"/>
                <a:gd name="T1" fmla="*/ 77 h 77"/>
                <a:gd name="T2" fmla="*/ 3 w 59"/>
                <a:gd name="T3" fmla="*/ 77 h 77"/>
                <a:gd name="T4" fmla="*/ 0 w 59"/>
                <a:gd name="T5" fmla="*/ 75 h 77"/>
                <a:gd name="T6" fmla="*/ 0 w 59"/>
                <a:gd name="T7" fmla="*/ 3 h 77"/>
                <a:gd name="T8" fmla="*/ 3 w 59"/>
                <a:gd name="T9" fmla="*/ 0 h 77"/>
                <a:gd name="T10" fmla="*/ 56 w 59"/>
                <a:gd name="T11" fmla="*/ 0 h 77"/>
                <a:gd name="T12" fmla="*/ 59 w 59"/>
                <a:gd name="T13" fmla="*/ 3 h 77"/>
                <a:gd name="T14" fmla="*/ 59 w 59"/>
                <a:gd name="T15" fmla="*/ 75 h 77"/>
                <a:gd name="T16" fmla="*/ 56 w 59"/>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77">
                  <a:moveTo>
                    <a:pt x="56" y="77"/>
                  </a:moveTo>
                  <a:cubicBezTo>
                    <a:pt x="3" y="77"/>
                    <a:pt x="3" y="77"/>
                    <a:pt x="3" y="77"/>
                  </a:cubicBezTo>
                  <a:cubicBezTo>
                    <a:pt x="1" y="77"/>
                    <a:pt x="0" y="76"/>
                    <a:pt x="0" y="75"/>
                  </a:cubicBezTo>
                  <a:cubicBezTo>
                    <a:pt x="0" y="3"/>
                    <a:pt x="0" y="3"/>
                    <a:pt x="0" y="3"/>
                  </a:cubicBezTo>
                  <a:cubicBezTo>
                    <a:pt x="0" y="2"/>
                    <a:pt x="1" y="0"/>
                    <a:pt x="3" y="0"/>
                  </a:cubicBezTo>
                  <a:cubicBezTo>
                    <a:pt x="56" y="0"/>
                    <a:pt x="56" y="0"/>
                    <a:pt x="56" y="0"/>
                  </a:cubicBezTo>
                  <a:cubicBezTo>
                    <a:pt x="57" y="0"/>
                    <a:pt x="59" y="2"/>
                    <a:pt x="59" y="3"/>
                  </a:cubicBezTo>
                  <a:cubicBezTo>
                    <a:pt x="59" y="75"/>
                    <a:pt x="59" y="75"/>
                    <a:pt x="59" y="75"/>
                  </a:cubicBezTo>
                  <a:cubicBezTo>
                    <a:pt x="59" y="76"/>
                    <a:pt x="57" y="77"/>
                    <a:pt x="56" y="77"/>
                  </a:cubicBezTo>
                  <a:close/>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4" name="Freeform 25">
              <a:extLst>
                <a:ext uri="{FF2B5EF4-FFF2-40B4-BE49-F238E27FC236}">
                  <a16:creationId xmlns:a16="http://schemas.microsoft.com/office/drawing/2014/main" id="{2DB4B67B-E96A-4D9E-99AE-7DE28E229844}"/>
                </a:ext>
              </a:extLst>
            </p:cNvPr>
            <p:cNvSpPr>
              <a:spLocks/>
            </p:cNvSpPr>
            <p:nvPr/>
          </p:nvSpPr>
          <p:spPr bwMode="auto">
            <a:xfrm>
              <a:off x="7169156" y="808038"/>
              <a:ext cx="125413" cy="338138"/>
            </a:xfrm>
            <a:custGeom>
              <a:avLst/>
              <a:gdLst>
                <a:gd name="T0" fmla="*/ 55 w 58"/>
                <a:gd name="T1" fmla="*/ 157 h 157"/>
                <a:gd name="T2" fmla="*/ 3 w 58"/>
                <a:gd name="T3" fmla="*/ 157 h 157"/>
                <a:gd name="T4" fmla="*/ 0 w 58"/>
                <a:gd name="T5" fmla="*/ 154 h 157"/>
                <a:gd name="T6" fmla="*/ 0 w 58"/>
                <a:gd name="T7" fmla="*/ 3 h 157"/>
                <a:gd name="T8" fmla="*/ 3 w 58"/>
                <a:gd name="T9" fmla="*/ 0 h 157"/>
                <a:gd name="T10" fmla="*/ 55 w 58"/>
                <a:gd name="T11" fmla="*/ 0 h 157"/>
                <a:gd name="T12" fmla="*/ 58 w 58"/>
                <a:gd name="T13" fmla="*/ 3 h 157"/>
                <a:gd name="T14" fmla="*/ 58 w 58"/>
                <a:gd name="T15" fmla="*/ 154 h 157"/>
                <a:gd name="T16" fmla="*/ 55 w 58"/>
                <a:gd name="T17"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157">
                  <a:moveTo>
                    <a:pt x="55" y="157"/>
                  </a:moveTo>
                  <a:cubicBezTo>
                    <a:pt x="3" y="157"/>
                    <a:pt x="3" y="157"/>
                    <a:pt x="3" y="157"/>
                  </a:cubicBezTo>
                  <a:cubicBezTo>
                    <a:pt x="1" y="157"/>
                    <a:pt x="0" y="156"/>
                    <a:pt x="0" y="154"/>
                  </a:cubicBezTo>
                  <a:cubicBezTo>
                    <a:pt x="0" y="3"/>
                    <a:pt x="0" y="3"/>
                    <a:pt x="0" y="3"/>
                  </a:cubicBezTo>
                  <a:cubicBezTo>
                    <a:pt x="0" y="1"/>
                    <a:pt x="1" y="0"/>
                    <a:pt x="3" y="0"/>
                  </a:cubicBezTo>
                  <a:cubicBezTo>
                    <a:pt x="55" y="0"/>
                    <a:pt x="55" y="0"/>
                    <a:pt x="55" y="0"/>
                  </a:cubicBezTo>
                  <a:cubicBezTo>
                    <a:pt x="56" y="0"/>
                    <a:pt x="58" y="1"/>
                    <a:pt x="58" y="3"/>
                  </a:cubicBezTo>
                  <a:cubicBezTo>
                    <a:pt x="58" y="154"/>
                    <a:pt x="58" y="154"/>
                    <a:pt x="58" y="154"/>
                  </a:cubicBezTo>
                  <a:cubicBezTo>
                    <a:pt x="58" y="156"/>
                    <a:pt x="56" y="157"/>
                    <a:pt x="55" y="157"/>
                  </a:cubicBezTo>
                  <a:close/>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5" name="Freeform 26">
              <a:extLst>
                <a:ext uri="{FF2B5EF4-FFF2-40B4-BE49-F238E27FC236}">
                  <a16:creationId xmlns:a16="http://schemas.microsoft.com/office/drawing/2014/main" id="{7632D1FF-45CC-416C-94F6-EE8B8BDE9801}"/>
                </a:ext>
              </a:extLst>
            </p:cNvPr>
            <p:cNvSpPr>
              <a:spLocks/>
            </p:cNvSpPr>
            <p:nvPr/>
          </p:nvSpPr>
          <p:spPr bwMode="auto">
            <a:xfrm>
              <a:off x="6992944" y="901701"/>
              <a:ext cx="128588" cy="244475"/>
            </a:xfrm>
            <a:custGeom>
              <a:avLst/>
              <a:gdLst>
                <a:gd name="T0" fmla="*/ 56 w 59"/>
                <a:gd name="T1" fmla="*/ 114 h 114"/>
                <a:gd name="T2" fmla="*/ 3 w 59"/>
                <a:gd name="T3" fmla="*/ 114 h 114"/>
                <a:gd name="T4" fmla="*/ 0 w 59"/>
                <a:gd name="T5" fmla="*/ 112 h 114"/>
                <a:gd name="T6" fmla="*/ 0 w 59"/>
                <a:gd name="T7" fmla="*/ 3 h 114"/>
                <a:gd name="T8" fmla="*/ 3 w 59"/>
                <a:gd name="T9" fmla="*/ 0 h 114"/>
                <a:gd name="T10" fmla="*/ 56 w 59"/>
                <a:gd name="T11" fmla="*/ 0 h 114"/>
                <a:gd name="T12" fmla="*/ 59 w 59"/>
                <a:gd name="T13" fmla="*/ 3 h 114"/>
                <a:gd name="T14" fmla="*/ 59 w 59"/>
                <a:gd name="T15" fmla="*/ 112 h 114"/>
                <a:gd name="T16" fmla="*/ 56 w 59"/>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14">
                  <a:moveTo>
                    <a:pt x="56" y="114"/>
                  </a:moveTo>
                  <a:cubicBezTo>
                    <a:pt x="3" y="114"/>
                    <a:pt x="3" y="114"/>
                    <a:pt x="3" y="114"/>
                  </a:cubicBezTo>
                  <a:cubicBezTo>
                    <a:pt x="1" y="114"/>
                    <a:pt x="0" y="114"/>
                    <a:pt x="0" y="112"/>
                  </a:cubicBezTo>
                  <a:cubicBezTo>
                    <a:pt x="0" y="3"/>
                    <a:pt x="0" y="3"/>
                    <a:pt x="0" y="3"/>
                  </a:cubicBezTo>
                  <a:cubicBezTo>
                    <a:pt x="0" y="1"/>
                    <a:pt x="1" y="0"/>
                    <a:pt x="3" y="0"/>
                  </a:cubicBezTo>
                  <a:cubicBezTo>
                    <a:pt x="56" y="0"/>
                    <a:pt x="56" y="0"/>
                    <a:pt x="56" y="0"/>
                  </a:cubicBezTo>
                  <a:cubicBezTo>
                    <a:pt x="57" y="0"/>
                    <a:pt x="59" y="1"/>
                    <a:pt x="59" y="3"/>
                  </a:cubicBezTo>
                  <a:cubicBezTo>
                    <a:pt x="59" y="112"/>
                    <a:pt x="59" y="112"/>
                    <a:pt x="59" y="112"/>
                  </a:cubicBezTo>
                  <a:cubicBezTo>
                    <a:pt x="59" y="114"/>
                    <a:pt x="57" y="114"/>
                    <a:pt x="56" y="114"/>
                  </a:cubicBezTo>
                  <a:close/>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6" name="Oval 27">
              <a:extLst>
                <a:ext uri="{FF2B5EF4-FFF2-40B4-BE49-F238E27FC236}">
                  <a16:creationId xmlns:a16="http://schemas.microsoft.com/office/drawing/2014/main" id="{7C11BD33-BB32-4373-BF71-9C6A1979DFB8}"/>
                </a:ext>
              </a:extLst>
            </p:cNvPr>
            <p:cNvSpPr>
              <a:spLocks noChangeArrowheads="1"/>
            </p:cNvSpPr>
            <p:nvPr/>
          </p:nvSpPr>
          <p:spPr bwMode="auto">
            <a:xfrm>
              <a:off x="6843719" y="868363"/>
              <a:ext cx="74613" cy="74613"/>
            </a:xfrm>
            <a:prstGeom prst="ellipse">
              <a:avLst/>
            </a:prstGeom>
            <a:grpFill/>
            <a:ln w="19050" cap="rnd">
              <a:solidFill>
                <a:srgbClr val="A166FF"/>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7" name="Oval 28">
              <a:extLst>
                <a:ext uri="{FF2B5EF4-FFF2-40B4-BE49-F238E27FC236}">
                  <a16:creationId xmlns:a16="http://schemas.microsoft.com/office/drawing/2014/main" id="{6B1776DE-3118-41EA-851E-640B54F121A0}"/>
                </a:ext>
              </a:extLst>
            </p:cNvPr>
            <p:cNvSpPr>
              <a:spLocks noChangeArrowheads="1"/>
            </p:cNvSpPr>
            <p:nvPr/>
          </p:nvSpPr>
          <p:spPr bwMode="auto">
            <a:xfrm>
              <a:off x="7019931" y="782638"/>
              <a:ext cx="74613" cy="73025"/>
            </a:xfrm>
            <a:prstGeom prst="ellipse">
              <a:avLst/>
            </a:prstGeom>
            <a:grpFill/>
            <a:ln w="19050" cap="rnd">
              <a:solidFill>
                <a:srgbClr val="A166FF"/>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8" name="Oval 29">
              <a:extLst>
                <a:ext uri="{FF2B5EF4-FFF2-40B4-BE49-F238E27FC236}">
                  <a16:creationId xmlns:a16="http://schemas.microsoft.com/office/drawing/2014/main" id="{FC55B34E-B14A-4F01-AC85-AA532D11BB13}"/>
                </a:ext>
              </a:extLst>
            </p:cNvPr>
            <p:cNvSpPr>
              <a:spLocks noChangeArrowheads="1"/>
            </p:cNvSpPr>
            <p:nvPr/>
          </p:nvSpPr>
          <p:spPr bwMode="auto">
            <a:xfrm>
              <a:off x="7194556" y="655638"/>
              <a:ext cx="74613" cy="73025"/>
            </a:xfrm>
            <a:prstGeom prst="ellipse">
              <a:avLst/>
            </a:prstGeom>
            <a:grpFill/>
            <a:ln w="19050" cap="rnd">
              <a:solidFill>
                <a:srgbClr val="A166FF"/>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9" name="Line 30">
              <a:extLst>
                <a:ext uri="{FF2B5EF4-FFF2-40B4-BE49-F238E27FC236}">
                  <a16:creationId xmlns:a16="http://schemas.microsoft.com/office/drawing/2014/main" id="{BE32725B-D137-4A2E-BA68-FE0F3B62FD9E}"/>
                </a:ext>
              </a:extLst>
            </p:cNvPr>
            <p:cNvSpPr>
              <a:spLocks noChangeShapeType="1"/>
            </p:cNvSpPr>
            <p:nvPr/>
          </p:nvSpPr>
          <p:spPr bwMode="auto">
            <a:xfrm flipH="1">
              <a:off x="7086606" y="715963"/>
              <a:ext cx="114300" cy="85725"/>
            </a:xfrm>
            <a:prstGeom prst="line">
              <a:avLst/>
            </a:prstGeom>
            <a:grpFill/>
            <a:ln w="19050" cap="rnd">
              <a:solidFill>
                <a:srgbClr val="A166FF"/>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40" name="Line 31">
              <a:extLst>
                <a:ext uri="{FF2B5EF4-FFF2-40B4-BE49-F238E27FC236}">
                  <a16:creationId xmlns:a16="http://schemas.microsoft.com/office/drawing/2014/main" id="{3C3C093E-4A85-42AE-9037-04A873C35A28}"/>
                </a:ext>
              </a:extLst>
            </p:cNvPr>
            <p:cNvSpPr>
              <a:spLocks noChangeShapeType="1"/>
            </p:cNvSpPr>
            <p:nvPr/>
          </p:nvSpPr>
          <p:spPr bwMode="auto">
            <a:xfrm flipH="1">
              <a:off x="6918331" y="835026"/>
              <a:ext cx="101600" cy="60325"/>
            </a:xfrm>
            <a:prstGeom prst="line">
              <a:avLst/>
            </a:prstGeom>
            <a:grpFill/>
            <a:ln w="19050" cap="rnd">
              <a:solidFill>
                <a:srgbClr val="A166FF"/>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grpSp>
      <p:grpSp>
        <p:nvGrpSpPr>
          <p:cNvPr id="241" name="Group 240">
            <a:extLst>
              <a:ext uri="{FF2B5EF4-FFF2-40B4-BE49-F238E27FC236}">
                <a16:creationId xmlns:a16="http://schemas.microsoft.com/office/drawing/2014/main" id="{AB72A1C9-11C4-4FCE-9872-271770A8B738}"/>
              </a:ext>
            </a:extLst>
          </p:cNvPr>
          <p:cNvGrpSpPr>
            <a:grpSpLocks noChangeAspect="1"/>
          </p:cNvGrpSpPr>
          <p:nvPr/>
        </p:nvGrpSpPr>
        <p:grpSpPr>
          <a:xfrm>
            <a:off x="512195" y="6248098"/>
            <a:ext cx="459200" cy="457200"/>
            <a:chOff x="1988616" y="2116627"/>
            <a:chExt cx="482627" cy="480523"/>
          </a:xfrm>
        </p:grpSpPr>
        <p:grpSp>
          <p:nvGrpSpPr>
            <p:cNvPr id="242" name="Group 241">
              <a:extLst>
                <a:ext uri="{FF2B5EF4-FFF2-40B4-BE49-F238E27FC236}">
                  <a16:creationId xmlns:a16="http://schemas.microsoft.com/office/drawing/2014/main" id="{701C483A-825A-4AE7-8F09-C26874E185D4}"/>
                </a:ext>
              </a:extLst>
            </p:cNvPr>
            <p:cNvGrpSpPr/>
            <p:nvPr/>
          </p:nvGrpSpPr>
          <p:grpSpPr>
            <a:xfrm>
              <a:off x="2150439" y="2207649"/>
              <a:ext cx="158980" cy="298479"/>
              <a:chOff x="6315195" y="1859369"/>
              <a:chExt cx="158980" cy="298479"/>
            </a:xfrm>
          </p:grpSpPr>
          <p:sp>
            <p:nvSpPr>
              <p:cNvPr id="244" name="Freeform 10">
                <a:extLst>
                  <a:ext uri="{FF2B5EF4-FFF2-40B4-BE49-F238E27FC236}">
                    <a16:creationId xmlns:a16="http://schemas.microsoft.com/office/drawing/2014/main" id="{0A4DFEA6-7971-4E38-B657-DCBCA447D744}"/>
                  </a:ext>
                </a:extLst>
              </p:cNvPr>
              <p:cNvSpPr>
                <a:spLocks/>
              </p:cNvSpPr>
              <p:nvPr/>
            </p:nvSpPr>
            <p:spPr bwMode="auto">
              <a:xfrm>
                <a:off x="6315195" y="1886721"/>
                <a:ext cx="158980" cy="241211"/>
              </a:xfrm>
              <a:custGeom>
                <a:avLst/>
                <a:gdLst>
                  <a:gd name="T0" fmla="*/ 76 w 83"/>
                  <a:gd name="T1" fmla="*/ 11 h 127"/>
                  <a:gd name="T2" fmla="*/ 40 w 83"/>
                  <a:gd name="T3" fmla="*/ 0 h 127"/>
                  <a:gd name="T4" fmla="*/ 17 w 83"/>
                  <a:gd name="T5" fmla="*/ 8 h 127"/>
                  <a:gd name="T6" fmla="*/ 11 w 83"/>
                  <a:gd name="T7" fmla="*/ 26 h 127"/>
                  <a:gd name="T8" fmla="*/ 17 w 83"/>
                  <a:gd name="T9" fmla="*/ 41 h 127"/>
                  <a:gd name="T10" fmla="*/ 47 w 83"/>
                  <a:gd name="T11" fmla="*/ 55 h 127"/>
                  <a:gd name="T12" fmla="*/ 77 w 83"/>
                  <a:gd name="T13" fmla="*/ 71 h 127"/>
                  <a:gd name="T14" fmla="*/ 83 w 83"/>
                  <a:gd name="T15" fmla="*/ 89 h 127"/>
                  <a:gd name="T16" fmla="*/ 73 w 83"/>
                  <a:gd name="T17" fmla="*/ 115 h 127"/>
                  <a:gd name="T18" fmla="*/ 42 w 83"/>
                  <a:gd name="T19" fmla="*/ 127 h 127"/>
                  <a:gd name="T20" fmla="*/ 6 w 83"/>
                  <a:gd name="T21" fmla="*/ 119 h 127"/>
                  <a:gd name="T22" fmla="*/ 0 w 83"/>
                  <a:gd name="T23" fmla="*/ 11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27">
                    <a:moveTo>
                      <a:pt x="76" y="11"/>
                    </a:moveTo>
                    <a:cubicBezTo>
                      <a:pt x="65" y="5"/>
                      <a:pt x="53" y="0"/>
                      <a:pt x="40" y="0"/>
                    </a:cubicBezTo>
                    <a:cubicBezTo>
                      <a:pt x="32" y="0"/>
                      <a:pt x="23" y="2"/>
                      <a:pt x="17" y="8"/>
                    </a:cubicBezTo>
                    <a:cubicBezTo>
                      <a:pt x="13" y="12"/>
                      <a:pt x="11" y="18"/>
                      <a:pt x="11" y="26"/>
                    </a:cubicBezTo>
                    <a:cubicBezTo>
                      <a:pt x="11" y="32"/>
                      <a:pt x="13" y="37"/>
                      <a:pt x="17" y="41"/>
                    </a:cubicBezTo>
                    <a:cubicBezTo>
                      <a:pt x="25" y="49"/>
                      <a:pt x="37" y="51"/>
                      <a:pt x="47" y="55"/>
                    </a:cubicBezTo>
                    <a:cubicBezTo>
                      <a:pt x="58" y="58"/>
                      <a:pt x="69" y="62"/>
                      <a:pt x="77" y="71"/>
                    </a:cubicBezTo>
                    <a:cubicBezTo>
                      <a:pt x="81" y="76"/>
                      <a:pt x="83" y="82"/>
                      <a:pt x="83" y="89"/>
                    </a:cubicBezTo>
                    <a:cubicBezTo>
                      <a:pt x="83" y="100"/>
                      <a:pt x="80" y="108"/>
                      <a:pt x="73" y="115"/>
                    </a:cubicBezTo>
                    <a:cubicBezTo>
                      <a:pt x="65" y="123"/>
                      <a:pt x="54" y="126"/>
                      <a:pt x="42" y="127"/>
                    </a:cubicBezTo>
                    <a:cubicBezTo>
                      <a:pt x="30" y="127"/>
                      <a:pt x="17" y="124"/>
                      <a:pt x="6" y="119"/>
                    </a:cubicBezTo>
                    <a:cubicBezTo>
                      <a:pt x="4" y="118"/>
                      <a:pt x="2" y="117"/>
                      <a:pt x="0" y="115"/>
                    </a:cubicBezTo>
                  </a:path>
                </a:pathLst>
              </a:custGeom>
              <a:noFill/>
              <a:ln w="19050" cap="rnd">
                <a:solidFill>
                  <a:srgbClr val="A1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245" name="Straight Connector 244">
                <a:extLst>
                  <a:ext uri="{FF2B5EF4-FFF2-40B4-BE49-F238E27FC236}">
                    <a16:creationId xmlns:a16="http://schemas.microsoft.com/office/drawing/2014/main" id="{28390417-5567-4ADE-8872-F31FAFD03513}"/>
                  </a:ext>
                </a:extLst>
              </p:cNvPr>
              <p:cNvCxnSpPr/>
              <p:nvPr/>
            </p:nvCxnSpPr>
            <p:spPr>
              <a:xfrm>
                <a:off x="6394684" y="1859369"/>
                <a:ext cx="0" cy="298479"/>
              </a:xfrm>
              <a:prstGeom prst="line">
                <a:avLst/>
              </a:prstGeom>
              <a:noFill/>
              <a:ln w="19050" cap="rnd">
                <a:solidFill>
                  <a:srgbClr val="A166FF"/>
                </a:solidFill>
                <a:prstDash val="solid"/>
                <a:round/>
                <a:headEnd/>
                <a:tailEnd/>
              </a:ln>
            </p:spPr>
          </p:cxnSp>
        </p:grpSp>
        <p:sp>
          <p:nvSpPr>
            <p:cNvPr id="243" name="Freeform 6">
              <a:extLst>
                <a:ext uri="{FF2B5EF4-FFF2-40B4-BE49-F238E27FC236}">
                  <a16:creationId xmlns:a16="http://schemas.microsoft.com/office/drawing/2014/main" id="{B27C7512-601D-410C-933E-3342857BE875}"/>
                </a:ext>
              </a:extLst>
            </p:cNvPr>
            <p:cNvSpPr>
              <a:spLocks/>
            </p:cNvSpPr>
            <p:nvPr/>
          </p:nvSpPr>
          <p:spPr bwMode="auto">
            <a:xfrm>
              <a:off x="1988616" y="2116627"/>
              <a:ext cx="482627" cy="480523"/>
            </a:xfrm>
            <a:custGeom>
              <a:avLst/>
              <a:gdLst>
                <a:gd name="T0" fmla="*/ 186 w 215"/>
                <a:gd name="T1" fmla="*/ 180 h 215"/>
                <a:gd name="T2" fmla="*/ 107 w 215"/>
                <a:gd name="T3" fmla="*/ 215 h 215"/>
                <a:gd name="T4" fmla="*/ 0 w 215"/>
                <a:gd name="T5" fmla="*/ 107 h 215"/>
                <a:gd name="T6" fmla="*/ 107 w 215"/>
                <a:gd name="T7" fmla="*/ 0 h 215"/>
                <a:gd name="T8" fmla="*/ 215 w 215"/>
                <a:gd name="T9" fmla="*/ 107 h 215"/>
                <a:gd name="T10" fmla="*/ 215 w 215"/>
                <a:gd name="T11" fmla="*/ 110 h 215"/>
                <a:gd name="T12" fmla="*/ 215 w 215"/>
                <a:gd name="T13" fmla="*/ 208 h 215"/>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154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9080 h 10000"/>
                <a:gd name="connsiteX0" fmla="*/ 8651 w 10066"/>
                <a:gd name="connsiteY0" fmla="*/ 8372 h 10000"/>
                <a:gd name="connsiteX1" fmla="*/ 4977 w 10066"/>
                <a:gd name="connsiteY1" fmla="*/ 10000 h 10000"/>
                <a:gd name="connsiteX2" fmla="*/ 0 w 10066"/>
                <a:gd name="connsiteY2" fmla="*/ 4977 h 10000"/>
                <a:gd name="connsiteX3" fmla="*/ 4977 w 10066"/>
                <a:gd name="connsiteY3" fmla="*/ 0 h 10000"/>
                <a:gd name="connsiteX4" fmla="*/ 10000 w 10066"/>
                <a:gd name="connsiteY4" fmla="*/ 4977 h 10000"/>
                <a:gd name="connsiteX5" fmla="*/ 10000 w 10066"/>
                <a:gd name="connsiteY5" fmla="*/ 5116 h 10000"/>
                <a:gd name="connsiteX6" fmla="*/ 10066 w 10066"/>
                <a:gd name="connsiteY6" fmla="*/ 861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66" h="10000">
                  <a:moveTo>
                    <a:pt x="8651" y="8372"/>
                  </a:moveTo>
                  <a:cubicBezTo>
                    <a:pt x="7767" y="9395"/>
                    <a:pt x="6465" y="10000"/>
                    <a:pt x="4977" y="10000"/>
                  </a:cubicBezTo>
                  <a:cubicBezTo>
                    <a:pt x="2233" y="10000"/>
                    <a:pt x="0" y="7767"/>
                    <a:pt x="0" y="4977"/>
                  </a:cubicBezTo>
                  <a:cubicBezTo>
                    <a:pt x="0" y="2233"/>
                    <a:pt x="2233" y="0"/>
                    <a:pt x="4977" y="0"/>
                  </a:cubicBezTo>
                  <a:cubicBezTo>
                    <a:pt x="7767" y="0"/>
                    <a:pt x="10000" y="2233"/>
                    <a:pt x="10000" y="4977"/>
                  </a:cubicBezTo>
                  <a:lnTo>
                    <a:pt x="10000" y="5116"/>
                  </a:lnTo>
                  <a:cubicBezTo>
                    <a:pt x="10000" y="9674"/>
                    <a:pt x="10066" y="8617"/>
                    <a:pt x="10066" y="8617"/>
                  </a:cubicBezTo>
                </a:path>
              </a:pathLst>
            </a:custGeom>
            <a:noFill/>
            <a:ln w="19050" cap="rnd">
              <a:solidFill>
                <a:schemeClr val="tx1"/>
              </a:solidFill>
              <a:prstDash val="solid"/>
              <a:round/>
              <a:headEnd/>
              <a:tailEnd type="arrow"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grpSp>
      <p:cxnSp>
        <p:nvCxnSpPr>
          <p:cNvPr id="246" name="Straight Connector 245">
            <a:extLst>
              <a:ext uri="{FF2B5EF4-FFF2-40B4-BE49-F238E27FC236}">
                <a16:creationId xmlns:a16="http://schemas.microsoft.com/office/drawing/2014/main" id="{FA7AE5AC-0EF1-4CCD-8D80-28C4A1E5E858}"/>
              </a:ext>
            </a:extLst>
          </p:cNvPr>
          <p:cNvCxnSpPr>
            <a:cxnSpLocks/>
          </p:cNvCxnSpPr>
          <p:nvPr/>
        </p:nvCxnSpPr>
        <p:spPr>
          <a:xfrm>
            <a:off x="551971" y="6061730"/>
            <a:ext cx="13518871" cy="0"/>
          </a:xfrm>
          <a:prstGeom prst="line">
            <a:avLst/>
          </a:prstGeom>
          <a:ln w="19050">
            <a:solidFill>
              <a:srgbClr val="A166F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8" name="Group 257">
            <a:extLst>
              <a:ext uri="{FF2B5EF4-FFF2-40B4-BE49-F238E27FC236}">
                <a16:creationId xmlns:a16="http://schemas.microsoft.com/office/drawing/2014/main" id="{7B09F105-82AD-42BC-88F8-CD332A721472}"/>
              </a:ext>
            </a:extLst>
          </p:cNvPr>
          <p:cNvGrpSpPr/>
          <p:nvPr/>
        </p:nvGrpSpPr>
        <p:grpSpPr>
          <a:xfrm>
            <a:off x="12930039" y="297306"/>
            <a:ext cx="1341955" cy="1307813"/>
            <a:chOff x="12930039" y="297306"/>
            <a:chExt cx="1341955" cy="1307813"/>
          </a:xfrm>
        </p:grpSpPr>
        <p:sp>
          <p:nvSpPr>
            <p:cNvPr id="259" name="Application Design">
              <a:extLst>
                <a:ext uri="{FF2B5EF4-FFF2-40B4-BE49-F238E27FC236}">
                  <a16:creationId xmlns:a16="http://schemas.microsoft.com/office/drawing/2014/main" id="{16F434CC-7AA2-4DBC-BB34-690FF057B798}"/>
                </a:ext>
              </a:extLst>
            </p:cNvPr>
            <p:cNvSpPr txBox="1"/>
            <p:nvPr/>
          </p:nvSpPr>
          <p:spPr>
            <a:xfrm>
              <a:off x="12930039" y="1112676"/>
              <a:ext cx="1341955" cy="4924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 Migrate &amp; modernize</a:t>
              </a:r>
              <a:endParaRPr kumimoji="0" lang="en-US" sz="1600" b="0" i="0" u="none" strike="noStrike" kern="0" cap="none" spc="0" normalizeH="0" baseline="0" noProof="0" dirty="0">
                <a:ln>
                  <a:noFill/>
                </a:ln>
                <a:solidFill>
                  <a:srgbClr val="FFFFFF"/>
                </a:solidFill>
                <a:effectLst/>
                <a:uLnTx/>
                <a:uFillTx/>
                <a:latin typeface="Amazon Ember" panose="02000000000000000000" pitchFamily="2" charset="0"/>
                <a:ea typeface="+mn-ea"/>
                <a:cs typeface="Arial"/>
                <a:sym typeface="Arial"/>
              </a:endParaRPr>
            </a:p>
          </p:txBody>
        </p:sp>
        <p:grpSp>
          <p:nvGrpSpPr>
            <p:cNvPr id="260" name="Group 259">
              <a:extLst>
                <a:ext uri="{FF2B5EF4-FFF2-40B4-BE49-F238E27FC236}">
                  <a16:creationId xmlns:a16="http://schemas.microsoft.com/office/drawing/2014/main" id="{7060C5A6-B1F9-449E-BFE2-C28447244B07}"/>
                </a:ext>
              </a:extLst>
            </p:cNvPr>
            <p:cNvGrpSpPr/>
            <p:nvPr/>
          </p:nvGrpSpPr>
          <p:grpSpPr>
            <a:xfrm>
              <a:off x="13248972" y="297306"/>
              <a:ext cx="704086" cy="722374"/>
              <a:chOff x="8191015" y="1584235"/>
              <a:chExt cx="1812230" cy="1698022"/>
            </a:xfrm>
          </p:grpSpPr>
          <p:sp>
            <p:nvSpPr>
              <p:cNvPr id="261" name="Freeform: Shape 260">
                <a:extLst>
                  <a:ext uri="{FF2B5EF4-FFF2-40B4-BE49-F238E27FC236}">
                    <a16:creationId xmlns:a16="http://schemas.microsoft.com/office/drawing/2014/main" id="{CAA417F5-871F-4B62-B679-8AF9A10FBC7B}"/>
                  </a:ext>
                </a:extLst>
              </p:cNvPr>
              <p:cNvSpPr/>
              <p:nvPr/>
            </p:nvSpPr>
            <p:spPr>
              <a:xfrm>
                <a:off x="8410397" y="2433617"/>
                <a:ext cx="34822" cy="34822"/>
              </a:xfrm>
              <a:custGeom>
                <a:avLst/>
                <a:gdLst>
                  <a:gd name="connsiteX0" fmla="*/ 4828 w 9655"/>
                  <a:gd name="connsiteY0" fmla="*/ 4828 h 9655"/>
                  <a:gd name="connsiteX1" fmla="*/ 4828 w 9655"/>
                  <a:gd name="connsiteY1" fmla="*/ 4828 h 9655"/>
                </a:gdLst>
                <a:ahLst/>
                <a:cxnLst>
                  <a:cxn ang="0">
                    <a:pos x="connsiteX0" y="connsiteY0"/>
                  </a:cxn>
                  <a:cxn ang="0">
                    <a:pos x="connsiteX1" y="connsiteY1"/>
                  </a:cxn>
                </a:cxnLst>
                <a:rect l="l" t="t" r="r" b="b"/>
                <a:pathLst>
                  <a:path w="9655" h="9655">
                    <a:moveTo>
                      <a:pt x="4828" y="4828"/>
                    </a:moveTo>
                    <a:cubicBezTo>
                      <a:pt x="4828" y="4828"/>
                      <a:pt x="4828" y="4828"/>
                      <a:pt x="4828" y="4828"/>
                    </a:cubicBezTo>
                  </a:path>
                </a:pathLst>
              </a:custGeom>
              <a:noFill/>
              <a:ln w="19050" cap="flat">
                <a:solidFill>
                  <a:schemeClr val="accent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2" name="Freeform: Shape 261">
                <a:extLst>
                  <a:ext uri="{FF2B5EF4-FFF2-40B4-BE49-F238E27FC236}">
                    <a16:creationId xmlns:a16="http://schemas.microsoft.com/office/drawing/2014/main" id="{CAE8CD6C-5FBF-4508-8279-2603F23EBE92}"/>
                  </a:ext>
                </a:extLst>
              </p:cNvPr>
              <p:cNvSpPr/>
              <p:nvPr/>
            </p:nvSpPr>
            <p:spPr>
              <a:xfrm>
                <a:off x="9268203" y="2894439"/>
                <a:ext cx="557164" cy="232151"/>
              </a:xfrm>
              <a:custGeom>
                <a:avLst/>
                <a:gdLst>
                  <a:gd name="connsiteX0" fmla="*/ 4828 w 154485"/>
                  <a:gd name="connsiteY0" fmla="*/ 59541 h 64368"/>
                  <a:gd name="connsiteX1" fmla="*/ 80461 w 154485"/>
                  <a:gd name="connsiteY1" fmla="*/ 59541 h 64368"/>
                  <a:gd name="connsiteX2" fmla="*/ 151589 w 154485"/>
                  <a:gd name="connsiteY2" fmla="*/ 4828 h 64368"/>
                </a:gdLst>
                <a:ahLst/>
                <a:cxnLst>
                  <a:cxn ang="0">
                    <a:pos x="connsiteX0" y="connsiteY0"/>
                  </a:cxn>
                  <a:cxn ang="0">
                    <a:pos x="connsiteX1" y="connsiteY1"/>
                  </a:cxn>
                  <a:cxn ang="0">
                    <a:pos x="connsiteX2" y="connsiteY2"/>
                  </a:cxn>
                </a:cxnLst>
                <a:rect l="l" t="t" r="r" b="b"/>
                <a:pathLst>
                  <a:path w="154485" h="64368">
                    <a:moveTo>
                      <a:pt x="4828" y="59541"/>
                    </a:moveTo>
                    <a:lnTo>
                      <a:pt x="80461" y="59541"/>
                    </a:lnTo>
                    <a:cubicBezTo>
                      <a:pt x="80461" y="59541"/>
                      <a:pt x="154164" y="65013"/>
                      <a:pt x="151589" y="4828"/>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3" name="Freeform: Shape 262">
                <a:extLst>
                  <a:ext uri="{FF2B5EF4-FFF2-40B4-BE49-F238E27FC236}">
                    <a16:creationId xmlns:a16="http://schemas.microsoft.com/office/drawing/2014/main" id="{2E34EC33-E44C-44B9-882C-D4B11CFCD14A}"/>
                  </a:ext>
                </a:extLst>
              </p:cNvPr>
              <p:cNvSpPr/>
              <p:nvPr/>
            </p:nvSpPr>
            <p:spPr>
              <a:xfrm>
                <a:off x="8191015" y="2626307"/>
                <a:ext cx="545556" cy="487520"/>
              </a:xfrm>
              <a:custGeom>
                <a:avLst/>
                <a:gdLst>
                  <a:gd name="connsiteX0" fmla="*/ 17058 w 151266"/>
                  <a:gd name="connsiteY0" fmla="*/ 4828 h 135174"/>
                  <a:gd name="connsiteX1" fmla="*/ 4828 w 151266"/>
                  <a:gd name="connsiteY1" fmla="*/ 50530 h 135174"/>
                  <a:gd name="connsiteX2" fmla="*/ 46024 w 151266"/>
                  <a:gd name="connsiteY2" fmla="*/ 126163 h 135174"/>
                  <a:gd name="connsiteX3" fmla="*/ 70162 w 151266"/>
                  <a:gd name="connsiteY3" fmla="*/ 133244 h 135174"/>
                  <a:gd name="connsiteX4" fmla="*/ 148692 w 151266"/>
                  <a:gd name="connsiteY4" fmla="*/ 133244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66" h="135174">
                    <a:moveTo>
                      <a:pt x="17058" y="4828"/>
                    </a:moveTo>
                    <a:cubicBezTo>
                      <a:pt x="9655" y="16414"/>
                      <a:pt x="4828" y="31541"/>
                      <a:pt x="4828" y="50530"/>
                    </a:cubicBezTo>
                    <a:cubicBezTo>
                      <a:pt x="4828" y="93335"/>
                      <a:pt x="29610" y="115864"/>
                      <a:pt x="46024" y="126163"/>
                    </a:cubicBezTo>
                    <a:cubicBezTo>
                      <a:pt x="53426" y="130669"/>
                      <a:pt x="61794" y="133244"/>
                      <a:pt x="70162" y="133244"/>
                    </a:cubicBezTo>
                    <a:lnTo>
                      <a:pt x="148692" y="133244"/>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4" name="Freeform: Shape 263">
                <a:extLst>
                  <a:ext uri="{FF2B5EF4-FFF2-40B4-BE49-F238E27FC236}">
                    <a16:creationId xmlns:a16="http://schemas.microsoft.com/office/drawing/2014/main" id="{70939171-F032-47C8-81DE-3EFCF23277AA}"/>
                  </a:ext>
                </a:extLst>
              </p:cNvPr>
              <p:cNvSpPr/>
              <p:nvPr/>
            </p:nvSpPr>
            <p:spPr>
              <a:xfrm>
                <a:off x="8483526" y="2039537"/>
                <a:ext cx="1009863" cy="406266"/>
              </a:xfrm>
              <a:custGeom>
                <a:avLst/>
                <a:gdLst>
                  <a:gd name="connsiteX0" fmla="*/ 4828 w 280004"/>
                  <a:gd name="connsiteY0" fmla="*/ 55841 h 112645"/>
                  <a:gd name="connsiteX1" fmla="*/ 51817 w 280004"/>
                  <a:gd name="connsiteY1" fmla="*/ 14645 h 112645"/>
                  <a:gd name="connsiteX2" fmla="*/ 179911 w 280004"/>
                  <a:gd name="connsiteY2" fmla="*/ 40070 h 112645"/>
                  <a:gd name="connsiteX3" fmla="*/ 211452 w 280004"/>
                  <a:gd name="connsiteY3" fmla="*/ 91565 h 112645"/>
                  <a:gd name="connsiteX4" fmla="*/ 277430 w 280004"/>
                  <a:gd name="connsiteY4" fmla="*/ 109267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4" h="112645">
                    <a:moveTo>
                      <a:pt x="4828" y="55841"/>
                    </a:moveTo>
                    <a:cubicBezTo>
                      <a:pt x="16736" y="37817"/>
                      <a:pt x="32828" y="23013"/>
                      <a:pt x="51817" y="14645"/>
                    </a:cubicBezTo>
                    <a:cubicBezTo>
                      <a:pt x="102668" y="-6919"/>
                      <a:pt x="149336" y="9495"/>
                      <a:pt x="179911" y="40070"/>
                    </a:cubicBezTo>
                    <a:cubicBezTo>
                      <a:pt x="194072" y="54232"/>
                      <a:pt x="204371" y="72255"/>
                      <a:pt x="211452" y="91565"/>
                    </a:cubicBezTo>
                    <a:cubicBezTo>
                      <a:pt x="211452" y="91565"/>
                      <a:pt x="255223" y="64209"/>
                      <a:pt x="277430" y="109267"/>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5" name="Freeform: Shape 264">
                <a:extLst>
                  <a:ext uri="{FF2B5EF4-FFF2-40B4-BE49-F238E27FC236}">
                    <a16:creationId xmlns:a16="http://schemas.microsoft.com/office/drawing/2014/main" id="{5E74F11C-8192-47F8-9C44-D654EE6E44A4}"/>
                  </a:ext>
                </a:extLst>
              </p:cNvPr>
              <p:cNvSpPr/>
              <p:nvPr/>
            </p:nvSpPr>
            <p:spPr>
              <a:xfrm>
                <a:off x="8326826" y="2286201"/>
                <a:ext cx="429480" cy="232151"/>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6" name="Freeform: Shape 265">
                <a:extLst>
                  <a:ext uri="{FF2B5EF4-FFF2-40B4-BE49-F238E27FC236}">
                    <a16:creationId xmlns:a16="http://schemas.microsoft.com/office/drawing/2014/main" id="{A6094006-B855-444C-B8D3-5DD721F54704}"/>
                  </a:ext>
                </a:extLst>
              </p:cNvPr>
              <p:cNvSpPr/>
              <p:nvPr/>
            </p:nvSpPr>
            <p:spPr>
              <a:xfrm>
                <a:off x="8326823" y="2390669"/>
                <a:ext cx="232153" cy="394656"/>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7" name="Freeform: Shape 266">
                <a:extLst>
                  <a:ext uri="{FF2B5EF4-FFF2-40B4-BE49-F238E27FC236}">
                    <a16:creationId xmlns:a16="http://schemas.microsoft.com/office/drawing/2014/main" id="{35F9D73D-321D-4ECE-8277-CC92A03B6DCE}"/>
                  </a:ext>
                </a:extLst>
              </p:cNvPr>
              <p:cNvSpPr/>
              <p:nvPr/>
            </p:nvSpPr>
            <p:spPr>
              <a:xfrm>
                <a:off x="8529951" y="2390669"/>
                <a:ext cx="232153" cy="394656"/>
              </a:xfrm>
              <a:custGeom>
                <a:avLst/>
                <a:gdLst>
                  <a:gd name="connsiteX0" fmla="*/ 60829 w 64368"/>
                  <a:gd name="connsiteY0" fmla="*/ 4828 h 109427"/>
                  <a:gd name="connsiteX1" fmla="*/ 60829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0829" y="4828"/>
                    </a:moveTo>
                    <a:lnTo>
                      <a:pt x="60829" y="78208"/>
                    </a:lnTo>
                    <a:lnTo>
                      <a:pt x="4828" y="107174"/>
                    </a:lnTo>
                    <a:lnTo>
                      <a:pt x="4828" y="33472"/>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8" name="Freeform: Shape 267">
                <a:extLst>
                  <a:ext uri="{FF2B5EF4-FFF2-40B4-BE49-F238E27FC236}">
                    <a16:creationId xmlns:a16="http://schemas.microsoft.com/office/drawing/2014/main" id="{3BFBF711-6E8C-4133-88A6-584E0AC24AA7}"/>
                  </a:ext>
                </a:extLst>
              </p:cNvPr>
              <p:cNvSpPr/>
              <p:nvPr/>
            </p:nvSpPr>
            <p:spPr>
              <a:xfrm>
                <a:off x="9286766" y="2072624"/>
                <a:ext cx="92863" cy="197329"/>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9" name="Freeform: Shape 268">
                <a:extLst>
                  <a:ext uri="{FF2B5EF4-FFF2-40B4-BE49-F238E27FC236}">
                    <a16:creationId xmlns:a16="http://schemas.microsoft.com/office/drawing/2014/main" id="{838A557C-7EB9-44BC-B52A-F7717CE210EF}"/>
                  </a:ext>
                </a:extLst>
              </p:cNvPr>
              <p:cNvSpPr/>
              <p:nvPr/>
            </p:nvSpPr>
            <p:spPr>
              <a:xfrm>
                <a:off x="9436506" y="1665195"/>
                <a:ext cx="197331" cy="92861"/>
              </a:xfrm>
              <a:custGeom>
                <a:avLst/>
                <a:gdLst>
                  <a:gd name="connsiteX0" fmla="*/ 4828 w 54713"/>
                  <a:gd name="connsiteY0" fmla="*/ 23495 h 25747"/>
                  <a:gd name="connsiteX1" fmla="*/ 50530 w 54713"/>
                  <a:gd name="connsiteY1" fmla="*/ 4828 h 25747"/>
                </a:gdLst>
                <a:ahLst/>
                <a:cxnLst>
                  <a:cxn ang="0">
                    <a:pos x="connsiteX0" y="connsiteY0"/>
                  </a:cxn>
                  <a:cxn ang="0">
                    <a:pos x="connsiteX1" y="connsiteY1"/>
                  </a:cxn>
                </a:cxnLst>
                <a:rect l="l" t="t" r="r" b="b"/>
                <a:pathLst>
                  <a:path w="54713" h="25747">
                    <a:moveTo>
                      <a:pt x="4828" y="23495"/>
                    </a:moveTo>
                    <a:lnTo>
                      <a:pt x="50530" y="4828"/>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0" name="Freeform: Shape 269">
                <a:extLst>
                  <a:ext uri="{FF2B5EF4-FFF2-40B4-BE49-F238E27FC236}">
                    <a16:creationId xmlns:a16="http://schemas.microsoft.com/office/drawing/2014/main" id="{4D2733DC-AC5C-4234-BFF2-B68B52B8F960}"/>
                  </a:ext>
                </a:extLst>
              </p:cNvPr>
              <p:cNvSpPr/>
              <p:nvPr/>
            </p:nvSpPr>
            <p:spPr>
              <a:xfrm>
                <a:off x="9268198" y="1584235"/>
                <a:ext cx="359835" cy="359834"/>
              </a:xfrm>
              <a:custGeom>
                <a:avLst/>
                <a:gdLst>
                  <a:gd name="connsiteX0" fmla="*/ 97841 w 99771"/>
                  <a:gd name="connsiteY0" fmla="*/ 27276 h 99771"/>
                  <a:gd name="connsiteX1" fmla="*/ 97841 w 99771"/>
                  <a:gd name="connsiteY1" fmla="*/ 77162 h 99771"/>
                  <a:gd name="connsiteX2" fmla="*/ 90760 w 99771"/>
                  <a:gd name="connsiteY2" fmla="*/ 88105 h 99771"/>
                  <a:gd name="connsiteX3" fmla="*/ 52139 w 99771"/>
                  <a:gd name="connsiteY3" fmla="*/ 95507 h 99771"/>
                  <a:gd name="connsiteX4" fmla="*/ 52461 w 99771"/>
                  <a:gd name="connsiteY4" fmla="*/ 47231 h 99771"/>
                  <a:gd name="connsiteX5" fmla="*/ 51495 w 99771"/>
                  <a:gd name="connsiteY5" fmla="*/ 45621 h 99771"/>
                  <a:gd name="connsiteX6" fmla="*/ 7081 w 99771"/>
                  <a:gd name="connsiteY6" fmla="*/ 27276 h 99771"/>
                  <a:gd name="connsiteX7" fmla="*/ 4828 w 99771"/>
                  <a:gd name="connsiteY7" fmla="*/ 27598 h 99771"/>
                  <a:gd name="connsiteX8" fmla="*/ 5793 w 99771"/>
                  <a:gd name="connsiteY8" fmla="*/ 25667 h 99771"/>
                  <a:gd name="connsiteX9" fmla="*/ 50208 w 99771"/>
                  <a:gd name="connsiteY9" fmla="*/ 5069 h 99771"/>
                  <a:gd name="connsiteX10" fmla="*/ 51817 w 99771"/>
                  <a:gd name="connsiteY10" fmla="*/ 5069 h 99771"/>
                  <a:gd name="connsiteX11" fmla="*/ 96232 w 99771"/>
                  <a:gd name="connsiteY11" fmla="*/ 25667 h 99771"/>
                  <a:gd name="connsiteX12" fmla="*/ 97841 w 99771"/>
                  <a:gd name="connsiteY12" fmla="*/ 27276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771" h="99771">
                    <a:moveTo>
                      <a:pt x="97841" y="27276"/>
                    </a:moveTo>
                    <a:lnTo>
                      <a:pt x="97841" y="77162"/>
                    </a:lnTo>
                    <a:cubicBezTo>
                      <a:pt x="97841" y="81990"/>
                      <a:pt x="95266" y="86174"/>
                      <a:pt x="90760" y="88105"/>
                    </a:cubicBezTo>
                    <a:cubicBezTo>
                      <a:pt x="83680" y="91323"/>
                      <a:pt x="70484" y="95507"/>
                      <a:pt x="52139" y="95507"/>
                    </a:cubicBezTo>
                    <a:lnTo>
                      <a:pt x="52461" y="47231"/>
                    </a:lnTo>
                    <a:cubicBezTo>
                      <a:pt x="52461" y="46587"/>
                      <a:pt x="52139" y="45943"/>
                      <a:pt x="51495" y="45621"/>
                    </a:cubicBezTo>
                    <a:lnTo>
                      <a:pt x="7081" y="27276"/>
                    </a:lnTo>
                    <a:cubicBezTo>
                      <a:pt x="6437" y="26954"/>
                      <a:pt x="5150" y="26954"/>
                      <a:pt x="4828" y="27598"/>
                    </a:cubicBezTo>
                    <a:cubicBezTo>
                      <a:pt x="4828" y="26954"/>
                      <a:pt x="5150" y="25989"/>
                      <a:pt x="5793" y="25667"/>
                    </a:cubicBezTo>
                    <a:lnTo>
                      <a:pt x="50208" y="5069"/>
                    </a:lnTo>
                    <a:cubicBezTo>
                      <a:pt x="50851" y="4747"/>
                      <a:pt x="51173" y="4747"/>
                      <a:pt x="51817" y="5069"/>
                    </a:cubicBezTo>
                    <a:lnTo>
                      <a:pt x="96232" y="25667"/>
                    </a:lnTo>
                    <a:cubicBezTo>
                      <a:pt x="97519" y="25667"/>
                      <a:pt x="97841" y="26311"/>
                      <a:pt x="97841" y="27276"/>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1" name="Freeform: Shape 270">
                <a:extLst>
                  <a:ext uri="{FF2B5EF4-FFF2-40B4-BE49-F238E27FC236}">
                    <a16:creationId xmlns:a16="http://schemas.microsoft.com/office/drawing/2014/main" id="{A13BA65F-006A-46B8-9D2C-42C0A6CC7D4C}"/>
                  </a:ext>
                </a:extLst>
              </p:cNvPr>
              <p:cNvSpPr/>
              <p:nvPr/>
            </p:nvSpPr>
            <p:spPr>
              <a:xfrm>
                <a:off x="9267034" y="1662419"/>
                <a:ext cx="197331" cy="278583"/>
              </a:xfrm>
              <a:custGeom>
                <a:avLst/>
                <a:gdLst>
                  <a:gd name="connsiteX0" fmla="*/ 52782 w 54713"/>
                  <a:gd name="connsiteY0" fmla="*/ 25230 h 77242"/>
                  <a:gd name="connsiteX1" fmla="*/ 52782 w 54713"/>
                  <a:gd name="connsiteY1" fmla="*/ 73507 h 77242"/>
                  <a:gd name="connsiteX2" fmla="*/ 24460 w 54713"/>
                  <a:gd name="connsiteY2" fmla="*/ 70610 h 77242"/>
                  <a:gd name="connsiteX3" fmla="*/ 22851 w 54713"/>
                  <a:gd name="connsiteY3" fmla="*/ 70288 h 77242"/>
                  <a:gd name="connsiteX4" fmla="*/ 19633 w 54713"/>
                  <a:gd name="connsiteY4" fmla="*/ 69323 h 77242"/>
                  <a:gd name="connsiteX5" fmla="*/ 14483 w 54713"/>
                  <a:gd name="connsiteY5" fmla="*/ 67392 h 77242"/>
                  <a:gd name="connsiteX6" fmla="*/ 13196 w 54713"/>
                  <a:gd name="connsiteY6" fmla="*/ 67070 h 77242"/>
                  <a:gd name="connsiteX7" fmla="*/ 13196 w 54713"/>
                  <a:gd name="connsiteY7" fmla="*/ 67070 h 77242"/>
                  <a:gd name="connsiteX8" fmla="*/ 11908 w 54713"/>
                  <a:gd name="connsiteY8" fmla="*/ 66426 h 77242"/>
                  <a:gd name="connsiteX9" fmla="*/ 10299 w 54713"/>
                  <a:gd name="connsiteY9" fmla="*/ 65461 h 77242"/>
                  <a:gd name="connsiteX10" fmla="*/ 10299 w 54713"/>
                  <a:gd name="connsiteY10" fmla="*/ 65461 h 77242"/>
                  <a:gd name="connsiteX11" fmla="*/ 9012 w 54713"/>
                  <a:gd name="connsiteY11" fmla="*/ 64495 h 77242"/>
                  <a:gd name="connsiteX12" fmla="*/ 8368 w 54713"/>
                  <a:gd name="connsiteY12" fmla="*/ 63851 h 77242"/>
                  <a:gd name="connsiteX13" fmla="*/ 7724 w 54713"/>
                  <a:gd name="connsiteY13" fmla="*/ 63208 h 77242"/>
                  <a:gd name="connsiteX14" fmla="*/ 4828 w 54713"/>
                  <a:gd name="connsiteY14" fmla="*/ 55484 h 77242"/>
                  <a:gd name="connsiteX15" fmla="*/ 4828 w 54713"/>
                  <a:gd name="connsiteY15" fmla="*/ 5598 h 77242"/>
                  <a:gd name="connsiteX16" fmla="*/ 6115 w 54713"/>
                  <a:gd name="connsiteY16" fmla="*/ 4954 h 77242"/>
                  <a:gd name="connsiteX17" fmla="*/ 51495 w 54713"/>
                  <a:gd name="connsiteY17" fmla="*/ 23943 h 77242"/>
                  <a:gd name="connsiteX18" fmla="*/ 52782 w 54713"/>
                  <a:gd name="connsiteY18" fmla="*/ 25230 h 7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13" h="77242">
                    <a:moveTo>
                      <a:pt x="52782" y="25230"/>
                    </a:moveTo>
                    <a:lnTo>
                      <a:pt x="52782" y="73507"/>
                    </a:lnTo>
                    <a:cubicBezTo>
                      <a:pt x="42162" y="73507"/>
                      <a:pt x="31219" y="72219"/>
                      <a:pt x="24460" y="70610"/>
                    </a:cubicBezTo>
                    <a:cubicBezTo>
                      <a:pt x="23816" y="70610"/>
                      <a:pt x="23495" y="70288"/>
                      <a:pt x="22851" y="70288"/>
                    </a:cubicBezTo>
                    <a:cubicBezTo>
                      <a:pt x="21885" y="69967"/>
                      <a:pt x="20598" y="69645"/>
                      <a:pt x="19633" y="69323"/>
                    </a:cubicBezTo>
                    <a:cubicBezTo>
                      <a:pt x="17701" y="68679"/>
                      <a:pt x="15770" y="68035"/>
                      <a:pt x="14483" y="67392"/>
                    </a:cubicBezTo>
                    <a:cubicBezTo>
                      <a:pt x="14161" y="67070"/>
                      <a:pt x="13839" y="67070"/>
                      <a:pt x="13196" y="67070"/>
                    </a:cubicBezTo>
                    <a:cubicBezTo>
                      <a:pt x="13196" y="67070"/>
                      <a:pt x="13196" y="67070"/>
                      <a:pt x="13196" y="67070"/>
                    </a:cubicBezTo>
                    <a:cubicBezTo>
                      <a:pt x="12552" y="66748"/>
                      <a:pt x="12230" y="66748"/>
                      <a:pt x="11908" y="66426"/>
                    </a:cubicBezTo>
                    <a:cubicBezTo>
                      <a:pt x="11265" y="66104"/>
                      <a:pt x="10943" y="65783"/>
                      <a:pt x="10299" y="65461"/>
                    </a:cubicBezTo>
                    <a:lnTo>
                      <a:pt x="10299" y="65461"/>
                    </a:lnTo>
                    <a:cubicBezTo>
                      <a:pt x="9977" y="65139"/>
                      <a:pt x="9333" y="64817"/>
                      <a:pt x="9012" y="64495"/>
                    </a:cubicBezTo>
                    <a:cubicBezTo>
                      <a:pt x="8690" y="64495"/>
                      <a:pt x="8690" y="64173"/>
                      <a:pt x="8368" y="63851"/>
                    </a:cubicBezTo>
                    <a:cubicBezTo>
                      <a:pt x="8046" y="63530"/>
                      <a:pt x="8046" y="63530"/>
                      <a:pt x="7724" y="63208"/>
                    </a:cubicBezTo>
                    <a:cubicBezTo>
                      <a:pt x="5793" y="60955"/>
                      <a:pt x="4828" y="58380"/>
                      <a:pt x="4828" y="55484"/>
                    </a:cubicBezTo>
                    <a:lnTo>
                      <a:pt x="4828" y="5598"/>
                    </a:lnTo>
                    <a:cubicBezTo>
                      <a:pt x="4828" y="4954"/>
                      <a:pt x="5471" y="4632"/>
                      <a:pt x="6115" y="4954"/>
                    </a:cubicBezTo>
                    <a:lnTo>
                      <a:pt x="51495" y="23943"/>
                    </a:lnTo>
                    <a:cubicBezTo>
                      <a:pt x="52461" y="23943"/>
                      <a:pt x="52782" y="24586"/>
                      <a:pt x="52782" y="25230"/>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2" name="Freeform: Shape 271">
                <a:extLst>
                  <a:ext uri="{FF2B5EF4-FFF2-40B4-BE49-F238E27FC236}">
                    <a16:creationId xmlns:a16="http://schemas.microsoft.com/office/drawing/2014/main" id="{5A325C66-F482-417B-9C39-E9DABCDA22FE}"/>
                  </a:ext>
                </a:extLst>
              </p:cNvPr>
              <p:cNvSpPr/>
              <p:nvPr/>
            </p:nvSpPr>
            <p:spPr>
              <a:xfrm>
                <a:off x="9123098" y="1814934"/>
                <a:ext cx="661630" cy="220542"/>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3" name="Freeform: Shape 272">
                <a:extLst>
                  <a:ext uri="{FF2B5EF4-FFF2-40B4-BE49-F238E27FC236}">
                    <a16:creationId xmlns:a16="http://schemas.microsoft.com/office/drawing/2014/main" id="{A62A4697-D9FD-4F59-A367-262FE6D15703}"/>
                  </a:ext>
                </a:extLst>
              </p:cNvPr>
              <p:cNvSpPr/>
              <p:nvPr/>
            </p:nvSpPr>
            <p:spPr>
              <a:xfrm>
                <a:off x="9482169" y="2356374"/>
                <a:ext cx="521076" cy="521074"/>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4" name="Freeform: Shape 273">
                <a:extLst>
                  <a:ext uri="{FF2B5EF4-FFF2-40B4-BE49-F238E27FC236}">
                    <a16:creationId xmlns:a16="http://schemas.microsoft.com/office/drawing/2014/main" id="{A6D56A62-0844-4BD0-9156-CAA1D8D9E452}"/>
                  </a:ext>
                </a:extLst>
              </p:cNvPr>
              <p:cNvSpPr/>
              <p:nvPr/>
            </p:nvSpPr>
            <p:spPr>
              <a:xfrm>
                <a:off x="9634218" y="2505864"/>
                <a:ext cx="222100" cy="22210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5" name="Freeform: Shape 274">
                <a:extLst>
                  <a:ext uri="{FF2B5EF4-FFF2-40B4-BE49-F238E27FC236}">
                    <a16:creationId xmlns:a16="http://schemas.microsoft.com/office/drawing/2014/main" id="{74B6E93A-B088-4A8C-9D90-CF34669F50FB}"/>
                  </a:ext>
                </a:extLst>
              </p:cNvPr>
              <p:cNvSpPr/>
              <p:nvPr/>
            </p:nvSpPr>
            <p:spPr>
              <a:xfrm rot="900000">
                <a:off x="8808913" y="2881882"/>
                <a:ext cx="400377" cy="40037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6" name="Freeform: Shape 275">
                <a:extLst>
                  <a:ext uri="{FF2B5EF4-FFF2-40B4-BE49-F238E27FC236}">
                    <a16:creationId xmlns:a16="http://schemas.microsoft.com/office/drawing/2014/main" id="{14955470-DD3A-49AF-AECE-D410E37B88BC}"/>
                  </a:ext>
                </a:extLst>
              </p:cNvPr>
              <p:cNvSpPr/>
              <p:nvPr/>
            </p:nvSpPr>
            <p:spPr>
              <a:xfrm rot="900000">
                <a:off x="8925669" y="2997255"/>
                <a:ext cx="170653" cy="170652"/>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7" name="Freeform: Shape 276">
                <a:extLst>
                  <a:ext uri="{FF2B5EF4-FFF2-40B4-BE49-F238E27FC236}">
                    <a16:creationId xmlns:a16="http://schemas.microsoft.com/office/drawing/2014/main" id="{0B448122-82B8-4C35-841B-A6BA4ED0CDE6}"/>
                  </a:ext>
                </a:extLst>
              </p:cNvPr>
              <p:cNvSpPr/>
              <p:nvPr/>
            </p:nvSpPr>
            <p:spPr>
              <a:xfrm rot="900000">
                <a:off x="8987584" y="3059163"/>
                <a:ext cx="46829" cy="46829"/>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8" name="Freeform: Shape 277">
                <a:extLst>
                  <a:ext uri="{FF2B5EF4-FFF2-40B4-BE49-F238E27FC236}">
                    <a16:creationId xmlns:a16="http://schemas.microsoft.com/office/drawing/2014/main" id="{890CC670-F9F2-418F-9539-C98DF975CEBF}"/>
                  </a:ext>
                </a:extLst>
              </p:cNvPr>
              <p:cNvSpPr/>
              <p:nvPr/>
            </p:nvSpPr>
            <p:spPr>
              <a:xfrm rot="900000">
                <a:off x="9712325" y="2583987"/>
                <a:ext cx="65850" cy="6585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179" name="Rectangle 178">
            <a:extLst>
              <a:ext uri="{FF2B5EF4-FFF2-40B4-BE49-F238E27FC236}">
                <a16:creationId xmlns:a16="http://schemas.microsoft.com/office/drawing/2014/main" id="{3BE3B882-BA99-4368-AD75-3947094BA51B}"/>
              </a:ext>
            </a:extLst>
          </p:cNvPr>
          <p:cNvSpPr/>
          <p:nvPr/>
        </p:nvSpPr>
        <p:spPr>
          <a:xfrm>
            <a:off x="10207627" y="7568914"/>
            <a:ext cx="1851789" cy="276999"/>
          </a:xfrm>
          <a:prstGeom prst="rect">
            <a:avLst/>
          </a:prstGeom>
        </p:spPr>
        <p:txBody>
          <a:bodyPr wrap="none">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166FF"/>
                </a:solidFill>
                <a:effectLst/>
                <a:uLnTx/>
                <a:uFillTx/>
                <a:latin typeface="Amazon Ember"/>
                <a:ea typeface="+mn-ea"/>
                <a:cs typeface="+mn-cs"/>
                <a:hlinkClick r:id="rId4">
                  <a:extLst>
                    <a:ext uri="{A12FA001-AC4F-418D-AE19-62706E023703}">
                      <ahyp:hlinkClr xmlns:ahyp="http://schemas.microsoft.com/office/drawing/2018/hyperlinkcolor" xmlns="" val="tx"/>
                    </a:ext>
                  </a:extLst>
                </a:hlinkClick>
              </a:rPr>
              <a:t>Click here to learn more</a:t>
            </a:r>
            <a:endParaRPr kumimoji="0" lang="en-US" sz="1200" b="0" i="0" u="none" strike="noStrike" kern="1200" cap="none" spc="0" normalizeH="0" baseline="0" noProof="0" dirty="0">
              <a:ln>
                <a:noFill/>
              </a:ln>
              <a:solidFill>
                <a:srgbClr val="A166FF"/>
              </a:solidFill>
              <a:effectLst/>
              <a:uLnTx/>
              <a:uFillTx/>
              <a:latin typeface="Amazon Ember"/>
              <a:ea typeface="+mn-ea"/>
              <a:cs typeface="+mn-cs"/>
            </a:endParaRPr>
          </a:p>
        </p:txBody>
      </p:sp>
    </p:spTree>
    <p:extLst>
      <p:ext uri="{BB962C8B-B14F-4D97-AF65-F5344CB8AC3E}">
        <p14:creationId xmlns:p14="http://schemas.microsoft.com/office/powerpoint/2010/main" val="307317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nodeType="withEffect">
                                  <p:stCondLst>
                                    <p:cond delay="0"/>
                                  </p:stCondLst>
                                  <p:childTnLst>
                                    <p:animMotion origin="layout" path="M 2.56944E-6 6.17284E-7 L -0.00727 6.17284E-7 " pathEditMode="relative" rAng="0" ptsTypes="AA">
                                      <p:cBhvr>
                                        <p:cTn id="9" dur="500" spd="-100000" fill="hold"/>
                                        <p:tgtEl>
                                          <p:spTgt spid="8"/>
                                        </p:tgtEl>
                                        <p:attrNameLst>
                                          <p:attrName>ppt_x</p:attrName>
                                          <p:attrName>ppt_y</p:attrName>
                                        </p:attrNameLst>
                                      </p:cBhvr>
                                      <p:rCtr x="-369"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35" presetClass="path" presetSubtype="0" decel="100000" fill="hold" grpId="1" nodeType="withEffect">
                                  <p:stCondLst>
                                    <p:cond delay="0"/>
                                  </p:stCondLst>
                                  <p:childTnLst>
                                    <p:animMotion origin="layout" path="M 2.36111E-6 4.19753E-6 L 2.36111E-6 0.01504 " pathEditMode="relative" rAng="0" ptsTypes="AA">
                                      <p:cBhvr>
                                        <p:cTn id="15" dur="500" spd="-100000" fill="hold"/>
                                        <p:tgtEl>
                                          <p:spTgt spid="3"/>
                                        </p:tgtEl>
                                        <p:attrNameLst>
                                          <p:attrName>ppt_x</p:attrName>
                                          <p:attrName>ppt_y</p:attrName>
                                        </p:attrNameLst>
                                      </p:cBhvr>
                                      <p:rCtr x="0" y="752"/>
                                    </p:animMotion>
                                  </p:childTnLst>
                                </p:cTn>
                              </p:par>
                              <p:par>
                                <p:cTn id="16" presetID="22" presetClass="entr" presetSubtype="8" fill="hold"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wipe(left)">
                                      <p:cBhvr>
                                        <p:cTn id="18" dur="500"/>
                                        <p:tgtEl>
                                          <p:spTgt spid="88"/>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246"/>
                                        </p:tgtEl>
                                        <p:attrNameLst>
                                          <p:attrName>style.visibility</p:attrName>
                                        </p:attrNameLst>
                                      </p:cBhvr>
                                      <p:to>
                                        <p:strVal val="visible"/>
                                      </p:to>
                                    </p:set>
                                    <p:animEffect transition="in" filter="wipe(left)">
                                      <p:cBhvr>
                                        <p:cTn id="22" dur="500"/>
                                        <p:tgtEl>
                                          <p:spTgt spid="246"/>
                                        </p:tgtEl>
                                      </p:cBhvr>
                                    </p:animEffect>
                                  </p:childTnLst>
                                </p:cTn>
                              </p:par>
                              <p:par>
                                <p:cTn id="23" presetID="10" presetClass="entr" presetSubtype="0" fill="hold" nodeType="withEffect">
                                  <p:stCondLst>
                                    <p:cond delay="200"/>
                                  </p:stCondLst>
                                  <p:childTnLst>
                                    <p:set>
                                      <p:cBhvr>
                                        <p:cTn id="24" dur="1" fill="hold">
                                          <p:stCondLst>
                                            <p:cond delay="0"/>
                                          </p:stCondLst>
                                        </p:cTn>
                                        <p:tgtEl>
                                          <p:spTgt spid="241"/>
                                        </p:tgtEl>
                                        <p:attrNameLst>
                                          <p:attrName>style.visibility</p:attrName>
                                        </p:attrNameLst>
                                      </p:cBhvr>
                                      <p:to>
                                        <p:strVal val="visible"/>
                                      </p:to>
                                    </p:set>
                                    <p:animEffect transition="in" filter="fade">
                                      <p:cBhvr>
                                        <p:cTn id="25" dur="500"/>
                                        <p:tgtEl>
                                          <p:spTgt spid="241"/>
                                        </p:tgtEl>
                                      </p:cBhvr>
                                    </p:animEffect>
                                  </p:childTnLst>
                                </p:cTn>
                              </p:par>
                              <p:par>
                                <p:cTn id="26" presetID="35" presetClass="path" presetSubtype="0" decel="100000" fill="hold" nodeType="withEffect">
                                  <p:stCondLst>
                                    <p:cond delay="200"/>
                                  </p:stCondLst>
                                  <p:childTnLst>
                                    <p:animMotion origin="layout" path="M -2.74306E-6 2.96296E-6 L -2.74306E-6 0.01504 " pathEditMode="relative" rAng="0" ptsTypes="AA">
                                      <p:cBhvr>
                                        <p:cTn id="27" dur="500" spd="-100000" fill="hold"/>
                                        <p:tgtEl>
                                          <p:spTgt spid="241"/>
                                        </p:tgtEl>
                                        <p:attrNameLst>
                                          <p:attrName>ppt_x</p:attrName>
                                          <p:attrName>ppt_y</p:attrName>
                                        </p:attrNameLst>
                                      </p:cBhvr>
                                      <p:rCtr x="0" y="752"/>
                                    </p:animMotion>
                                  </p:childTnLst>
                                </p:cTn>
                              </p:par>
                              <p:par>
                                <p:cTn id="28" presetID="10" presetClass="entr" presetSubtype="0" fill="hold" grpId="0" nodeType="withEffect">
                                  <p:stCondLst>
                                    <p:cond delay="200"/>
                                  </p:stCondLst>
                                  <p:childTnLst>
                                    <p:set>
                                      <p:cBhvr>
                                        <p:cTn id="29" dur="1" fill="hold">
                                          <p:stCondLst>
                                            <p:cond delay="0"/>
                                          </p:stCondLst>
                                        </p:cTn>
                                        <p:tgtEl>
                                          <p:spTgt spid="207"/>
                                        </p:tgtEl>
                                        <p:attrNameLst>
                                          <p:attrName>style.visibility</p:attrName>
                                        </p:attrNameLst>
                                      </p:cBhvr>
                                      <p:to>
                                        <p:strVal val="visible"/>
                                      </p:to>
                                    </p:set>
                                    <p:animEffect transition="in" filter="fade">
                                      <p:cBhvr>
                                        <p:cTn id="30" dur="500"/>
                                        <p:tgtEl>
                                          <p:spTgt spid="207"/>
                                        </p:tgtEl>
                                      </p:cBhvr>
                                    </p:animEffect>
                                  </p:childTnLst>
                                </p:cTn>
                              </p:par>
                              <p:par>
                                <p:cTn id="31" presetID="35" presetClass="path" presetSubtype="0" decel="100000" fill="hold" grpId="1" nodeType="withEffect">
                                  <p:stCondLst>
                                    <p:cond delay="200"/>
                                  </p:stCondLst>
                                  <p:childTnLst>
                                    <p:animMotion origin="layout" path="M -3.22917E-6 -1.79012E-6 L -0.00727 -1.79012E-6 " pathEditMode="relative" rAng="0" ptsTypes="AA">
                                      <p:cBhvr>
                                        <p:cTn id="32" dur="500" spd="-100000" fill="hold"/>
                                        <p:tgtEl>
                                          <p:spTgt spid="207"/>
                                        </p:tgtEl>
                                        <p:attrNameLst>
                                          <p:attrName>ppt_x</p:attrName>
                                          <p:attrName>ppt_y</p:attrName>
                                        </p:attrNameLst>
                                      </p:cBhvr>
                                      <p:rCtr x="-369" y="0"/>
                                    </p:animMotion>
                                  </p:childTnLst>
                                </p:cTn>
                              </p:par>
                              <p:par>
                                <p:cTn id="33" presetID="10" presetClass="entr" presetSubtype="0" fill="hold" nodeType="withEffect">
                                  <p:stCondLst>
                                    <p:cond delay="200"/>
                                  </p:stCondLst>
                                  <p:childTnLst>
                                    <p:set>
                                      <p:cBhvr>
                                        <p:cTn id="34" dur="1" fill="hold">
                                          <p:stCondLst>
                                            <p:cond delay="0"/>
                                          </p:stCondLst>
                                        </p:cTn>
                                        <p:tgtEl>
                                          <p:spTgt spid="225"/>
                                        </p:tgtEl>
                                        <p:attrNameLst>
                                          <p:attrName>style.visibility</p:attrName>
                                        </p:attrNameLst>
                                      </p:cBhvr>
                                      <p:to>
                                        <p:strVal val="visible"/>
                                      </p:to>
                                    </p:set>
                                    <p:animEffect transition="in" filter="fade">
                                      <p:cBhvr>
                                        <p:cTn id="35" dur="500"/>
                                        <p:tgtEl>
                                          <p:spTgt spid="225"/>
                                        </p:tgtEl>
                                      </p:cBhvr>
                                    </p:animEffect>
                                  </p:childTnLst>
                                </p:cTn>
                              </p:par>
                              <p:par>
                                <p:cTn id="36" presetID="35" presetClass="path" presetSubtype="0" decel="100000" fill="hold" nodeType="withEffect">
                                  <p:stCondLst>
                                    <p:cond delay="200"/>
                                  </p:stCondLst>
                                  <p:childTnLst>
                                    <p:animMotion origin="layout" path="M -3.81944E-7 2.96296E-6 L -3.81944E-7 0.01504 " pathEditMode="relative" rAng="0" ptsTypes="AA">
                                      <p:cBhvr>
                                        <p:cTn id="37" dur="500" spd="-100000" fill="hold"/>
                                        <p:tgtEl>
                                          <p:spTgt spid="225"/>
                                        </p:tgtEl>
                                        <p:attrNameLst>
                                          <p:attrName>ppt_x</p:attrName>
                                          <p:attrName>ppt_y</p:attrName>
                                        </p:attrNameLst>
                                      </p:cBhvr>
                                      <p:rCtr x="0" y="752"/>
                                    </p:animMotion>
                                  </p:childTnLst>
                                </p:cTn>
                              </p:par>
                              <p:par>
                                <p:cTn id="38" presetID="10" presetClass="entr" presetSubtype="0" fill="hold" grpId="0" nodeType="withEffect">
                                  <p:stCondLst>
                                    <p:cond delay="200"/>
                                  </p:stCondLst>
                                  <p:childTnLst>
                                    <p:set>
                                      <p:cBhvr>
                                        <p:cTn id="39" dur="1" fill="hold">
                                          <p:stCondLst>
                                            <p:cond delay="0"/>
                                          </p:stCondLst>
                                        </p:cTn>
                                        <p:tgtEl>
                                          <p:spTgt spid="209"/>
                                        </p:tgtEl>
                                        <p:attrNameLst>
                                          <p:attrName>style.visibility</p:attrName>
                                        </p:attrNameLst>
                                      </p:cBhvr>
                                      <p:to>
                                        <p:strVal val="visible"/>
                                      </p:to>
                                    </p:set>
                                    <p:animEffect transition="in" filter="fade">
                                      <p:cBhvr>
                                        <p:cTn id="40" dur="500"/>
                                        <p:tgtEl>
                                          <p:spTgt spid="209"/>
                                        </p:tgtEl>
                                      </p:cBhvr>
                                    </p:animEffect>
                                  </p:childTnLst>
                                </p:cTn>
                              </p:par>
                              <p:par>
                                <p:cTn id="41" presetID="35" presetClass="path" presetSubtype="0" decel="100000" fill="hold" grpId="1" nodeType="withEffect">
                                  <p:stCondLst>
                                    <p:cond delay="200"/>
                                  </p:stCondLst>
                                  <p:childTnLst>
                                    <p:animMotion origin="layout" path="M -4.20139E-6 -3.45679E-6 L -0.00727 -3.45679E-6 " pathEditMode="relative" rAng="0" ptsTypes="AA">
                                      <p:cBhvr>
                                        <p:cTn id="42" dur="500" spd="-100000" fill="hold"/>
                                        <p:tgtEl>
                                          <p:spTgt spid="209"/>
                                        </p:tgtEl>
                                        <p:attrNameLst>
                                          <p:attrName>ppt_x</p:attrName>
                                          <p:attrName>ppt_y</p:attrName>
                                        </p:attrNameLst>
                                      </p:cBhvr>
                                      <p:rCtr x="-369" y="0"/>
                                    </p:animMotion>
                                  </p:childTnLst>
                                </p:cTn>
                              </p:par>
                              <p:par>
                                <p:cTn id="43" presetID="10" presetClass="entr" presetSubtype="0" fill="hold" nodeType="withEffect">
                                  <p:stCondLst>
                                    <p:cond delay="200"/>
                                  </p:stCondLst>
                                  <p:childTnLst>
                                    <p:set>
                                      <p:cBhvr>
                                        <p:cTn id="44" dur="1" fill="hold">
                                          <p:stCondLst>
                                            <p:cond delay="0"/>
                                          </p:stCondLst>
                                        </p:cTn>
                                        <p:tgtEl>
                                          <p:spTgt spid="232"/>
                                        </p:tgtEl>
                                        <p:attrNameLst>
                                          <p:attrName>style.visibility</p:attrName>
                                        </p:attrNameLst>
                                      </p:cBhvr>
                                      <p:to>
                                        <p:strVal val="visible"/>
                                      </p:to>
                                    </p:set>
                                    <p:animEffect transition="in" filter="fade">
                                      <p:cBhvr>
                                        <p:cTn id="45" dur="500"/>
                                        <p:tgtEl>
                                          <p:spTgt spid="232"/>
                                        </p:tgtEl>
                                      </p:cBhvr>
                                    </p:animEffect>
                                  </p:childTnLst>
                                </p:cTn>
                              </p:par>
                              <p:par>
                                <p:cTn id="46" presetID="35" presetClass="path" presetSubtype="0" decel="100000" fill="hold" nodeType="withEffect">
                                  <p:stCondLst>
                                    <p:cond delay="200"/>
                                  </p:stCondLst>
                                  <p:childTnLst>
                                    <p:animMotion origin="layout" path="M 1.52778E-6 2.96296E-6 L 1.52778E-6 0.01504 " pathEditMode="relative" rAng="0" ptsTypes="AA">
                                      <p:cBhvr>
                                        <p:cTn id="47" dur="500" spd="-100000" fill="hold"/>
                                        <p:tgtEl>
                                          <p:spTgt spid="232"/>
                                        </p:tgtEl>
                                        <p:attrNameLst>
                                          <p:attrName>ppt_x</p:attrName>
                                          <p:attrName>ppt_y</p:attrName>
                                        </p:attrNameLst>
                                      </p:cBhvr>
                                      <p:rCtr x="0" y="752"/>
                                    </p:animMotion>
                                  </p:childTnLst>
                                </p:cTn>
                              </p:par>
                              <p:par>
                                <p:cTn id="48" presetID="10" presetClass="entr" presetSubtype="0" fill="hold" grpId="0" nodeType="withEffect">
                                  <p:stCondLst>
                                    <p:cond delay="200"/>
                                  </p:stCondLst>
                                  <p:childTnLst>
                                    <p:set>
                                      <p:cBhvr>
                                        <p:cTn id="49" dur="1" fill="hold">
                                          <p:stCondLst>
                                            <p:cond delay="0"/>
                                          </p:stCondLst>
                                        </p:cTn>
                                        <p:tgtEl>
                                          <p:spTgt spid="208"/>
                                        </p:tgtEl>
                                        <p:attrNameLst>
                                          <p:attrName>style.visibility</p:attrName>
                                        </p:attrNameLst>
                                      </p:cBhvr>
                                      <p:to>
                                        <p:strVal val="visible"/>
                                      </p:to>
                                    </p:set>
                                    <p:animEffect transition="in" filter="fade">
                                      <p:cBhvr>
                                        <p:cTn id="50" dur="500"/>
                                        <p:tgtEl>
                                          <p:spTgt spid="208"/>
                                        </p:tgtEl>
                                      </p:cBhvr>
                                    </p:animEffect>
                                  </p:childTnLst>
                                </p:cTn>
                              </p:par>
                              <p:par>
                                <p:cTn id="51" presetID="35" presetClass="path" presetSubtype="0" decel="100000" fill="hold" grpId="1" nodeType="withEffect">
                                  <p:stCondLst>
                                    <p:cond delay="200"/>
                                  </p:stCondLst>
                                  <p:childTnLst>
                                    <p:animMotion origin="layout" path="M 2.84722E-6 -1.79012E-6 L -0.00727 -1.79012E-6 " pathEditMode="relative" rAng="0" ptsTypes="AA">
                                      <p:cBhvr>
                                        <p:cTn id="52" dur="500" spd="-100000" fill="hold"/>
                                        <p:tgtEl>
                                          <p:spTgt spid="208"/>
                                        </p:tgtEl>
                                        <p:attrNameLst>
                                          <p:attrName>ppt_x</p:attrName>
                                          <p:attrName>ppt_y</p:attrName>
                                        </p:attrNameLst>
                                      </p:cBhvr>
                                      <p:rCtr x="-369" y="0"/>
                                    </p:animMotion>
                                  </p:childTnLst>
                                </p:cTn>
                              </p:par>
                              <p:par>
                                <p:cTn id="53" presetID="10" presetClass="entr" presetSubtype="0" fill="hold" nodeType="withEffect">
                                  <p:stCondLst>
                                    <p:cond delay="200"/>
                                  </p:stCondLst>
                                  <p:childTnLst>
                                    <p:set>
                                      <p:cBhvr>
                                        <p:cTn id="54" dur="1" fill="hold">
                                          <p:stCondLst>
                                            <p:cond delay="0"/>
                                          </p:stCondLst>
                                        </p:cTn>
                                        <p:tgtEl>
                                          <p:spTgt spid="211"/>
                                        </p:tgtEl>
                                        <p:attrNameLst>
                                          <p:attrName>style.visibility</p:attrName>
                                        </p:attrNameLst>
                                      </p:cBhvr>
                                      <p:to>
                                        <p:strVal val="visible"/>
                                      </p:to>
                                    </p:set>
                                    <p:animEffect transition="in" filter="fade">
                                      <p:cBhvr>
                                        <p:cTn id="55" dur="500"/>
                                        <p:tgtEl>
                                          <p:spTgt spid="211"/>
                                        </p:tgtEl>
                                      </p:cBhvr>
                                    </p:animEffect>
                                  </p:childTnLst>
                                </p:cTn>
                              </p:par>
                              <p:par>
                                <p:cTn id="56" presetID="35" presetClass="path" presetSubtype="0" decel="100000" fill="hold" nodeType="withEffect">
                                  <p:stCondLst>
                                    <p:cond delay="200"/>
                                  </p:stCondLst>
                                  <p:childTnLst>
                                    <p:animMotion origin="layout" path="M -1.94444E-6 1.23457E-7 L -1.94444E-6 0.01505 " pathEditMode="relative" rAng="0" ptsTypes="AA">
                                      <p:cBhvr>
                                        <p:cTn id="57" dur="500" spd="-100000" fill="hold"/>
                                        <p:tgtEl>
                                          <p:spTgt spid="211"/>
                                        </p:tgtEl>
                                        <p:attrNameLst>
                                          <p:attrName>ppt_x</p:attrName>
                                          <p:attrName>ppt_y</p:attrName>
                                        </p:attrNameLst>
                                      </p:cBhvr>
                                      <p:rCtr x="0" y="752"/>
                                    </p:animMotion>
                                  </p:childTnLst>
                                </p:cTn>
                              </p:par>
                              <p:par>
                                <p:cTn id="58" presetID="10" presetClass="entr" presetSubtype="0" fill="hold" grpId="0" nodeType="withEffect">
                                  <p:stCondLst>
                                    <p:cond delay="200"/>
                                  </p:stCondLst>
                                  <p:childTnLst>
                                    <p:set>
                                      <p:cBhvr>
                                        <p:cTn id="59" dur="1" fill="hold">
                                          <p:stCondLst>
                                            <p:cond delay="0"/>
                                          </p:stCondLst>
                                        </p:cTn>
                                        <p:tgtEl>
                                          <p:spTgt spid="210"/>
                                        </p:tgtEl>
                                        <p:attrNameLst>
                                          <p:attrName>style.visibility</p:attrName>
                                        </p:attrNameLst>
                                      </p:cBhvr>
                                      <p:to>
                                        <p:strVal val="visible"/>
                                      </p:to>
                                    </p:set>
                                    <p:animEffect transition="in" filter="fade">
                                      <p:cBhvr>
                                        <p:cTn id="60" dur="500"/>
                                        <p:tgtEl>
                                          <p:spTgt spid="210"/>
                                        </p:tgtEl>
                                      </p:cBhvr>
                                    </p:animEffect>
                                  </p:childTnLst>
                                </p:cTn>
                              </p:par>
                              <p:par>
                                <p:cTn id="61" presetID="35" presetClass="path" presetSubtype="0" decel="100000" fill="hold" grpId="1" nodeType="withEffect">
                                  <p:stCondLst>
                                    <p:cond delay="200"/>
                                  </p:stCondLst>
                                  <p:childTnLst>
                                    <p:animMotion origin="layout" path="M 3.85417E-6 -1.79012E-6 L -0.00727 -1.79012E-6 " pathEditMode="relative" rAng="0" ptsTypes="AA">
                                      <p:cBhvr>
                                        <p:cTn id="62" dur="500" spd="-100000" fill="hold"/>
                                        <p:tgtEl>
                                          <p:spTgt spid="210"/>
                                        </p:tgtEl>
                                        <p:attrNameLst>
                                          <p:attrName>ppt_x</p:attrName>
                                          <p:attrName>ppt_y</p:attrName>
                                        </p:attrNameLst>
                                      </p:cBhvr>
                                      <p:rCtr x="-3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07" grpId="0"/>
      <p:bldP spid="207" grpId="1"/>
      <p:bldP spid="208" grpId="0"/>
      <p:bldP spid="208" grpId="1"/>
      <p:bldP spid="209" grpId="0"/>
      <p:bldP spid="209" grpId="1"/>
      <p:bldP spid="210" grpId="0"/>
      <p:bldP spid="21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 and accelerate migration </a:t>
            </a:r>
            <a:br>
              <a:rPr lang="en-US" dirty="0"/>
            </a:br>
            <a:r>
              <a:rPr lang="en-US" dirty="0"/>
              <a:t>with CloudEndure Migration </a:t>
            </a:r>
          </a:p>
        </p:txBody>
      </p:sp>
      <p:sp>
        <p:nvSpPr>
          <p:cNvPr id="237" name="object 22">
            <a:extLst>
              <a:ext uri="{FF2B5EF4-FFF2-40B4-BE49-F238E27FC236}">
                <a16:creationId xmlns:a16="http://schemas.microsoft.com/office/drawing/2014/main" id="{2876DE28-7863-8345-9713-0CCF2F351CE7}"/>
              </a:ext>
            </a:extLst>
          </p:cNvPr>
          <p:cNvSpPr txBox="1"/>
          <p:nvPr/>
        </p:nvSpPr>
        <p:spPr>
          <a:xfrm>
            <a:off x="7440613" y="3411810"/>
            <a:ext cx="3200400" cy="430887"/>
          </a:xfrm>
          <a:prstGeom prst="rect">
            <a:avLst/>
          </a:prstGeom>
        </p:spPr>
        <p:txBody>
          <a:bodyPr vert="horz" wrap="square" lIns="0" tIns="0" rIns="0" bIns="0" rtlCol="0" anchor="ctr">
            <a:spAutoFit/>
          </a:bodyPr>
          <a:lstStyle/>
          <a:p>
            <a:pPr marL="0" marR="0" lvl="0" indent="0" algn="ctr" defTabSz="1097212" rtl="0" eaLnBrk="1" fontAlgn="auto" latinLnBrk="0" hangingPunct="0">
              <a:lnSpc>
                <a:spcPct val="100000"/>
              </a:lnSpc>
              <a:spcBef>
                <a:spcPts val="0"/>
              </a:spcBef>
              <a:spcAft>
                <a:spcPts val="0"/>
              </a:spcAft>
              <a:buClrTx/>
              <a:buSzTx/>
              <a:buFontTx/>
              <a:buNone/>
              <a:tabLst/>
              <a:defRPr/>
            </a:pPr>
            <a:r>
              <a:rPr kumimoji="0" lang="en-US" altLang="en-US" sz="2800" b="0" i="0" u="none" strike="noStrike" kern="0" cap="none" spc="0" normalizeH="0" baseline="0" noProof="0" dirty="0">
                <a:ln>
                  <a:noFill/>
                </a:ln>
                <a:solidFill>
                  <a:srgbClr val="FFFFFF"/>
                </a:solidFill>
                <a:effectLst/>
                <a:uLnTx/>
                <a:uFillTx/>
                <a:latin typeface="Amazon Ember Light"/>
                <a:ea typeface="+mn-ea"/>
                <a:cs typeface="Arial" panose="020B0604020202020204" pitchFamily="34" charset="0"/>
              </a:rPr>
              <a:t>Non-disruptive</a:t>
            </a:r>
            <a:endParaRPr kumimoji="0" lang="en-US" altLang="en-US" sz="2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Arial" panose="020B0604020202020204" pitchFamily="34" charset="0"/>
            </a:endParaRPr>
          </a:p>
        </p:txBody>
      </p:sp>
      <p:sp>
        <p:nvSpPr>
          <p:cNvPr id="238" name="object 22">
            <a:extLst>
              <a:ext uri="{FF2B5EF4-FFF2-40B4-BE49-F238E27FC236}">
                <a16:creationId xmlns:a16="http://schemas.microsoft.com/office/drawing/2014/main" id="{2876DE28-7863-8345-9713-0CCF2F351CE7}"/>
              </a:ext>
            </a:extLst>
          </p:cNvPr>
          <p:cNvSpPr txBox="1"/>
          <p:nvPr/>
        </p:nvSpPr>
        <p:spPr>
          <a:xfrm>
            <a:off x="3989388" y="3411810"/>
            <a:ext cx="3200400" cy="430887"/>
          </a:xfrm>
          <a:prstGeom prst="rect">
            <a:avLst/>
          </a:prstGeom>
        </p:spPr>
        <p:txBody>
          <a:bodyPr vert="horz" wrap="square" lIns="0" tIns="0" rIns="0" bIns="0" rtlCol="0" anchor="ctr">
            <a:spAutoFit/>
          </a:bodyPr>
          <a:lstStyle/>
          <a:p>
            <a:pPr marL="0" marR="0" lvl="0" indent="0" algn="ctr" defTabSz="1097212" rtl="0" eaLnBrk="1" fontAlgn="auto" latinLnBrk="0" hangingPunct="0">
              <a:lnSpc>
                <a:spcPct val="100000"/>
              </a:lnSpc>
              <a:spcBef>
                <a:spcPts val="0"/>
              </a:spcBef>
              <a:spcAft>
                <a:spcPts val="0"/>
              </a:spcAft>
              <a:buClrTx/>
              <a:buSzTx/>
              <a:buFontTx/>
              <a:buNone/>
              <a:tabLst/>
              <a:defRPr/>
            </a:pPr>
            <a:r>
              <a:rPr kumimoji="0" lang="en-US" altLang="en-US" sz="2800" b="0" i="0" u="none" strike="noStrike" kern="0" cap="none" spc="0" normalizeH="0" baseline="0" noProof="0" dirty="0">
                <a:ln>
                  <a:noFill/>
                </a:ln>
                <a:solidFill>
                  <a:srgbClr val="FFFFFF"/>
                </a:solidFill>
                <a:effectLst/>
                <a:uLnTx/>
                <a:uFillTx/>
                <a:latin typeface="Amazon Ember Light"/>
                <a:ea typeface="+mn-ea"/>
                <a:cs typeface="Arial" panose="020B0604020202020204" pitchFamily="34" charset="0"/>
              </a:rPr>
              <a:t>Flexible</a:t>
            </a:r>
            <a:endParaRPr kumimoji="0" lang="en-US" altLang="en-US" sz="2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Arial" panose="020B0604020202020204" pitchFamily="34" charset="0"/>
            </a:endParaRPr>
          </a:p>
        </p:txBody>
      </p:sp>
      <p:cxnSp>
        <p:nvCxnSpPr>
          <p:cNvPr id="77" name="Straight Arrow Connector 76">
            <a:extLst>
              <a:ext uri="{FF2B5EF4-FFF2-40B4-BE49-F238E27FC236}">
                <a16:creationId xmlns:a16="http://schemas.microsoft.com/office/drawing/2014/main" id="{4487035D-77BB-4384-A6C8-788D2F69A710}"/>
              </a:ext>
            </a:extLst>
          </p:cNvPr>
          <p:cNvCxnSpPr>
            <a:cxnSpLocks/>
          </p:cNvCxnSpPr>
          <p:nvPr/>
        </p:nvCxnSpPr>
        <p:spPr>
          <a:xfrm flipH="1">
            <a:off x="3989388" y="3938407"/>
            <a:ext cx="3200400" cy="0"/>
          </a:xfrm>
          <a:prstGeom prst="straightConnector1">
            <a:avLst/>
          </a:prstGeom>
          <a:ln w="25400">
            <a:solidFill>
              <a:srgbClr val="A166FF"/>
            </a:solidFill>
            <a:tailEnd type="none" w="lg" len="lg"/>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44927E1B-CEAE-4FFE-B468-183FC70A1B85}"/>
              </a:ext>
            </a:extLst>
          </p:cNvPr>
          <p:cNvCxnSpPr>
            <a:cxnSpLocks/>
          </p:cNvCxnSpPr>
          <p:nvPr/>
        </p:nvCxnSpPr>
        <p:spPr>
          <a:xfrm flipH="1">
            <a:off x="7440613" y="3938407"/>
            <a:ext cx="3200400" cy="0"/>
          </a:xfrm>
          <a:prstGeom prst="straightConnector1">
            <a:avLst/>
          </a:prstGeom>
          <a:ln w="25400">
            <a:solidFill>
              <a:srgbClr val="A166FF"/>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179" name="object 22">
            <a:extLst>
              <a:ext uri="{FF2B5EF4-FFF2-40B4-BE49-F238E27FC236}">
                <a16:creationId xmlns:a16="http://schemas.microsoft.com/office/drawing/2014/main" id="{2876DE28-7863-8345-9713-0CCF2F351CE7}"/>
              </a:ext>
            </a:extLst>
          </p:cNvPr>
          <p:cNvSpPr txBox="1"/>
          <p:nvPr/>
        </p:nvSpPr>
        <p:spPr>
          <a:xfrm>
            <a:off x="538163" y="3411810"/>
            <a:ext cx="3200400" cy="430887"/>
          </a:xfrm>
          <a:prstGeom prst="rect">
            <a:avLst/>
          </a:prstGeom>
        </p:spPr>
        <p:txBody>
          <a:bodyPr vert="horz" wrap="square" lIns="0" tIns="0" rIns="0" bIns="0" rtlCol="0" anchor="ctr">
            <a:spAutoFit/>
          </a:bodyPr>
          <a:lstStyle/>
          <a:p>
            <a:pPr marL="0" marR="0" lvl="0" indent="0" algn="ctr" defTabSz="1097212" rtl="0" eaLnBrk="1" fontAlgn="auto" latinLnBrk="0" hangingPunct="0">
              <a:lnSpc>
                <a:spcPct val="100000"/>
              </a:lnSpc>
              <a:spcBef>
                <a:spcPts val="0"/>
              </a:spcBef>
              <a:spcAft>
                <a:spcPts val="0"/>
              </a:spcAft>
              <a:buClrTx/>
              <a:buSzTx/>
              <a:buFontTx/>
              <a:buNone/>
              <a:tabLst/>
              <a:defRPr/>
            </a:pPr>
            <a:r>
              <a:rPr kumimoji="0" lang="en-US" altLang="en-US" sz="2800" b="0" i="0" u="none" strike="noStrike" kern="0" cap="none" spc="0" normalizeH="0" baseline="0" noProof="0" dirty="0">
                <a:ln>
                  <a:noFill/>
                </a:ln>
                <a:solidFill>
                  <a:srgbClr val="FFFFFF"/>
                </a:solidFill>
                <a:effectLst/>
                <a:uLnTx/>
                <a:uFillTx/>
                <a:latin typeface="Amazon Ember Light"/>
                <a:ea typeface="+mn-ea"/>
                <a:cs typeface="Arial" panose="020B0604020202020204" pitchFamily="34" charset="0"/>
              </a:rPr>
              <a:t>Fast </a:t>
            </a:r>
          </a:p>
        </p:txBody>
      </p:sp>
      <p:sp>
        <p:nvSpPr>
          <p:cNvPr id="204" name="object 23">
            <a:extLst>
              <a:ext uri="{FF2B5EF4-FFF2-40B4-BE49-F238E27FC236}">
                <a16:creationId xmlns:a16="http://schemas.microsoft.com/office/drawing/2014/main" id="{F5416D2D-9E29-8E43-86C1-33C40FF5EACA}"/>
              </a:ext>
            </a:extLst>
          </p:cNvPr>
          <p:cNvSpPr txBox="1"/>
          <p:nvPr/>
        </p:nvSpPr>
        <p:spPr>
          <a:xfrm>
            <a:off x="538163" y="4061079"/>
            <a:ext cx="3200400" cy="738664"/>
          </a:xfrm>
          <a:prstGeom prst="rect">
            <a:avLst/>
          </a:prstGeom>
        </p:spPr>
        <p:txBody>
          <a:bodyPr vert="horz" wrap="square" lIns="0" tIns="0" rIns="0" bIns="0" rtlCol="0" anchor="t" anchorCtr="0">
            <a:spAutoFit/>
          </a:bodyPr>
          <a:lstStyle>
            <a:defPPr>
              <a:defRPr lang="he-IL"/>
            </a:defPPr>
            <a:lvl1pPr marL="26670" algn="ctr">
              <a:lnSpc>
                <a:spcPts val="1720"/>
              </a:lnSpc>
              <a:spcBef>
                <a:spcPts val="100"/>
              </a:spcBef>
              <a:defRPr sz="1400">
                <a:solidFill>
                  <a:srgbClr val="5D5D5D"/>
                </a:solidFill>
                <a:latin typeface="Open Sans" panose="020B0606030504020204" pitchFamily="34" charset="0"/>
                <a:ea typeface="Open Sans" panose="020B0606030504020204" pitchFamily="34" charset="0"/>
                <a:cs typeface="Open Sans" panose="020B0606030504020204" pitchFamily="34" charset="0"/>
              </a:defRPr>
            </a:lvl1pPr>
          </a:lstStyle>
          <a:p>
            <a:pPr marL="42672" marR="0" lvl="0" indent="0" algn="ctr" defTabSz="1097280" rtl="0" eaLnBrk="1" fontAlgn="auto" latinLnBrk="0" hangingPunct="1">
              <a:lnSpc>
                <a:spcPct val="100000"/>
              </a:lnSpc>
              <a:spcBef>
                <a:spcPts val="16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Simple setup lets you start in minutes</a:t>
            </a:r>
            <a:endParaRPr kumimoji="0" lang="en-US" altLang="en-US" sz="24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B0603020204020204" pitchFamily="34" charset="0"/>
              <a:cs typeface="Amazon Ember" panose="020B0603020204020204" pitchFamily="34" charset="0"/>
            </a:endParaRPr>
          </a:p>
        </p:txBody>
      </p:sp>
      <p:cxnSp>
        <p:nvCxnSpPr>
          <p:cNvPr id="79" name="Straight Arrow Connector 78">
            <a:extLst>
              <a:ext uri="{FF2B5EF4-FFF2-40B4-BE49-F238E27FC236}">
                <a16:creationId xmlns:a16="http://schemas.microsoft.com/office/drawing/2014/main" id="{146A874F-C9A7-4C2F-9087-E09A98B75057}"/>
              </a:ext>
            </a:extLst>
          </p:cNvPr>
          <p:cNvCxnSpPr>
            <a:cxnSpLocks/>
          </p:cNvCxnSpPr>
          <p:nvPr/>
        </p:nvCxnSpPr>
        <p:spPr>
          <a:xfrm flipH="1">
            <a:off x="538163" y="3938407"/>
            <a:ext cx="3200400" cy="0"/>
          </a:xfrm>
          <a:prstGeom prst="straightConnector1">
            <a:avLst/>
          </a:prstGeom>
          <a:ln w="25400">
            <a:solidFill>
              <a:srgbClr val="A166FF"/>
            </a:solidFill>
            <a:tailEnd type="none" w="lg" len="lg"/>
          </a:ln>
          <a:effectLst/>
        </p:spPr>
        <p:style>
          <a:lnRef idx="2">
            <a:schemeClr val="accent1"/>
          </a:lnRef>
          <a:fillRef idx="0">
            <a:schemeClr val="accent1"/>
          </a:fillRef>
          <a:effectRef idx="1">
            <a:schemeClr val="accent1"/>
          </a:effectRef>
          <a:fontRef idx="minor">
            <a:schemeClr val="tx1"/>
          </a:fontRef>
        </p:style>
      </p:cxnSp>
      <p:grpSp>
        <p:nvGrpSpPr>
          <p:cNvPr id="161" name="Group 22">
            <a:extLst>
              <a:ext uri="{FF2B5EF4-FFF2-40B4-BE49-F238E27FC236}">
                <a16:creationId xmlns:a16="http://schemas.microsoft.com/office/drawing/2014/main" id="{6A0413A9-5EA7-4404-89E9-2E9AC97F075C}"/>
              </a:ext>
            </a:extLst>
          </p:cNvPr>
          <p:cNvGrpSpPr>
            <a:grpSpLocks noChangeAspect="1"/>
          </p:cNvGrpSpPr>
          <p:nvPr/>
        </p:nvGrpSpPr>
        <p:grpSpPr bwMode="auto">
          <a:xfrm>
            <a:off x="1543634" y="2054918"/>
            <a:ext cx="1189457" cy="1117369"/>
            <a:chOff x="2715" y="1465"/>
            <a:chExt cx="330" cy="310"/>
          </a:xfrm>
        </p:grpSpPr>
        <p:sp>
          <p:nvSpPr>
            <p:cNvPr id="162" name="Freeform 23">
              <a:extLst>
                <a:ext uri="{FF2B5EF4-FFF2-40B4-BE49-F238E27FC236}">
                  <a16:creationId xmlns:a16="http://schemas.microsoft.com/office/drawing/2014/main" id="{E286D387-678D-49FD-8538-B713F1AEEB08}"/>
                </a:ext>
              </a:extLst>
            </p:cNvPr>
            <p:cNvSpPr>
              <a:spLocks/>
            </p:cNvSpPr>
            <p:nvPr/>
          </p:nvSpPr>
          <p:spPr bwMode="auto">
            <a:xfrm>
              <a:off x="2735" y="1465"/>
              <a:ext cx="310" cy="310"/>
            </a:xfrm>
            <a:custGeom>
              <a:avLst/>
              <a:gdLst>
                <a:gd name="T0" fmla="*/ 30 w 152"/>
                <a:gd name="T1" fmla="*/ 136 h 152"/>
                <a:gd name="T2" fmla="*/ 76 w 152"/>
                <a:gd name="T3" fmla="*/ 152 h 152"/>
                <a:gd name="T4" fmla="*/ 152 w 152"/>
                <a:gd name="T5" fmla="*/ 76 h 152"/>
                <a:gd name="T6" fmla="*/ 76 w 152"/>
                <a:gd name="T7" fmla="*/ 0 h 152"/>
                <a:gd name="T8" fmla="*/ 0 w 152"/>
                <a:gd name="T9" fmla="*/ 76 h 152"/>
                <a:gd name="T10" fmla="*/ 7 w 152"/>
                <a:gd name="T11" fmla="*/ 107 h 152"/>
              </a:gdLst>
              <a:ahLst/>
              <a:cxnLst>
                <a:cxn ang="0">
                  <a:pos x="T0" y="T1"/>
                </a:cxn>
                <a:cxn ang="0">
                  <a:pos x="T2" y="T3"/>
                </a:cxn>
                <a:cxn ang="0">
                  <a:pos x="T4" y="T5"/>
                </a:cxn>
                <a:cxn ang="0">
                  <a:pos x="T6" y="T7"/>
                </a:cxn>
                <a:cxn ang="0">
                  <a:pos x="T8" y="T9"/>
                </a:cxn>
                <a:cxn ang="0">
                  <a:pos x="T10" y="T11"/>
                </a:cxn>
              </a:cxnLst>
              <a:rect l="0" t="0" r="r" b="b"/>
              <a:pathLst>
                <a:path w="152" h="152">
                  <a:moveTo>
                    <a:pt x="30" y="136"/>
                  </a:moveTo>
                  <a:cubicBezTo>
                    <a:pt x="43" y="146"/>
                    <a:pt x="59" y="152"/>
                    <a:pt x="76" y="152"/>
                  </a:cubicBezTo>
                  <a:cubicBezTo>
                    <a:pt x="118" y="152"/>
                    <a:pt x="152" y="118"/>
                    <a:pt x="152" y="76"/>
                  </a:cubicBezTo>
                  <a:cubicBezTo>
                    <a:pt x="152" y="34"/>
                    <a:pt x="118" y="0"/>
                    <a:pt x="76" y="0"/>
                  </a:cubicBezTo>
                  <a:cubicBezTo>
                    <a:pt x="34" y="0"/>
                    <a:pt x="0" y="34"/>
                    <a:pt x="0" y="76"/>
                  </a:cubicBezTo>
                  <a:cubicBezTo>
                    <a:pt x="0" y="87"/>
                    <a:pt x="3" y="98"/>
                    <a:pt x="7" y="107"/>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1200" cap="none" spc="0" normalizeH="0" baseline="0" noProof="0" dirty="0">
                <a:ln>
                  <a:noFill/>
                </a:ln>
                <a:solidFill>
                  <a:srgbClr val="1D516C"/>
                </a:solidFill>
                <a:effectLst/>
                <a:uLnTx/>
                <a:uFillTx/>
                <a:latin typeface="Arial"/>
                <a:ea typeface="+mn-ea"/>
                <a:cs typeface="+mn-cs"/>
              </a:endParaRPr>
            </a:p>
          </p:txBody>
        </p:sp>
        <p:sp>
          <p:nvSpPr>
            <p:cNvPr id="163" name="Freeform 24">
              <a:extLst>
                <a:ext uri="{FF2B5EF4-FFF2-40B4-BE49-F238E27FC236}">
                  <a16:creationId xmlns:a16="http://schemas.microsoft.com/office/drawing/2014/main" id="{5DAEB88D-C137-48B1-829F-E977F51CF284}"/>
                </a:ext>
              </a:extLst>
            </p:cNvPr>
            <p:cNvSpPr>
              <a:spLocks noChangeAspect="1"/>
            </p:cNvSpPr>
            <p:nvPr/>
          </p:nvSpPr>
          <p:spPr bwMode="auto">
            <a:xfrm>
              <a:off x="2890" y="1500"/>
              <a:ext cx="73" cy="191"/>
            </a:xfrm>
            <a:custGeom>
              <a:avLst/>
              <a:gdLst>
                <a:gd name="T0" fmla="*/ 0 w 73"/>
                <a:gd name="T1" fmla="*/ 0 h 191"/>
                <a:gd name="T2" fmla="*/ 0 w 73"/>
                <a:gd name="T3" fmla="*/ 120 h 191"/>
                <a:gd name="T4" fmla="*/ 73 w 73"/>
                <a:gd name="T5" fmla="*/ 191 h 191"/>
              </a:gdLst>
              <a:ahLst/>
              <a:cxnLst>
                <a:cxn ang="0">
                  <a:pos x="T0" y="T1"/>
                </a:cxn>
                <a:cxn ang="0">
                  <a:pos x="T2" y="T3"/>
                </a:cxn>
                <a:cxn ang="0">
                  <a:pos x="T4" y="T5"/>
                </a:cxn>
              </a:cxnLst>
              <a:rect l="0" t="0" r="r" b="b"/>
              <a:pathLst>
                <a:path w="73" h="191">
                  <a:moveTo>
                    <a:pt x="0" y="0"/>
                  </a:moveTo>
                  <a:lnTo>
                    <a:pt x="0" y="120"/>
                  </a:lnTo>
                  <a:lnTo>
                    <a:pt x="73" y="191"/>
                  </a:lnTo>
                </a:path>
              </a:pathLst>
            </a:cu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1200" cap="none" spc="0" normalizeH="0" baseline="0" noProof="0" dirty="0">
                <a:ln>
                  <a:noFill/>
                </a:ln>
                <a:solidFill>
                  <a:srgbClr val="1D516C"/>
                </a:solidFill>
                <a:effectLst/>
                <a:uLnTx/>
                <a:uFillTx/>
                <a:latin typeface="Arial"/>
                <a:ea typeface="+mn-ea"/>
                <a:cs typeface="+mn-cs"/>
              </a:endParaRPr>
            </a:p>
          </p:txBody>
        </p:sp>
        <p:sp>
          <p:nvSpPr>
            <p:cNvPr id="164" name="Freeform 25">
              <a:extLst>
                <a:ext uri="{FF2B5EF4-FFF2-40B4-BE49-F238E27FC236}">
                  <a16:creationId xmlns:a16="http://schemas.microsoft.com/office/drawing/2014/main" id="{80A273A2-7843-4228-A868-A0F44FC3C068}"/>
                </a:ext>
              </a:extLst>
            </p:cNvPr>
            <p:cNvSpPr>
              <a:spLocks/>
            </p:cNvSpPr>
            <p:nvPr/>
          </p:nvSpPr>
          <p:spPr bwMode="auto">
            <a:xfrm>
              <a:off x="2715" y="1651"/>
              <a:ext cx="53" cy="34"/>
            </a:xfrm>
            <a:custGeom>
              <a:avLst/>
              <a:gdLst>
                <a:gd name="T0" fmla="*/ 53 w 53"/>
                <a:gd name="T1" fmla="*/ 0 h 34"/>
                <a:gd name="T2" fmla="*/ 35 w 53"/>
                <a:gd name="T3" fmla="*/ 34 h 34"/>
                <a:gd name="T4" fmla="*/ 0 w 53"/>
                <a:gd name="T5" fmla="*/ 16 h 34"/>
              </a:gdLst>
              <a:ahLst/>
              <a:cxnLst>
                <a:cxn ang="0">
                  <a:pos x="T0" y="T1"/>
                </a:cxn>
                <a:cxn ang="0">
                  <a:pos x="T2" y="T3"/>
                </a:cxn>
                <a:cxn ang="0">
                  <a:pos x="T4" y="T5"/>
                </a:cxn>
              </a:cxnLst>
              <a:rect l="0" t="0" r="r" b="b"/>
              <a:pathLst>
                <a:path w="53" h="34">
                  <a:moveTo>
                    <a:pt x="53" y="0"/>
                  </a:moveTo>
                  <a:lnTo>
                    <a:pt x="35" y="34"/>
                  </a:lnTo>
                  <a:lnTo>
                    <a:pt x="0" y="16"/>
                  </a:ln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1200" cap="none" spc="0" normalizeH="0" baseline="0" noProof="0" dirty="0">
                <a:ln>
                  <a:noFill/>
                </a:ln>
                <a:solidFill>
                  <a:srgbClr val="1D516C"/>
                </a:solidFill>
                <a:effectLst/>
                <a:uLnTx/>
                <a:uFillTx/>
                <a:latin typeface="Arial"/>
                <a:ea typeface="+mn-ea"/>
                <a:cs typeface="+mn-cs"/>
              </a:endParaRPr>
            </a:p>
          </p:txBody>
        </p:sp>
      </p:grpSp>
      <p:sp>
        <p:nvSpPr>
          <p:cNvPr id="197" name="object 6">
            <a:extLst>
              <a:ext uri="{FF2B5EF4-FFF2-40B4-BE49-F238E27FC236}">
                <a16:creationId xmlns:a16="http://schemas.microsoft.com/office/drawing/2014/main" id="{9443464B-938D-46D3-93BB-97A40BE42B24}"/>
              </a:ext>
            </a:extLst>
          </p:cNvPr>
          <p:cNvSpPr txBox="1"/>
          <p:nvPr/>
        </p:nvSpPr>
        <p:spPr>
          <a:xfrm>
            <a:off x="7440613" y="4149278"/>
            <a:ext cx="3200400" cy="1846659"/>
          </a:xfrm>
          <a:prstGeom prst="rect">
            <a:avLst/>
          </a:prstGeom>
        </p:spPr>
        <p:txBody>
          <a:bodyPr vert="horz" wrap="square" lIns="0" tIns="0" rIns="0" bIns="0" rtlCol="0" anchor="t" anchorCtr="0">
            <a:spAutoFit/>
          </a:bodyPr>
          <a:lstStyle>
            <a:defPPr>
              <a:defRPr lang="he-IL"/>
            </a:defPPr>
            <a:lvl1pPr marL="26670" algn="ctr">
              <a:lnSpc>
                <a:spcPts val="1720"/>
              </a:lnSpc>
              <a:spcBef>
                <a:spcPts val="100"/>
              </a:spcBef>
              <a:defRPr sz="1400">
                <a:solidFill>
                  <a:srgbClr val="5D5D5D"/>
                </a:solidFill>
                <a:latin typeface="Open Sans" panose="020B0606030504020204" pitchFamily="34" charset="0"/>
                <a:ea typeface="Open Sans" panose="020B0606030504020204" pitchFamily="34" charset="0"/>
                <a:cs typeface="Open Sans" panose="020B0606030504020204" pitchFamily="34" charset="0"/>
              </a:defRPr>
            </a:lvl1pPr>
          </a:lstStyle>
          <a:p>
            <a:pPr marL="42672" marR="0" lvl="0" indent="0" algn="ctr" defTabSz="1097280" rtl="0" eaLnBrk="1" fontAlgn="auto" latinLnBrk="0" hangingPunct="1">
              <a:lnSpc>
                <a:spcPct val="100000"/>
              </a:lnSpc>
              <a:spcBef>
                <a:spcPts val="16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Robust, predictable, nondisruptive continuous replication and minimal cutover windows</a:t>
            </a:r>
          </a:p>
        </p:txBody>
      </p:sp>
      <p:sp>
        <p:nvSpPr>
          <p:cNvPr id="128" name="TextBox 127">
            <a:extLst>
              <a:ext uri="{FF2B5EF4-FFF2-40B4-BE49-F238E27FC236}">
                <a16:creationId xmlns:a16="http://schemas.microsoft.com/office/drawing/2014/main" id="{F4745B8F-F765-4BF3-802C-B234BA24DE2A}"/>
              </a:ext>
            </a:extLst>
          </p:cNvPr>
          <p:cNvSpPr txBox="1"/>
          <p:nvPr/>
        </p:nvSpPr>
        <p:spPr>
          <a:xfrm>
            <a:off x="3989388" y="4079348"/>
            <a:ext cx="3200400" cy="1107996"/>
          </a:xfrm>
          <a:prstGeom prst="rect">
            <a:avLst/>
          </a:prstGeom>
          <a:noFill/>
        </p:spPr>
        <p:txBody>
          <a:bodyPr wrap="square" lIns="0" tIns="0" bIns="0" rtlCol="0" anchor="t" anchorCtr="0">
            <a:spAutoFit/>
          </a:bodyPr>
          <a:lstStyle/>
          <a:p>
            <a:pPr marL="42672" marR="0" lvl="0" indent="0" algn="ctr" defTabSz="1097280" rtl="0" eaLnBrk="1" fontAlgn="base" latinLnBrk="0" hangingPunct="1">
              <a:lnSpc>
                <a:spcPct val="100000"/>
              </a:lnSpc>
              <a:spcBef>
                <a:spcPts val="16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Wide range of OS, application, and database support</a:t>
            </a:r>
          </a:p>
        </p:txBody>
      </p:sp>
      <p:grpSp>
        <p:nvGrpSpPr>
          <p:cNvPr id="129" name="Group 128">
            <a:extLst>
              <a:ext uri="{FF2B5EF4-FFF2-40B4-BE49-F238E27FC236}">
                <a16:creationId xmlns:a16="http://schemas.microsoft.com/office/drawing/2014/main" id="{99E77058-44CE-43D8-9921-E4C352F93741}"/>
              </a:ext>
            </a:extLst>
          </p:cNvPr>
          <p:cNvGrpSpPr>
            <a:grpSpLocks noChangeAspect="1"/>
          </p:cNvGrpSpPr>
          <p:nvPr/>
        </p:nvGrpSpPr>
        <p:grpSpPr>
          <a:xfrm>
            <a:off x="4845697" y="2110669"/>
            <a:ext cx="1394051" cy="1005839"/>
            <a:chOff x="861277" y="3537750"/>
            <a:chExt cx="337030" cy="264412"/>
          </a:xfrm>
        </p:grpSpPr>
        <p:grpSp>
          <p:nvGrpSpPr>
            <p:cNvPr id="130" name="Group 129">
              <a:extLst>
                <a:ext uri="{FF2B5EF4-FFF2-40B4-BE49-F238E27FC236}">
                  <a16:creationId xmlns:a16="http://schemas.microsoft.com/office/drawing/2014/main" id="{41036713-C673-4BA3-9266-5682400A1C2D}"/>
                </a:ext>
              </a:extLst>
            </p:cNvPr>
            <p:cNvGrpSpPr/>
            <p:nvPr/>
          </p:nvGrpSpPr>
          <p:grpSpPr>
            <a:xfrm>
              <a:off x="861277" y="3537750"/>
              <a:ext cx="167072" cy="206475"/>
              <a:chOff x="3596591" y="1838110"/>
              <a:chExt cx="478365" cy="591187"/>
            </a:xfrm>
          </p:grpSpPr>
          <p:sp>
            <p:nvSpPr>
              <p:cNvPr id="141" name="Freeform: Shape 140">
                <a:extLst>
                  <a:ext uri="{FF2B5EF4-FFF2-40B4-BE49-F238E27FC236}">
                    <a16:creationId xmlns:a16="http://schemas.microsoft.com/office/drawing/2014/main" id="{4B18C223-8825-4769-AE9A-3FF06D4E8A02}"/>
                  </a:ext>
                </a:extLst>
              </p:cNvPr>
              <p:cNvSpPr/>
              <p:nvPr/>
            </p:nvSpPr>
            <p:spPr>
              <a:xfrm>
                <a:off x="3596591" y="1838110"/>
                <a:ext cx="478365" cy="166976"/>
              </a:xfrm>
              <a:custGeom>
                <a:avLst/>
                <a:gdLst>
                  <a:gd name="connsiteX0" fmla="*/ 338902 w 341155"/>
                  <a:gd name="connsiteY0" fmla="*/ 63403 h 119082"/>
                  <a:gd name="connsiteX1" fmla="*/ 171865 w 341155"/>
                  <a:gd name="connsiteY1" fmla="*/ 115542 h 119082"/>
                  <a:gd name="connsiteX2" fmla="*/ 4828 w 341155"/>
                  <a:gd name="connsiteY2" fmla="*/ 63403 h 119082"/>
                  <a:gd name="connsiteX3" fmla="*/ 171865 w 341155"/>
                  <a:gd name="connsiteY3" fmla="*/ 4828 h 119082"/>
                  <a:gd name="connsiteX4" fmla="*/ 338902 w 341155"/>
                  <a:gd name="connsiteY4" fmla="*/ 63403 h 1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55" h="119082">
                    <a:moveTo>
                      <a:pt x="338902" y="63403"/>
                    </a:moveTo>
                    <a:cubicBezTo>
                      <a:pt x="338902" y="92048"/>
                      <a:pt x="268740" y="115542"/>
                      <a:pt x="171865" y="115542"/>
                    </a:cubicBezTo>
                    <a:cubicBezTo>
                      <a:pt x="74990" y="115542"/>
                      <a:pt x="4828" y="92369"/>
                      <a:pt x="4828" y="63403"/>
                    </a:cubicBezTo>
                    <a:cubicBezTo>
                      <a:pt x="4828" y="34437"/>
                      <a:pt x="75312" y="4828"/>
                      <a:pt x="171865" y="4828"/>
                    </a:cubicBezTo>
                    <a:cubicBezTo>
                      <a:pt x="268418" y="4828"/>
                      <a:pt x="338902" y="34437"/>
                      <a:pt x="338902" y="63403"/>
                    </a:cubicBezTo>
                    <a:close/>
                  </a:path>
                </a:pathLst>
              </a:custGeom>
              <a:noFill/>
              <a:ln w="1905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1200" cap="none" spc="0" normalizeH="0" baseline="0" noProof="0" dirty="0">
                  <a:ln>
                    <a:noFill/>
                  </a:ln>
                  <a:solidFill>
                    <a:srgbClr val="1D516C"/>
                  </a:solidFill>
                  <a:effectLst/>
                  <a:uLnTx/>
                  <a:uFillTx/>
                  <a:latin typeface="Arial"/>
                  <a:ea typeface="+mn-ea"/>
                  <a:cs typeface="+mn-cs"/>
                </a:endParaRPr>
              </a:p>
            </p:txBody>
          </p:sp>
          <p:sp>
            <p:nvSpPr>
              <p:cNvPr id="142" name="Freeform: Shape 141">
                <a:extLst>
                  <a:ext uri="{FF2B5EF4-FFF2-40B4-BE49-F238E27FC236}">
                    <a16:creationId xmlns:a16="http://schemas.microsoft.com/office/drawing/2014/main" id="{B44314F4-FFE2-4890-9E87-C6B56C425431}"/>
                  </a:ext>
                </a:extLst>
              </p:cNvPr>
              <p:cNvSpPr/>
              <p:nvPr/>
            </p:nvSpPr>
            <p:spPr>
              <a:xfrm>
                <a:off x="3596591" y="2065108"/>
                <a:ext cx="478365" cy="85744"/>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1200" cap="none" spc="0" normalizeH="0" baseline="0" noProof="0" dirty="0">
                  <a:ln>
                    <a:noFill/>
                  </a:ln>
                  <a:solidFill>
                    <a:srgbClr val="1D516C"/>
                  </a:solidFill>
                  <a:effectLst/>
                  <a:uLnTx/>
                  <a:uFillTx/>
                  <a:latin typeface="Arial"/>
                  <a:ea typeface="+mn-ea"/>
                  <a:cs typeface="+mn-cs"/>
                </a:endParaRPr>
              </a:p>
            </p:txBody>
          </p:sp>
          <p:sp>
            <p:nvSpPr>
              <p:cNvPr id="143" name="Freeform: Shape 142">
                <a:extLst>
                  <a:ext uri="{FF2B5EF4-FFF2-40B4-BE49-F238E27FC236}">
                    <a16:creationId xmlns:a16="http://schemas.microsoft.com/office/drawing/2014/main" id="{675ACED1-EF7A-4543-B6FB-107088424769}"/>
                  </a:ext>
                </a:extLst>
              </p:cNvPr>
              <p:cNvSpPr/>
              <p:nvPr/>
            </p:nvSpPr>
            <p:spPr>
              <a:xfrm>
                <a:off x="3596591" y="2208617"/>
                <a:ext cx="478365" cy="85744"/>
              </a:xfrm>
              <a:custGeom>
                <a:avLst/>
                <a:gdLst>
                  <a:gd name="connsiteX0" fmla="*/ 338902 w 341155"/>
                  <a:gd name="connsiteY0" fmla="*/ 4828 h 61150"/>
                  <a:gd name="connsiteX1" fmla="*/ 171865 w 341155"/>
                  <a:gd name="connsiteY1" fmla="*/ 56966 h 61150"/>
                  <a:gd name="connsiteX2" fmla="*/ 4828 w 341155"/>
                  <a:gd name="connsiteY2" fmla="*/ 4828 h 61150"/>
                </a:gdLst>
                <a:ahLst/>
                <a:cxnLst>
                  <a:cxn ang="0">
                    <a:pos x="connsiteX0" y="connsiteY0"/>
                  </a:cxn>
                  <a:cxn ang="0">
                    <a:pos x="connsiteX1" y="connsiteY1"/>
                  </a:cxn>
                  <a:cxn ang="0">
                    <a:pos x="connsiteX2" y="connsiteY2"/>
                  </a:cxn>
                </a:cxnLst>
                <a:rect l="l" t="t" r="r" b="b"/>
                <a:pathLst>
                  <a:path w="341155" h="61150">
                    <a:moveTo>
                      <a:pt x="338902" y="4828"/>
                    </a:moveTo>
                    <a:cubicBezTo>
                      <a:pt x="338902" y="33472"/>
                      <a:pt x="268740" y="56966"/>
                      <a:pt x="171865" y="56966"/>
                    </a:cubicBezTo>
                    <a:cubicBezTo>
                      <a:pt x="74990" y="56966"/>
                      <a:pt x="4828" y="33794"/>
                      <a:pt x="4828" y="4828"/>
                    </a:cubicBezTo>
                  </a:path>
                </a:pathLst>
              </a:custGeom>
              <a:noFill/>
              <a:ln w="1905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1200" cap="none" spc="0" normalizeH="0" baseline="0" noProof="0" dirty="0">
                  <a:ln>
                    <a:noFill/>
                  </a:ln>
                  <a:solidFill>
                    <a:srgbClr val="1D516C"/>
                  </a:solidFill>
                  <a:effectLst/>
                  <a:uLnTx/>
                  <a:uFillTx/>
                  <a:latin typeface="Arial"/>
                  <a:ea typeface="+mn-ea"/>
                  <a:cs typeface="+mn-cs"/>
                </a:endParaRPr>
              </a:p>
            </p:txBody>
          </p:sp>
          <p:sp>
            <p:nvSpPr>
              <p:cNvPr id="144" name="Freeform: Shape 143">
                <a:extLst>
                  <a:ext uri="{FF2B5EF4-FFF2-40B4-BE49-F238E27FC236}">
                    <a16:creationId xmlns:a16="http://schemas.microsoft.com/office/drawing/2014/main" id="{B5880C1E-38AB-45F5-B461-71E6F31D19B6}"/>
                  </a:ext>
                </a:extLst>
              </p:cNvPr>
              <p:cNvSpPr/>
              <p:nvPr/>
            </p:nvSpPr>
            <p:spPr>
              <a:xfrm>
                <a:off x="3596591" y="1838110"/>
                <a:ext cx="478365" cy="591187"/>
              </a:xfrm>
              <a:custGeom>
                <a:avLst/>
                <a:gdLst>
                  <a:gd name="connsiteX0" fmla="*/ 171865 w 341155"/>
                  <a:gd name="connsiteY0" fmla="*/ 4828 h 421616"/>
                  <a:gd name="connsiteX1" fmla="*/ 4828 w 341155"/>
                  <a:gd name="connsiteY1" fmla="*/ 65656 h 421616"/>
                  <a:gd name="connsiteX2" fmla="*/ 4828 w 341155"/>
                  <a:gd name="connsiteY2" fmla="*/ 190532 h 421616"/>
                  <a:gd name="connsiteX3" fmla="*/ 4828 w 341155"/>
                  <a:gd name="connsiteY3" fmla="*/ 303821 h 421616"/>
                  <a:gd name="connsiteX4" fmla="*/ 4828 w 341155"/>
                  <a:gd name="connsiteY4" fmla="*/ 358857 h 421616"/>
                  <a:gd name="connsiteX5" fmla="*/ 95910 w 341155"/>
                  <a:gd name="connsiteY5" fmla="*/ 413570 h 421616"/>
                  <a:gd name="connsiteX6" fmla="*/ 136462 w 341155"/>
                  <a:gd name="connsiteY6" fmla="*/ 418398 h 421616"/>
                  <a:gd name="connsiteX7" fmla="*/ 153842 w 341155"/>
                  <a:gd name="connsiteY7" fmla="*/ 419363 h 421616"/>
                  <a:gd name="connsiteX8" fmla="*/ 171865 w 341155"/>
                  <a:gd name="connsiteY8" fmla="*/ 419685 h 421616"/>
                  <a:gd name="connsiteX9" fmla="*/ 171865 w 341155"/>
                  <a:gd name="connsiteY9" fmla="*/ 419685 h 421616"/>
                  <a:gd name="connsiteX10" fmla="*/ 171865 w 341155"/>
                  <a:gd name="connsiteY10" fmla="*/ 419685 h 421616"/>
                  <a:gd name="connsiteX11" fmla="*/ 189888 w 341155"/>
                  <a:gd name="connsiteY11" fmla="*/ 419363 h 421616"/>
                  <a:gd name="connsiteX12" fmla="*/ 207268 w 341155"/>
                  <a:gd name="connsiteY12" fmla="*/ 418398 h 421616"/>
                  <a:gd name="connsiteX13" fmla="*/ 247820 w 341155"/>
                  <a:gd name="connsiteY13" fmla="*/ 413570 h 421616"/>
                  <a:gd name="connsiteX14" fmla="*/ 338902 w 341155"/>
                  <a:gd name="connsiteY14" fmla="*/ 358857 h 421616"/>
                  <a:gd name="connsiteX15" fmla="*/ 338902 w 341155"/>
                  <a:gd name="connsiteY15" fmla="*/ 302212 h 421616"/>
                  <a:gd name="connsiteX16" fmla="*/ 338902 w 341155"/>
                  <a:gd name="connsiteY16" fmla="*/ 188923 h 421616"/>
                  <a:gd name="connsiteX17" fmla="*/ 338902 w 341155"/>
                  <a:gd name="connsiteY17" fmla="*/ 159635 h 421616"/>
                  <a:gd name="connsiteX18" fmla="*/ 338902 w 341155"/>
                  <a:gd name="connsiteY18" fmla="*/ 65656 h 421616"/>
                  <a:gd name="connsiteX19" fmla="*/ 171865 w 341155"/>
                  <a:gd name="connsiteY19" fmla="*/ 4828 h 4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1155" h="421616">
                    <a:moveTo>
                      <a:pt x="171865" y="4828"/>
                    </a:moveTo>
                    <a:cubicBezTo>
                      <a:pt x="75312" y="4828"/>
                      <a:pt x="4828" y="32184"/>
                      <a:pt x="4828" y="65656"/>
                    </a:cubicBezTo>
                    <a:lnTo>
                      <a:pt x="4828" y="190532"/>
                    </a:lnTo>
                    <a:lnTo>
                      <a:pt x="4828" y="303821"/>
                    </a:lnTo>
                    <a:lnTo>
                      <a:pt x="4828" y="358857"/>
                    </a:lnTo>
                    <a:cubicBezTo>
                      <a:pt x="4828" y="382995"/>
                      <a:pt x="37334" y="403915"/>
                      <a:pt x="95910" y="413570"/>
                    </a:cubicBezTo>
                    <a:cubicBezTo>
                      <a:pt x="108783" y="415823"/>
                      <a:pt x="122301" y="417432"/>
                      <a:pt x="136462" y="418398"/>
                    </a:cubicBezTo>
                    <a:cubicBezTo>
                      <a:pt x="142255" y="418720"/>
                      <a:pt x="148048" y="419042"/>
                      <a:pt x="153842" y="419363"/>
                    </a:cubicBezTo>
                    <a:cubicBezTo>
                      <a:pt x="159635" y="419685"/>
                      <a:pt x="165750" y="419685"/>
                      <a:pt x="171865" y="419685"/>
                    </a:cubicBezTo>
                    <a:lnTo>
                      <a:pt x="171865" y="419685"/>
                    </a:lnTo>
                    <a:lnTo>
                      <a:pt x="171865" y="419685"/>
                    </a:lnTo>
                    <a:cubicBezTo>
                      <a:pt x="177980" y="419685"/>
                      <a:pt x="183773" y="419685"/>
                      <a:pt x="189888" y="419363"/>
                    </a:cubicBezTo>
                    <a:cubicBezTo>
                      <a:pt x="195681" y="419042"/>
                      <a:pt x="201475" y="418720"/>
                      <a:pt x="207268" y="418398"/>
                    </a:cubicBezTo>
                    <a:cubicBezTo>
                      <a:pt x="221429" y="417432"/>
                      <a:pt x="234946" y="415823"/>
                      <a:pt x="247820" y="413570"/>
                    </a:cubicBezTo>
                    <a:cubicBezTo>
                      <a:pt x="306396" y="403593"/>
                      <a:pt x="338902" y="382995"/>
                      <a:pt x="338902" y="358857"/>
                    </a:cubicBezTo>
                    <a:lnTo>
                      <a:pt x="338902" y="302212"/>
                    </a:lnTo>
                    <a:lnTo>
                      <a:pt x="338902" y="188923"/>
                    </a:lnTo>
                    <a:lnTo>
                      <a:pt x="338902" y="159635"/>
                    </a:lnTo>
                    <a:lnTo>
                      <a:pt x="338902" y="65656"/>
                    </a:lnTo>
                    <a:cubicBezTo>
                      <a:pt x="338902" y="32184"/>
                      <a:pt x="268418" y="4828"/>
                      <a:pt x="171865" y="4828"/>
                    </a:cubicBezTo>
                    <a:close/>
                  </a:path>
                </a:pathLst>
              </a:custGeom>
              <a:noFill/>
              <a:ln w="19050" cap="flat">
                <a:solidFill>
                  <a:schemeClr val="tx1"/>
                </a:solidFill>
                <a:prstDash val="solid"/>
                <a:round/>
              </a:ln>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1200" cap="none" spc="0" normalizeH="0" baseline="0" noProof="0" dirty="0">
                  <a:ln>
                    <a:noFill/>
                  </a:ln>
                  <a:solidFill>
                    <a:srgbClr val="1D516C"/>
                  </a:solidFill>
                  <a:effectLst/>
                  <a:uLnTx/>
                  <a:uFillTx/>
                  <a:latin typeface="Arial"/>
                  <a:ea typeface="+mn-ea"/>
                  <a:cs typeface="+mn-cs"/>
                </a:endParaRPr>
              </a:p>
            </p:txBody>
          </p:sp>
        </p:grpSp>
        <p:grpSp>
          <p:nvGrpSpPr>
            <p:cNvPr id="131" name="Group 130">
              <a:extLst>
                <a:ext uri="{FF2B5EF4-FFF2-40B4-BE49-F238E27FC236}">
                  <a16:creationId xmlns:a16="http://schemas.microsoft.com/office/drawing/2014/main" id="{B46854A3-D8C8-454C-BA68-15387FD1BC61}"/>
                </a:ext>
              </a:extLst>
            </p:cNvPr>
            <p:cNvGrpSpPr/>
            <p:nvPr/>
          </p:nvGrpSpPr>
          <p:grpSpPr>
            <a:xfrm>
              <a:off x="959930" y="3629139"/>
              <a:ext cx="238377" cy="173023"/>
              <a:chOff x="-309353" y="2906446"/>
              <a:chExt cx="509344" cy="369701"/>
            </a:xfrm>
          </p:grpSpPr>
          <p:sp>
            <p:nvSpPr>
              <p:cNvPr id="132" name="Freeform 151">
                <a:extLst>
                  <a:ext uri="{FF2B5EF4-FFF2-40B4-BE49-F238E27FC236}">
                    <a16:creationId xmlns:a16="http://schemas.microsoft.com/office/drawing/2014/main" id="{659C701B-C45D-4551-BAFA-920C64F1C56D}"/>
                  </a:ext>
                </a:extLst>
              </p:cNvPr>
              <p:cNvSpPr>
                <a:spLocks/>
              </p:cNvSpPr>
              <p:nvPr/>
            </p:nvSpPr>
            <p:spPr bwMode="auto">
              <a:xfrm>
                <a:off x="-309353" y="2906446"/>
                <a:ext cx="509344" cy="369701"/>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solidFill>
                <a:srgbClr val="232F3E"/>
              </a:solid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marL="0" marR="0" lvl="0" indent="0" algn="l" defTabSz="731502"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0" cap="none" spc="0" normalizeH="0" baseline="0" noProof="0" dirty="0">
                  <a:ln>
                    <a:noFill/>
                  </a:ln>
                  <a:solidFill>
                    <a:srgbClr val="474746"/>
                  </a:solidFill>
                  <a:effectLst/>
                  <a:uLnTx/>
                  <a:uFillTx/>
                  <a:latin typeface="Arial"/>
                  <a:ea typeface="+mn-ea"/>
                  <a:cs typeface="+mn-cs"/>
                </a:endParaRPr>
              </a:p>
            </p:txBody>
          </p:sp>
          <p:sp>
            <p:nvSpPr>
              <p:cNvPr id="133" name="Freeform 153">
                <a:extLst>
                  <a:ext uri="{FF2B5EF4-FFF2-40B4-BE49-F238E27FC236}">
                    <a16:creationId xmlns:a16="http://schemas.microsoft.com/office/drawing/2014/main" id="{0878D1EA-BD2B-4B96-A65F-B47A61E7B8CB}"/>
                  </a:ext>
                </a:extLst>
              </p:cNvPr>
              <p:cNvSpPr>
                <a:spLocks/>
              </p:cNvSpPr>
              <p:nvPr/>
            </p:nvSpPr>
            <p:spPr bwMode="auto">
              <a:xfrm>
                <a:off x="-309353" y="2972018"/>
                <a:ext cx="509344"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solidFill>
                <a:schemeClr val="bg1"/>
              </a:solidFill>
              <a:ln w="19050" cap="rnd">
                <a:solidFill>
                  <a:schemeClr val="tx1"/>
                </a:solidFill>
                <a:prstDash val="solid"/>
                <a:round/>
              </a:ln>
            </p:spPr>
            <p:txBody>
              <a:bodyPr vert="horz" wrap="square" lIns="146304" tIns="73152" rIns="146304" bIns="73152" numCol="1" anchor="t" anchorCtr="0" compatLnSpc="1">
                <a:prstTxWarp prst="textNoShape">
                  <a:avLst/>
                </a:prstTxWarp>
              </a:bodyPr>
              <a:lstStyle/>
              <a:p>
                <a:pPr marL="0" marR="0" lvl="0" indent="0" algn="l" defTabSz="731502"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0" cap="none" spc="0" normalizeH="0" baseline="0" noProof="0" dirty="0">
                  <a:ln>
                    <a:noFill/>
                  </a:ln>
                  <a:solidFill>
                    <a:srgbClr val="474746"/>
                  </a:solidFill>
                  <a:effectLst/>
                  <a:uLnTx/>
                  <a:uFillTx/>
                  <a:latin typeface="Arial"/>
                  <a:ea typeface="+mn-ea"/>
                  <a:cs typeface="+mn-cs"/>
                </a:endParaRPr>
              </a:p>
            </p:txBody>
          </p:sp>
          <p:sp>
            <p:nvSpPr>
              <p:cNvPr id="134" name="Freeform 154">
                <a:extLst>
                  <a:ext uri="{FF2B5EF4-FFF2-40B4-BE49-F238E27FC236}">
                    <a16:creationId xmlns:a16="http://schemas.microsoft.com/office/drawing/2014/main" id="{102979B2-4999-4DB7-B24A-CEF5A0B1B2A3}"/>
                  </a:ext>
                </a:extLst>
              </p:cNvPr>
              <p:cNvSpPr>
                <a:spLocks/>
              </p:cNvSpPr>
              <p:nvPr/>
            </p:nvSpPr>
            <p:spPr bwMode="auto">
              <a:xfrm>
                <a:off x="-283593" y="2927523"/>
                <a:ext cx="22248" cy="21076"/>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rgbClr val="A166FF"/>
              </a:solidFill>
              <a:ln w="19050" cap="rnd">
                <a:noFill/>
                <a:prstDash val="solid"/>
                <a:round/>
              </a:ln>
            </p:spPr>
            <p:txBody>
              <a:bodyPr vert="horz" wrap="square" lIns="146304" tIns="73152" rIns="146304" bIns="73152" numCol="1" anchor="t" anchorCtr="0" compatLnSpc="1">
                <a:prstTxWarp prst="textNoShape">
                  <a:avLst/>
                </a:prstTxWarp>
              </a:bodyPr>
              <a:lstStyle/>
              <a:p>
                <a:pPr marL="0" marR="0" lvl="0" indent="0" algn="l" defTabSz="731502"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0" cap="none" spc="0" normalizeH="0" baseline="0" noProof="0" dirty="0">
                  <a:ln>
                    <a:noFill/>
                  </a:ln>
                  <a:solidFill>
                    <a:srgbClr val="474746"/>
                  </a:solidFill>
                  <a:effectLst/>
                  <a:uLnTx/>
                  <a:uFillTx/>
                  <a:latin typeface="Arial"/>
                  <a:ea typeface="+mn-ea"/>
                  <a:cs typeface="+mn-cs"/>
                </a:endParaRPr>
              </a:p>
            </p:txBody>
          </p:sp>
          <p:sp>
            <p:nvSpPr>
              <p:cNvPr id="135" name="Freeform 155">
                <a:extLst>
                  <a:ext uri="{FF2B5EF4-FFF2-40B4-BE49-F238E27FC236}">
                    <a16:creationId xmlns:a16="http://schemas.microsoft.com/office/drawing/2014/main" id="{B78E2C46-5B77-4F0A-8940-8091FC520416}"/>
                  </a:ext>
                </a:extLst>
              </p:cNvPr>
              <p:cNvSpPr>
                <a:spLocks/>
              </p:cNvSpPr>
              <p:nvPr/>
            </p:nvSpPr>
            <p:spPr bwMode="auto">
              <a:xfrm>
                <a:off x="-243782" y="2927523"/>
                <a:ext cx="22248" cy="21076"/>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rgbClr val="A166FF"/>
              </a:solidFill>
              <a:ln w="19050" cap="rnd">
                <a:noFill/>
                <a:prstDash val="solid"/>
                <a:round/>
              </a:ln>
            </p:spPr>
            <p:txBody>
              <a:bodyPr vert="horz" wrap="square" lIns="146304" tIns="73152" rIns="146304" bIns="73152" numCol="1" anchor="t" anchorCtr="0" compatLnSpc="1">
                <a:prstTxWarp prst="textNoShape">
                  <a:avLst/>
                </a:prstTxWarp>
              </a:bodyPr>
              <a:lstStyle/>
              <a:p>
                <a:pPr marL="0" marR="0" lvl="0" indent="0" algn="l" defTabSz="731502"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0" cap="none" spc="0" normalizeH="0" baseline="0" noProof="0" dirty="0">
                  <a:ln>
                    <a:noFill/>
                  </a:ln>
                  <a:solidFill>
                    <a:srgbClr val="474746"/>
                  </a:solidFill>
                  <a:effectLst/>
                  <a:uLnTx/>
                  <a:uFillTx/>
                  <a:latin typeface="Arial"/>
                  <a:ea typeface="+mn-ea"/>
                  <a:cs typeface="+mn-cs"/>
                </a:endParaRPr>
              </a:p>
            </p:txBody>
          </p:sp>
          <p:sp>
            <p:nvSpPr>
              <p:cNvPr id="136" name="Freeform 156">
                <a:extLst>
                  <a:ext uri="{FF2B5EF4-FFF2-40B4-BE49-F238E27FC236}">
                    <a16:creationId xmlns:a16="http://schemas.microsoft.com/office/drawing/2014/main" id="{584F1655-C1F9-482B-B328-5744123FE854}"/>
                  </a:ext>
                </a:extLst>
              </p:cNvPr>
              <p:cNvSpPr>
                <a:spLocks/>
              </p:cNvSpPr>
              <p:nvPr/>
            </p:nvSpPr>
            <p:spPr bwMode="auto">
              <a:xfrm>
                <a:off x="-203971" y="2927523"/>
                <a:ext cx="22248" cy="21076"/>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rgbClr val="A166FF"/>
              </a:solidFill>
              <a:ln w="19050" cap="rnd">
                <a:noFill/>
                <a:prstDash val="solid"/>
                <a:round/>
              </a:ln>
            </p:spPr>
            <p:txBody>
              <a:bodyPr vert="horz" wrap="square" lIns="146304" tIns="73152" rIns="146304" bIns="73152" numCol="1" anchor="t" anchorCtr="0" compatLnSpc="1">
                <a:prstTxWarp prst="textNoShape">
                  <a:avLst/>
                </a:prstTxWarp>
              </a:bodyPr>
              <a:lstStyle/>
              <a:p>
                <a:pPr marL="0" marR="0" lvl="0" indent="0" algn="l" defTabSz="731502"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0" cap="none" spc="0" normalizeH="0" baseline="0" noProof="0" dirty="0">
                  <a:ln>
                    <a:noFill/>
                  </a:ln>
                  <a:solidFill>
                    <a:srgbClr val="474746"/>
                  </a:solidFill>
                  <a:effectLst/>
                  <a:uLnTx/>
                  <a:uFillTx/>
                  <a:latin typeface="Arial"/>
                  <a:ea typeface="+mn-ea"/>
                  <a:cs typeface="+mn-cs"/>
                </a:endParaRPr>
              </a:p>
            </p:txBody>
          </p:sp>
          <p:grpSp>
            <p:nvGrpSpPr>
              <p:cNvPr id="137" name="Group 136">
                <a:extLst>
                  <a:ext uri="{FF2B5EF4-FFF2-40B4-BE49-F238E27FC236}">
                    <a16:creationId xmlns:a16="http://schemas.microsoft.com/office/drawing/2014/main" id="{A84A4B3D-5E91-4DDC-9FEB-3A4D38A39260}"/>
                  </a:ext>
                </a:extLst>
              </p:cNvPr>
              <p:cNvGrpSpPr/>
              <p:nvPr/>
            </p:nvGrpSpPr>
            <p:grpSpPr>
              <a:xfrm>
                <a:off x="-181739" y="3017646"/>
                <a:ext cx="254115" cy="178502"/>
                <a:chOff x="904836" y="1215451"/>
                <a:chExt cx="208118" cy="146192"/>
              </a:xfrm>
            </p:grpSpPr>
            <p:sp>
              <p:nvSpPr>
                <p:cNvPr id="138" name="Freeform 5">
                  <a:extLst>
                    <a:ext uri="{FF2B5EF4-FFF2-40B4-BE49-F238E27FC236}">
                      <a16:creationId xmlns:a16="http://schemas.microsoft.com/office/drawing/2014/main" id="{C23F1C9C-DED7-43C2-AB2A-2DFBF7B9A65D}"/>
                    </a:ext>
                  </a:extLst>
                </p:cNvPr>
                <p:cNvSpPr>
                  <a:spLocks/>
                </p:cNvSpPr>
                <p:nvPr/>
              </p:nvSpPr>
              <p:spPr bwMode="auto">
                <a:xfrm>
                  <a:off x="904836" y="1236987"/>
                  <a:ext cx="52563" cy="103302"/>
                </a:xfrm>
                <a:custGeom>
                  <a:avLst/>
                  <a:gdLst>
                    <a:gd name="T0" fmla="*/ 288 w 288"/>
                    <a:gd name="T1" fmla="*/ 0 h 566"/>
                    <a:gd name="T2" fmla="*/ 0 w 288"/>
                    <a:gd name="T3" fmla="*/ 293 h 566"/>
                    <a:gd name="T4" fmla="*/ 288 w 288"/>
                    <a:gd name="T5" fmla="*/ 566 h 566"/>
                  </a:gdLst>
                  <a:ahLst/>
                  <a:cxnLst>
                    <a:cxn ang="0">
                      <a:pos x="T0" y="T1"/>
                    </a:cxn>
                    <a:cxn ang="0">
                      <a:pos x="T2" y="T3"/>
                    </a:cxn>
                    <a:cxn ang="0">
                      <a:pos x="T4" y="T5"/>
                    </a:cxn>
                  </a:cxnLst>
                  <a:rect l="0" t="0" r="r" b="b"/>
                  <a:pathLst>
                    <a:path w="288" h="566">
                      <a:moveTo>
                        <a:pt x="288" y="0"/>
                      </a:moveTo>
                      <a:lnTo>
                        <a:pt x="0" y="293"/>
                      </a:lnTo>
                      <a:lnTo>
                        <a:pt x="288" y="566"/>
                      </a:lnTo>
                    </a:path>
                  </a:pathLst>
                </a:custGeom>
                <a:solidFill>
                  <a:schemeClr val="bg1"/>
                </a:solidFill>
                <a:ln w="19050" cap="rnd">
                  <a:solidFill>
                    <a:srgbClr val="A166FF"/>
                  </a:solidFill>
                  <a:prstDash val="solid"/>
                  <a:round/>
                </a:ln>
              </p:spPr>
              <p:txBody>
                <a:bodyPr vert="horz" wrap="square" lIns="146304" tIns="73152" rIns="146304" bIns="73152" numCol="1" anchor="t" anchorCtr="0" compatLnSpc="1">
                  <a:prstTxWarp prst="textNoShape">
                    <a:avLst/>
                  </a:prstTxWarp>
                </a:bodyPr>
                <a:lstStyle/>
                <a:p>
                  <a:pPr marL="0" marR="0" lvl="0" indent="0" algn="l" defTabSz="731502"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0" cap="none" spc="0" normalizeH="0" baseline="0" noProof="0" dirty="0">
                    <a:ln>
                      <a:noFill/>
                    </a:ln>
                    <a:solidFill>
                      <a:srgbClr val="474746"/>
                    </a:solidFill>
                    <a:effectLst/>
                    <a:uLnTx/>
                    <a:uFillTx/>
                    <a:latin typeface="Arial"/>
                    <a:ea typeface="+mn-ea"/>
                    <a:cs typeface="+mn-cs"/>
                  </a:endParaRPr>
                </a:p>
              </p:txBody>
            </p:sp>
            <p:sp>
              <p:nvSpPr>
                <p:cNvPr id="139" name="Freeform 6">
                  <a:extLst>
                    <a:ext uri="{FF2B5EF4-FFF2-40B4-BE49-F238E27FC236}">
                      <a16:creationId xmlns:a16="http://schemas.microsoft.com/office/drawing/2014/main" id="{7416B28F-7F8B-41BA-9956-D585B1E97911}"/>
                    </a:ext>
                  </a:extLst>
                </p:cNvPr>
                <p:cNvSpPr>
                  <a:spLocks/>
                </p:cNvSpPr>
                <p:nvPr/>
              </p:nvSpPr>
              <p:spPr bwMode="auto">
                <a:xfrm>
                  <a:off x="1067235" y="1236987"/>
                  <a:ext cx="45719" cy="103302"/>
                </a:xfrm>
                <a:custGeom>
                  <a:avLst/>
                  <a:gdLst>
                    <a:gd name="T0" fmla="*/ 0 w 289"/>
                    <a:gd name="T1" fmla="*/ 0 h 566"/>
                    <a:gd name="T2" fmla="*/ 289 w 289"/>
                    <a:gd name="T3" fmla="*/ 293 h 566"/>
                    <a:gd name="T4" fmla="*/ 0 w 289"/>
                    <a:gd name="T5" fmla="*/ 566 h 566"/>
                  </a:gdLst>
                  <a:ahLst/>
                  <a:cxnLst>
                    <a:cxn ang="0">
                      <a:pos x="T0" y="T1"/>
                    </a:cxn>
                    <a:cxn ang="0">
                      <a:pos x="T2" y="T3"/>
                    </a:cxn>
                    <a:cxn ang="0">
                      <a:pos x="T4" y="T5"/>
                    </a:cxn>
                  </a:cxnLst>
                  <a:rect l="0" t="0" r="r" b="b"/>
                  <a:pathLst>
                    <a:path w="289" h="566">
                      <a:moveTo>
                        <a:pt x="0" y="0"/>
                      </a:moveTo>
                      <a:lnTo>
                        <a:pt x="289" y="293"/>
                      </a:lnTo>
                      <a:lnTo>
                        <a:pt x="0" y="566"/>
                      </a:lnTo>
                    </a:path>
                  </a:pathLst>
                </a:custGeom>
                <a:solidFill>
                  <a:schemeClr val="bg1"/>
                </a:solidFill>
                <a:ln w="19050" cap="rnd">
                  <a:solidFill>
                    <a:srgbClr val="A166FF"/>
                  </a:solidFill>
                  <a:prstDash val="solid"/>
                  <a:round/>
                </a:ln>
              </p:spPr>
              <p:txBody>
                <a:bodyPr vert="horz" wrap="square" lIns="146304" tIns="73152" rIns="146304" bIns="73152" numCol="1" anchor="t" anchorCtr="0" compatLnSpc="1">
                  <a:prstTxWarp prst="textNoShape">
                    <a:avLst/>
                  </a:prstTxWarp>
                </a:bodyPr>
                <a:lstStyle/>
                <a:p>
                  <a:pPr marL="0" marR="0" lvl="0" indent="0" algn="l" defTabSz="731502"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0" cap="none" spc="0" normalizeH="0" baseline="0" noProof="0" dirty="0">
                    <a:ln>
                      <a:noFill/>
                    </a:ln>
                    <a:solidFill>
                      <a:srgbClr val="474746"/>
                    </a:solidFill>
                    <a:effectLst/>
                    <a:uLnTx/>
                    <a:uFillTx/>
                    <a:latin typeface="Arial"/>
                    <a:ea typeface="+mn-ea"/>
                    <a:cs typeface="+mn-cs"/>
                  </a:endParaRPr>
                </a:p>
              </p:txBody>
            </p:sp>
            <p:sp>
              <p:nvSpPr>
                <p:cNvPr id="140" name="Line 7">
                  <a:extLst>
                    <a:ext uri="{FF2B5EF4-FFF2-40B4-BE49-F238E27FC236}">
                      <a16:creationId xmlns:a16="http://schemas.microsoft.com/office/drawing/2014/main" id="{D83FC365-E57E-4AB4-B763-612EF58846F5}"/>
                    </a:ext>
                  </a:extLst>
                </p:cNvPr>
                <p:cNvSpPr>
                  <a:spLocks noChangeShapeType="1"/>
                </p:cNvSpPr>
                <p:nvPr/>
              </p:nvSpPr>
              <p:spPr bwMode="auto">
                <a:xfrm flipH="1">
                  <a:off x="986036" y="1215451"/>
                  <a:ext cx="52563" cy="146192"/>
                </a:xfrm>
                <a:prstGeom prst="line">
                  <a:avLst/>
                </a:prstGeom>
                <a:solidFill>
                  <a:schemeClr val="bg1"/>
                </a:solidFill>
                <a:ln w="19050" cap="rnd">
                  <a:solidFill>
                    <a:srgbClr val="A166FF"/>
                  </a:solidFill>
                  <a:prstDash val="solid"/>
                  <a:round/>
                </a:ln>
              </p:spPr>
              <p:txBody>
                <a:bodyPr vert="horz" wrap="square" lIns="146304" tIns="73152" rIns="146304" bIns="73152" numCol="1" anchor="t" anchorCtr="0" compatLnSpc="1">
                  <a:prstTxWarp prst="textNoShape">
                    <a:avLst/>
                  </a:prstTxWarp>
                </a:bodyPr>
                <a:lstStyle/>
                <a:p>
                  <a:pPr marL="0" marR="0" lvl="0" indent="0" algn="l" defTabSz="731502" rtl="0" eaLnBrk="1" fontAlgn="auto" latinLnBrk="0" hangingPunct="1">
                    <a:lnSpc>
                      <a:spcPct val="100000"/>
                    </a:lnSpc>
                    <a:spcBef>
                      <a:spcPts val="0"/>
                    </a:spcBef>
                    <a:spcAft>
                      <a:spcPts val="0"/>
                    </a:spcAft>
                    <a:buClrTx/>
                    <a:buSzTx/>
                    <a:buFontTx/>
                    <a:buNone/>
                    <a:tabLst/>
                    <a:defRPr/>
                  </a:pPr>
                  <a:endParaRPr kumimoji="0" lang="en-US" altLang="en-US" sz="2160" b="0" i="0" u="none" strike="noStrike" kern="0" cap="none" spc="0" normalizeH="0" baseline="0" noProof="0" dirty="0">
                    <a:ln>
                      <a:noFill/>
                    </a:ln>
                    <a:solidFill>
                      <a:srgbClr val="474746"/>
                    </a:solidFill>
                    <a:effectLst/>
                    <a:uLnTx/>
                    <a:uFillTx/>
                    <a:latin typeface="Arial"/>
                    <a:ea typeface="+mn-ea"/>
                    <a:cs typeface="+mn-cs"/>
                  </a:endParaRPr>
                </a:p>
              </p:txBody>
            </p:sp>
          </p:grpSp>
        </p:grpSp>
      </p:grpSp>
      <p:sp>
        <p:nvSpPr>
          <p:cNvPr id="190" name="object 24">
            <a:extLst>
              <a:ext uri="{FF2B5EF4-FFF2-40B4-BE49-F238E27FC236}">
                <a16:creationId xmlns:a16="http://schemas.microsoft.com/office/drawing/2014/main" id="{A68A8B0D-CF9D-2D4C-B9E0-166291943922}"/>
              </a:ext>
            </a:extLst>
          </p:cNvPr>
          <p:cNvSpPr txBox="1"/>
          <p:nvPr/>
        </p:nvSpPr>
        <p:spPr>
          <a:xfrm>
            <a:off x="10891838" y="4104909"/>
            <a:ext cx="3200400" cy="1107996"/>
          </a:xfrm>
          <a:prstGeom prst="rect">
            <a:avLst/>
          </a:prstGeom>
        </p:spPr>
        <p:txBody>
          <a:bodyPr vert="horz" wrap="square" lIns="0" tIns="0" rIns="0" bIns="0" rtlCol="0" anchor="t" anchorCtr="0">
            <a:spAutoFit/>
          </a:bodyPr>
          <a:lstStyle>
            <a:defPPr>
              <a:defRPr lang="he-IL"/>
            </a:defPPr>
            <a:lvl1pPr marL="26670" algn="ctr">
              <a:lnSpc>
                <a:spcPts val="1720"/>
              </a:lnSpc>
              <a:spcBef>
                <a:spcPts val="100"/>
              </a:spcBef>
              <a:defRPr sz="1400">
                <a:solidFill>
                  <a:srgbClr val="5D5D5D"/>
                </a:solidFill>
                <a:latin typeface="Open Sans" panose="020B0606030504020204" pitchFamily="34" charset="0"/>
                <a:ea typeface="Open Sans" panose="020B0606030504020204" pitchFamily="34" charset="0"/>
                <a:cs typeface="Open Sans" panose="020B0606030504020204" pitchFamily="34" charset="0"/>
              </a:defRPr>
            </a:lvl1pPr>
          </a:lstStyle>
          <a:p>
            <a:pPr marL="42672" marR="0" lvl="0" indent="0" algn="ctr" defTabSz="1097280" rtl="0" eaLnBrk="1" fontAlgn="auto" latinLnBrk="0" hangingPunct="1">
              <a:lnSpc>
                <a:spcPct val="100000"/>
              </a:lnSpc>
              <a:spcBef>
                <a:spcPts val="160"/>
              </a:spcBef>
              <a:spcAft>
                <a:spcPts val="0"/>
              </a:spcAft>
              <a:buClrTx/>
              <a:buSzTx/>
              <a:buFontTx/>
              <a:buNone/>
              <a:tabLst/>
              <a:defRPr/>
            </a:pPr>
            <a:r>
              <a:rPr kumimoji="0" lang="en-US" altLang="en-US" sz="2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secure for regulated environments</a:t>
            </a:r>
            <a:endParaRPr kumimoji="0" lang="en-US" altLang="en-US" sz="24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766C27E1-A9FA-EA48-B972-4697C57C5C65}"/>
              </a:ext>
            </a:extLst>
          </p:cNvPr>
          <p:cNvSpPr txBox="1"/>
          <p:nvPr/>
        </p:nvSpPr>
        <p:spPr>
          <a:xfrm>
            <a:off x="12181668" y="7656163"/>
            <a:ext cx="184731" cy="418256"/>
          </a:xfrm>
          <a:prstGeom prst="rect">
            <a:avLst/>
          </a:prstGeom>
          <a:noFill/>
        </p:spPr>
        <p:txBody>
          <a:bodyPr wrap="none" rtlCol="0">
            <a:sp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2" name="object 22">
            <a:extLst>
              <a:ext uri="{FF2B5EF4-FFF2-40B4-BE49-F238E27FC236}">
                <a16:creationId xmlns:a16="http://schemas.microsoft.com/office/drawing/2014/main" id="{2876DE28-7863-8345-9713-0CCF2F351CE7}"/>
              </a:ext>
            </a:extLst>
          </p:cNvPr>
          <p:cNvSpPr txBox="1"/>
          <p:nvPr/>
        </p:nvSpPr>
        <p:spPr>
          <a:xfrm>
            <a:off x="10891838" y="3411810"/>
            <a:ext cx="3200400" cy="430887"/>
          </a:xfrm>
          <a:prstGeom prst="rect">
            <a:avLst/>
          </a:prstGeom>
        </p:spPr>
        <p:txBody>
          <a:bodyPr vert="horz" wrap="square" lIns="0" tIns="0" rIns="0" bIns="0" rtlCol="0" anchor="ctr">
            <a:spAutoFit/>
          </a:bodyPr>
          <a:lstStyle/>
          <a:p>
            <a:pPr marL="0" marR="0" lvl="0" indent="0" algn="ctr" defTabSz="1097212" rtl="0" eaLnBrk="1" fontAlgn="auto" latinLnBrk="0" hangingPunct="0">
              <a:lnSpc>
                <a:spcPct val="100000"/>
              </a:lnSpc>
              <a:spcBef>
                <a:spcPts val="0"/>
              </a:spcBef>
              <a:spcAft>
                <a:spcPts val="0"/>
              </a:spcAft>
              <a:buClrTx/>
              <a:buSzTx/>
              <a:buFontTx/>
              <a:buNone/>
              <a:tabLst/>
              <a:defRPr/>
            </a:pPr>
            <a:r>
              <a:rPr kumimoji="0" lang="en-US" altLang="en-US" sz="2800" b="0" i="0" u="none" strike="noStrike" kern="0" cap="none" spc="0" normalizeH="0" baseline="0" noProof="0" dirty="0">
                <a:ln>
                  <a:noFill/>
                </a:ln>
                <a:solidFill>
                  <a:srgbClr val="FFFFFF"/>
                </a:solidFill>
                <a:effectLst/>
                <a:uLnTx/>
                <a:uFillTx/>
                <a:latin typeface="Amazon Ember Light"/>
                <a:ea typeface="+mn-ea"/>
                <a:cs typeface="Arial" panose="020B0604020202020204" pitchFamily="34" charset="0"/>
              </a:rPr>
              <a:t>Secure</a:t>
            </a:r>
            <a:endParaRPr kumimoji="0" lang="en-US" altLang="en-US" sz="2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Arial" panose="020B0604020202020204" pitchFamily="34" charset="0"/>
            </a:endParaRPr>
          </a:p>
        </p:txBody>
      </p:sp>
      <p:cxnSp>
        <p:nvCxnSpPr>
          <p:cNvPr id="103" name="Straight Arrow Connector 102">
            <a:extLst>
              <a:ext uri="{FF2B5EF4-FFF2-40B4-BE49-F238E27FC236}">
                <a16:creationId xmlns:a16="http://schemas.microsoft.com/office/drawing/2014/main" id="{44927E1B-CEAE-4FFE-B468-183FC70A1B85}"/>
              </a:ext>
            </a:extLst>
          </p:cNvPr>
          <p:cNvCxnSpPr>
            <a:cxnSpLocks/>
          </p:cNvCxnSpPr>
          <p:nvPr/>
        </p:nvCxnSpPr>
        <p:spPr>
          <a:xfrm flipH="1">
            <a:off x="10891838" y="3938407"/>
            <a:ext cx="3200400" cy="0"/>
          </a:xfrm>
          <a:prstGeom prst="straightConnector1">
            <a:avLst/>
          </a:prstGeom>
          <a:ln w="25400">
            <a:solidFill>
              <a:srgbClr val="A166FF"/>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104" name="object 22">
            <a:extLst>
              <a:ext uri="{FF2B5EF4-FFF2-40B4-BE49-F238E27FC236}">
                <a16:creationId xmlns:a16="http://schemas.microsoft.com/office/drawing/2014/main" id="{2876DE28-7863-8345-9713-0CCF2F351CE7}"/>
              </a:ext>
            </a:extLst>
          </p:cNvPr>
          <p:cNvSpPr txBox="1"/>
          <p:nvPr/>
        </p:nvSpPr>
        <p:spPr>
          <a:xfrm>
            <a:off x="1791925" y="6381666"/>
            <a:ext cx="11046550" cy="507831"/>
          </a:xfrm>
          <a:prstGeom prst="rect">
            <a:avLst/>
          </a:prstGeom>
          <a:ln>
            <a:noFill/>
          </a:ln>
        </p:spPr>
        <p:txBody>
          <a:bodyPr vert="horz" wrap="square" lIns="0" tIns="15240" rIns="0" bIns="0" rtlCol="0" anchor="ctr">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FDC500"/>
                </a:solidFill>
                <a:effectLst/>
                <a:uLnTx/>
                <a:uFillTx/>
                <a:latin typeface="Amazon Ember" panose="020B0603020204020204" pitchFamily="34" charset="0"/>
                <a:ea typeface="Amazon Ember" panose="020B0603020204020204" pitchFamily="34" charset="0"/>
                <a:cs typeface="Amazon Ember" panose="020B0603020204020204" pitchFamily="34" charset="0"/>
              </a:rPr>
              <a:t>CloudEndure Migration is </a:t>
            </a:r>
            <a:r>
              <a:rPr kumimoji="0" lang="en-US" altLang="en-US" sz="3200" b="1" i="0" u="none" strike="noStrike" kern="1200" cap="none" spc="0" normalizeH="0" baseline="0" noProof="0" dirty="0">
                <a:ln>
                  <a:noFill/>
                </a:ln>
                <a:solidFill>
                  <a:srgbClr val="FDC500"/>
                </a:solidFill>
                <a:effectLst/>
                <a:uLnTx/>
                <a:uFillTx/>
                <a:latin typeface="Amazon Ember" panose="020B0603020204020204" pitchFamily="34" charset="0"/>
                <a:ea typeface="Amazon Ember" panose="020B0603020204020204" pitchFamily="34" charset="0"/>
                <a:cs typeface="Amazon Ember" panose="020B0603020204020204" pitchFamily="34" charset="0"/>
              </a:rPr>
              <a:t>free</a:t>
            </a:r>
            <a:r>
              <a:rPr kumimoji="0" lang="en-US" altLang="en-US" sz="3200" b="0" i="0" u="none" strike="noStrike" kern="1200" cap="none" spc="0" normalizeH="0" baseline="0" noProof="0" dirty="0">
                <a:ln>
                  <a:noFill/>
                </a:ln>
                <a:solidFill>
                  <a:srgbClr val="FDC500"/>
                </a:solidFill>
                <a:effectLst/>
                <a:uLnTx/>
                <a:uFillTx/>
                <a:latin typeface="Amazon Ember" panose="020B0603020204020204" pitchFamily="34" charset="0"/>
                <a:ea typeface="Amazon Ember" panose="020B0603020204020204" pitchFamily="34" charset="0"/>
                <a:cs typeface="Amazon Ember" panose="020B0603020204020204" pitchFamily="34" charset="0"/>
              </a:rPr>
              <a:t> to all AWS customers </a:t>
            </a:r>
          </a:p>
        </p:txBody>
      </p:sp>
      <p:grpSp>
        <p:nvGrpSpPr>
          <p:cNvPr id="54" name="Group 53">
            <a:extLst>
              <a:ext uri="{FF2B5EF4-FFF2-40B4-BE49-F238E27FC236}">
                <a16:creationId xmlns:a16="http://schemas.microsoft.com/office/drawing/2014/main" id="{C862780B-8F70-4031-B1E1-FA655C5019B5}"/>
              </a:ext>
            </a:extLst>
          </p:cNvPr>
          <p:cNvGrpSpPr>
            <a:grpSpLocks noChangeAspect="1"/>
          </p:cNvGrpSpPr>
          <p:nvPr/>
        </p:nvGrpSpPr>
        <p:grpSpPr>
          <a:xfrm>
            <a:off x="8499288" y="2148935"/>
            <a:ext cx="1188720" cy="929334"/>
            <a:chOff x="5134922" y="2955925"/>
            <a:chExt cx="446728" cy="349250"/>
          </a:xfrm>
        </p:grpSpPr>
        <p:sp>
          <p:nvSpPr>
            <p:cNvPr id="55" name="Rectangle 54">
              <a:extLst>
                <a:ext uri="{FF2B5EF4-FFF2-40B4-BE49-F238E27FC236}">
                  <a16:creationId xmlns:a16="http://schemas.microsoft.com/office/drawing/2014/main" id="{2C9D3AAB-BD0D-479B-8DD2-D4D31734F90A}"/>
                </a:ext>
              </a:extLst>
            </p:cNvPr>
            <p:cNvSpPr/>
            <p:nvPr/>
          </p:nvSpPr>
          <p:spPr>
            <a:xfrm>
              <a:off x="5134922" y="2955925"/>
              <a:ext cx="160978" cy="349250"/>
            </a:xfrm>
            <a:prstGeom prst="rect">
              <a:avLst/>
            </a:prstGeom>
            <a:noFill/>
            <a:ln w="19050" cap="rnd">
              <a:solidFill>
                <a:schemeClr val="tx1"/>
              </a:solidFill>
              <a:round/>
              <a:headEnd/>
              <a:tailEnd type="arrow" w="med" len="sm"/>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6" name="Rectangle 55">
              <a:extLst>
                <a:ext uri="{FF2B5EF4-FFF2-40B4-BE49-F238E27FC236}">
                  <a16:creationId xmlns:a16="http://schemas.microsoft.com/office/drawing/2014/main" id="{03D2217F-482B-4EA4-A2D1-0BADB6D4A654}"/>
                </a:ext>
              </a:extLst>
            </p:cNvPr>
            <p:cNvSpPr/>
            <p:nvPr/>
          </p:nvSpPr>
          <p:spPr>
            <a:xfrm>
              <a:off x="5420672" y="2955925"/>
              <a:ext cx="160978" cy="349250"/>
            </a:xfrm>
            <a:prstGeom prst="rect">
              <a:avLst/>
            </a:prstGeom>
            <a:noFill/>
            <a:ln w="19050" cap="rnd">
              <a:solidFill>
                <a:schemeClr val="tx1"/>
              </a:solidFill>
              <a:round/>
              <a:headEnd/>
              <a:tailEnd type="arrow" w="med" len="sm"/>
            </a:ln>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7" name="Group 56">
              <a:extLst>
                <a:ext uri="{FF2B5EF4-FFF2-40B4-BE49-F238E27FC236}">
                  <a16:creationId xmlns:a16="http://schemas.microsoft.com/office/drawing/2014/main" id="{3AE2498A-1CBE-4227-8F13-EA54E27D8BB6}"/>
                </a:ext>
              </a:extLst>
            </p:cNvPr>
            <p:cNvGrpSpPr/>
            <p:nvPr/>
          </p:nvGrpSpPr>
          <p:grpSpPr>
            <a:xfrm>
              <a:off x="5176839" y="3078904"/>
              <a:ext cx="361950" cy="109538"/>
              <a:chOff x="5188749" y="3078904"/>
              <a:chExt cx="311939" cy="109538"/>
            </a:xfrm>
          </p:grpSpPr>
          <p:cxnSp>
            <p:nvCxnSpPr>
              <p:cNvPr id="58" name="Straight Arrow Connector 57">
                <a:extLst>
                  <a:ext uri="{FF2B5EF4-FFF2-40B4-BE49-F238E27FC236}">
                    <a16:creationId xmlns:a16="http://schemas.microsoft.com/office/drawing/2014/main" id="{F174A7C3-E6E1-46DE-B030-BD0FF51074C2}"/>
                  </a:ext>
                </a:extLst>
              </p:cNvPr>
              <p:cNvCxnSpPr>
                <a:cxnSpLocks/>
              </p:cNvCxnSpPr>
              <p:nvPr/>
            </p:nvCxnSpPr>
            <p:spPr>
              <a:xfrm>
                <a:off x="5188749" y="3188442"/>
                <a:ext cx="311939" cy="0"/>
              </a:xfrm>
              <a:prstGeom prst="straightConnector1">
                <a:avLst/>
              </a:prstGeom>
              <a:noFill/>
              <a:ln w="19050" cap="rnd">
                <a:solidFill>
                  <a:srgbClr val="A166FF"/>
                </a:solidFill>
                <a:round/>
                <a:headEnd/>
                <a:tailEnd type="arrow" w="med" len="sm"/>
              </a:ln>
            </p:spPr>
          </p:cxnSp>
          <p:cxnSp>
            <p:nvCxnSpPr>
              <p:cNvPr id="59" name="Straight Arrow Connector 58">
                <a:extLst>
                  <a:ext uri="{FF2B5EF4-FFF2-40B4-BE49-F238E27FC236}">
                    <a16:creationId xmlns:a16="http://schemas.microsoft.com/office/drawing/2014/main" id="{243F3189-8EFF-467B-8249-75AD05E99947}"/>
                  </a:ext>
                </a:extLst>
              </p:cNvPr>
              <p:cNvCxnSpPr>
                <a:cxnSpLocks/>
              </p:cNvCxnSpPr>
              <p:nvPr/>
            </p:nvCxnSpPr>
            <p:spPr>
              <a:xfrm flipH="1" flipV="1">
                <a:off x="5188749" y="3078904"/>
                <a:ext cx="311939" cy="0"/>
              </a:xfrm>
              <a:prstGeom prst="straightConnector1">
                <a:avLst/>
              </a:prstGeom>
              <a:noFill/>
              <a:ln w="19050" cap="rnd">
                <a:solidFill>
                  <a:srgbClr val="A166FF"/>
                </a:solidFill>
                <a:round/>
                <a:headEnd/>
                <a:tailEnd type="arrow" w="med" len="sm"/>
              </a:ln>
            </p:spPr>
          </p:cxnSp>
        </p:grpSp>
      </p:grpSp>
      <p:grpSp>
        <p:nvGrpSpPr>
          <p:cNvPr id="6" name="Group 5">
            <a:extLst>
              <a:ext uri="{FF2B5EF4-FFF2-40B4-BE49-F238E27FC236}">
                <a16:creationId xmlns:a16="http://schemas.microsoft.com/office/drawing/2014/main" id="{A4DD43BC-8970-4ABC-882D-2066DEE6E635}"/>
              </a:ext>
            </a:extLst>
          </p:cNvPr>
          <p:cNvGrpSpPr>
            <a:grpSpLocks noChangeAspect="1"/>
          </p:cNvGrpSpPr>
          <p:nvPr/>
        </p:nvGrpSpPr>
        <p:grpSpPr>
          <a:xfrm>
            <a:off x="12063410" y="2019242"/>
            <a:ext cx="818442" cy="1188720"/>
            <a:chOff x="15075073" y="3160874"/>
            <a:chExt cx="409877" cy="595312"/>
          </a:xfrm>
        </p:grpSpPr>
        <p:sp>
          <p:nvSpPr>
            <p:cNvPr id="76" name="Freeform 34">
              <a:extLst>
                <a:ext uri="{FF2B5EF4-FFF2-40B4-BE49-F238E27FC236}">
                  <a16:creationId xmlns:a16="http://schemas.microsoft.com/office/drawing/2014/main" id="{579BA069-184E-4105-9062-11793A3EE482}"/>
                </a:ext>
              </a:extLst>
            </p:cNvPr>
            <p:cNvSpPr>
              <a:spLocks/>
            </p:cNvSpPr>
            <p:nvPr/>
          </p:nvSpPr>
          <p:spPr bwMode="auto">
            <a:xfrm>
              <a:off x="15145886" y="3160874"/>
              <a:ext cx="268250" cy="236444"/>
            </a:xfrm>
            <a:custGeom>
              <a:avLst/>
              <a:gdLst>
                <a:gd name="T0" fmla="*/ 0 w 216"/>
                <a:gd name="T1" fmla="*/ 191 h 191"/>
                <a:gd name="T2" fmla="*/ 0 w 216"/>
                <a:gd name="T3" fmla="*/ 108 h 191"/>
                <a:gd name="T4" fmla="*/ 108 w 216"/>
                <a:gd name="T5" fmla="*/ 0 h 191"/>
                <a:gd name="T6" fmla="*/ 108 w 216"/>
                <a:gd name="T7" fmla="*/ 0 h 191"/>
                <a:gd name="T8" fmla="*/ 216 w 216"/>
                <a:gd name="T9" fmla="*/ 108 h 191"/>
                <a:gd name="T10" fmla="*/ 216 w 216"/>
                <a:gd name="T11" fmla="*/ 191 h 191"/>
              </a:gdLst>
              <a:ahLst/>
              <a:cxnLst>
                <a:cxn ang="0">
                  <a:pos x="T0" y="T1"/>
                </a:cxn>
                <a:cxn ang="0">
                  <a:pos x="T2" y="T3"/>
                </a:cxn>
                <a:cxn ang="0">
                  <a:pos x="T4" y="T5"/>
                </a:cxn>
                <a:cxn ang="0">
                  <a:pos x="T6" y="T7"/>
                </a:cxn>
                <a:cxn ang="0">
                  <a:pos x="T8" y="T9"/>
                </a:cxn>
                <a:cxn ang="0">
                  <a:pos x="T10" y="T11"/>
                </a:cxn>
              </a:cxnLst>
              <a:rect l="0" t="0" r="r" b="b"/>
              <a:pathLst>
                <a:path w="216" h="191">
                  <a:moveTo>
                    <a:pt x="0" y="191"/>
                  </a:moveTo>
                  <a:cubicBezTo>
                    <a:pt x="0" y="108"/>
                    <a:pt x="0" y="108"/>
                    <a:pt x="0" y="108"/>
                  </a:cubicBezTo>
                  <a:cubicBezTo>
                    <a:pt x="0" y="49"/>
                    <a:pt x="48" y="0"/>
                    <a:pt x="108" y="0"/>
                  </a:cubicBezTo>
                  <a:cubicBezTo>
                    <a:pt x="108" y="0"/>
                    <a:pt x="108" y="0"/>
                    <a:pt x="108" y="0"/>
                  </a:cubicBezTo>
                  <a:cubicBezTo>
                    <a:pt x="168" y="0"/>
                    <a:pt x="216" y="49"/>
                    <a:pt x="216" y="108"/>
                  </a:cubicBezTo>
                  <a:cubicBezTo>
                    <a:pt x="216" y="191"/>
                    <a:pt x="216" y="191"/>
                    <a:pt x="216" y="191"/>
                  </a:cubicBezTo>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35">
              <a:extLst>
                <a:ext uri="{FF2B5EF4-FFF2-40B4-BE49-F238E27FC236}">
                  <a16:creationId xmlns:a16="http://schemas.microsoft.com/office/drawing/2014/main" id="{60E93B54-6198-434E-9A27-4BFBF5A75AFE}"/>
                </a:ext>
              </a:extLst>
            </p:cNvPr>
            <p:cNvSpPr>
              <a:spLocks/>
            </p:cNvSpPr>
            <p:nvPr/>
          </p:nvSpPr>
          <p:spPr bwMode="auto">
            <a:xfrm>
              <a:off x="15211899" y="3483735"/>
              <a:ext cx="136826" cy="135025"/>
            </a:xfrm>
            <a:custGeom>
              <a:avLst/>
              <a:gdLst>
                <a:gd name="T0" fmla="*/ 106 w 110"/>
                <a:gd name="T1" fmla="*/ 36 h 109"/>
                <a:gd name="T2" fmla="*/ 107 w 110"/>
                <a:gd name="T3" fmla="*/ 2 h 109"/>
                <a:gd name="T4" fmla="*/ 73 w 110"/>
                <a:gd name="T5" fmla="*/ 3 h 109"/>
                <a:gd name="T6" fmla="*/ 55 w 110"/>
                <a:gd name="T7" fmla="*/ 0 h 109"/>
                <a:gd name="T8" fmla="*/ 0 w 110"/>
                <a:gd name="T9" fmla="*/ 55 h 109"/>
                <a:gd name="T10" fmla="*/ 55 w 110"/>
                <a:gd name="T11" fmla="*/ 109 h 109"/>
                <a:gd name="T12" fmla="*/ 110 w 110"/>
                <a:gd name="T13" fmla="*/ 55 h 109"/>
                <a:gd name="T14" fmla="*/ 106 w 110"/>
                <a:gd name="T15" fmla="*/ 36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09">
                  <a:moveTo>
                    <a:pt x="106" y="36"/>
                  </a:moveTo>
                  <a:cubicBezTo>
                    <a:pt x="107" y="2"/>
                    <a:pt x="107" y="2"/>
                    <a:pt x="107" y="2"/>
                  </a:cubicBezTo>
                  <a:cubicBezTo>
                    <a:pt x="73" y="3"/>
                    <a:pt x="73" y="3"/>
                    <a:pt x="73" y="3"/>
                  </a:cubicBezTo>
                  <a:cubicBezTo>
                    <a:pt x="67" y="1"/>
                    <a:pt x="61" y="0"/>
                    <a:pt x="55" y="0"/>
                  </a:cubicBezTo>
                  <a:cubicBezTo>
                    <a:pt x="25" y="0"/>
                    <a:pt x="0" y="24"/>
                    <a:pt x="0" y="55"/>
                  </a:cubicBezTo>
                  <a:cubicBezTo>
                    <a:pt x="0" y="85"/>
                    <a:pt x="25" y="109"/>
                    <a:pt x="55" y="109"/>
                  </a:cubicBezTo>
                  <a:cubicBezTo>
                    <a:pt x="85" y="109"/>
                    <a:pt x="110" y="85"/>
                    <a:pt x="110" y="55"/>
                  </a:cubicBezTo>
                  <a:cubicBezTo>
                    <a:pt x="110" y="48"/>
                    <a:pt x="108" y="42"/>
                    <a:pt x="106" y="36"/>
                  </a:cubicBezTo>
                  <a:close/>
                </a:path>
              </a:pathLst>
            </a:cu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Line 36">
              <a:extLst>
                <a:ext uri="{FF2B5EF4-FFF2-40B4-BE49-F238E27FC236}">
                  <a16:creationId xmlns:a16="http://schemas.microsoft.com/office/drawing/2014/main" id="{463E484E-D62C-4EDF-8F46-AB5FDA2A40D7}"/>
                </a:ext>
              </a:extLst>
            </p:cNvPr>
            <p:cNvSpPr>
              <a:spLocks noChangeShapeType="1"/>
            </p:cNvSpPr>
            <p:nvPr/>
          </p:nvSpPr>
          <p:spPr bwMode="auto">
            <a:xfrm>
              <a:off x="15280312" y="3346309"/>
              <a:ext cx="0" cy="51010"/>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Line 37">
              <a:extLst>
                <a:ext uri="{FF2B5EF4-FFF2-40B4-BE49-F238E27FC236}">
                  <a16:creationId xmlns:a16="http://schemas.microsoft.com/office/drawing/2014/main" id="{BEF98494-FB51-4F3E-A00E-9800933C4321}"/>
                </a:ext>
              </a:extLst>
            </p:cNvPr>
            <p:cNvSpPr>
              <a:spLocks noChangeShapeType="1"/>
            </p:cNvSpPr>
            <p:nvPr/>
          </p:nvSpPr>
          <p:spPr bwMode="auto">
            <a:xfrm flipH="1">
              <a:off x="15075073" y="3552148"/>
              <a:ext cx="49809" cy="0"/>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Line 38">
              <a:extLst>
                <a:ext uri="{FF2B5EF4-FFF2-40B4-BE49-F238E27FC236}">
                  <a16:creationId xmlns:a16="http://schemas.microsoft.com/office/drawing/2014/main" id="{B226E8F6-C60F-4475-8F73-23D663623487}"/>
                </a:ext>
              </a:extLst>
            </p:cNvPr>
            <p:cNvSpPr>
              <a:spLocks noChangeShapeType="1"/>
            </p:cNvSpPr>
            <p:nvPr/>
          </p:nvSpPr>
          <p:spPr bwMode="auto">
            <a:xfrm flipH="1">
              <a:off x="15435741" y="3552148"/>
              <a:ext cx="49209" cy="0"/>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Line 39">
              <a:extLst>
                <a:ext uri="{FF2B5EF4-FFF2-40B4-BE49-F238E27FC236}">
                  <a16:creationId xmlns:a16="http://schemas.microsoft.com/office/drawing/2014/main" id="{C27C077B-FFA9-4D98-B80F-0486B3DA4DB7}"/>
                </a:ext>
              </a:extLst>
            </p:cNvPr>
            <p:cNvSpPr>
              <a:spLocks noChangeShapeType="1"/>
            </p:cNvSpPr>
            <p:nvPr/>
          </p:nvSpPr>
          <p:spPr bwMode="auto">
            <a:xfrm flipH="1">
              <a:off x="15135084" y="3660768"/>
              <a:ext cx="36007" cy="34807"/>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Line 40">
              <a:extLst>
                <a:ext uri="{FF2B5EF4-FFF2-40B4-BE49-F238E27FC236}">
                  <a16:creationId xmlns:a16="http://schemas.microsoft.com/office/drawing/2014/main" id="{7B353442-8B48-416E-A026-484243905580}"/>
                </a:ext>
              </a:extLst>
            </p:cNvPr>
            <p:cNvSpPr>
              <a:spLocks noChangeShapeType="1"/>
            </p:cNvSpPr>
            <p:nvPr/>
          </p:nvSpPr>
          <p:spPr bwMode="auto">
            <a:xfrm flipH="1">
              <a:off x="15389532" y="3406920"/>
              <a:ext cx="36007" cy="34807"/>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Line 41">
              <a:extLst>
                <a:ext uri="{FF2B5EF4-FFF2-40B4-BE49-F238E27FC236}">
                  <a16:creationId xmlns:a16="http://schemas.microsoft.com/office/drawing/2014/main" id="{3BAE207E-94FE-4585-903E-402C3A1D1183}"/>
                </a:ext>
              </a:extLst>
            </p:cNvPr>
            <p:cNvSpPr>
              <a:spLocks noChangeShapeType="1"/>
            </p:cNvSpPr>
            <p:nvPr/>
          </p:nvSpPr>
          <p:spPr bwMode="auto">
            <a:xfrm flipH="1" flipV="1">
              <a:off x="15135084" y="3406920"/>
              <a:ext cx="36007" cy="34807"/>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Line 42">
              <a:extLst>
                <a:ext uri="{FF2B5EF4-FFF2-40B4-BE49-F238E27FC236}">
                  <a16:creationId xmlns:a16="http://schemas.microsoft.com/office/drawing/2014/main" id="{159E7988-01F3-4955-ADBA-43FD1DD8958F}"/>
                </a:ext>
              </a:extLst>
            </p:cNvPr>
            <p:cNvSpPr>
              <a:spLocks noChangeShapeType="1"/>
            </p:cNvSpPr>
            <p:nvPr/>
          </p:nvSpPr>
          <p:spPr bwMode="auto">
            <a:xfrm flipH="1" flipV="1">
              <a:off x="15389532" y="3660768"/>
              <a:ext cx="36007" cy="34807"/>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Line 43">
              <a:extLst>
                <a:ext uri="{FF2B5EF4-FFF2-40B4-BE49-F238E27FC236}">
                  <a16:creationId xmlns:a16="http://schemas.microsoft.com/office/drawing/2014/main" id="{2EAC273E-E8E6-4AED-A352-7C7042FEF54E}"/>
                </a:ext>
              </a:extLst>
            </p:cNvPr>
            <p:cNvSpPr>
              <a:spLocks noChangeShapeType="1"/>
            </p:cNvSpPr>
            <p:nvPr/>
          </p:nvSpPr>
          <p:spPr bwMode="auto">
            <a:xfrm flipH="1">
              <a:off x="15336122" y="3361312"/>
              <a:ext cx="18603" cy="45609"/>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Line 44">
              <a:extLst>
                <a:ext uri="{FF2B5EF4-FFF2-40B4-BE49-F238E27FC236}">
                  <a16:creationId xmlns:a16="http://schemas.microsoft.com/office/drawing/2014/main" id="{67B6B7CF-982F-42C8-B7E0-A16DA46F20C7}"/>
                </a:ext>
              </a:extLst>
            </p:cNvPr>
            <p:cNvSpPr>
              <a:spLocks noChangeShapeType="1"/>
            </p:cNvSpPr>
            <p:nvPr/>
          </p:nvSpPr>
          <p:spPr bwMode="auto">
            <a:xfrm flipH="1" flipV="1">
              <a:off x="15088876" y="3477734"/>
              <a:ext cx="47409" cy="17403"/>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Line 45">
              <a:extLst>
                <a:ext uri="{FF2B5EF4-FFF2-40B4-BE49-F238E27FC236}">
                  <a16:creationId xmlns:a16="http://schemas.microsoft.com/office/drawing/2014/main" id="{F1E2C342-79ED-471A-B018-FCF79B6B3E42}"/>
                </a:ext>
              </a:extLst>
            </p:cNvPr>
            <p:cNvSpPr>
              <a:spLocks noChangeShapeType="1"/>
            </p:cNvSpPr>
            <p:nvPr/>
          </p:nvSpPr>
          <p:spPr bwMode="auto">
            <a:xfrm flipH="1" flipV="1">
              <a:off x="15424339" y="3607958"/>
              <a:ext cx="47409" cy="18604"/>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Line 46">
              <a:extLst>
                <a:ext uri="{FF2B5EF4-FFF2-40B4-BE49-F238E27FC236}">
                  <a16:creationId xmlns:a16="http://schemas.microsoft.com/office/drawing/2014/main" id="{EBD9F66B-DBE9-4182-83D9-B62C0DA958A3}"/>
                </a:ext>
              </a:extLst>
            </p:cNvPr>
            <p:cNvSpPr>
              <a:spLocks noChangeShapeType="1"/>
            </p:cNvSpPr>
            <p:nvPr/>
          </p:nvSpPr>
          <p:spPr bwMode="auto">
            <a:xfrm flipH="1">
              <a:off x="15092476" y="3613959"/>
              <a:ext cx="45008" cy="19804"/>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2" name="Line 47">
              <a:extLst>
                <a:ext uri="{FF2B5EF4-FFF2-40B4-BE49-F238E27FC236}">
                  <a16:creationId xmlns:a16="http://schemas.microsoft.com/office/drawing/2014/main" id="{B9ED626A-58FA-4A9C-945E-2D2A201856C4}"/>
                </a:ext>
              </a:extLst>
            </p:cNvPr>
            <p:cNvSpPr>
              <a:spLocks noChangeShapeType="1"/>
            </p:cNvSpPr>
            <p:nvPr/>
          </p:nvSpPr>
          <p:spPr bwMode="auto">
            <a:xfrm flipH="1">
              <a:off x="15421938" y="3469332"/>
              <a:ext cx="45609" cy="19804"/>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3" name="Line 48">
              <a:extLst>
                <a:ext uri="{FF2B5EF4-FFF2-40B4-BE49-F238E27FC236}">
                  <a16:creationId xmlns:a16="http://schemas.microsoft.com/office/drawing/2014/main" id="{3D268C87-9ED3-455C-8608-40EF8095FF81}"/>
                </a:ext>
              </a:extLst>
            </p:cNvPr>
            <p:cNvSpPr>
              <a:spLocks noChangeShapeType="1"/>
            </p:cNvSpPr>
            <p:nvPr/>
          </p:nvSpPr>
          <p:spPr bwMode="auto">
            <a:xfrm flipH="1" flipV="1">
              <a:off x="15196896" y="3363712"/>
              <a:ext cx="21004" cy="45609"/>
            </a:xfrm>
            <a:prstGeom prst="line">
              <a:avLst/>
            </a:prstGeom>
            <a:noFill/>
            <a:ln w="19050" cap="rnd">
              <a:solidFill>
                <a:srgbClr val="A166FF"/>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5" name="Freeform 33">
              <a:extLst>
                <a:ext uri="{FF2B5EF4-FFF2-40B4-BE49-F238E27FC236}">
                  <a16:creationId xmlns:a16="http://schemas.microsoft.com/office/drawing/2014/main" id="{11671E40-8E6D-4AE1-B717-EB6D3D54DE9A}"/>
                </a:ext>
              </a:extLst>
            </p:cNvPr>
            <p:cNvSpPr>
              <a:spLocks/>
            </p:cNvSpPr>
            <p:nvPr/>
          </p:nvSpPr>
          <p:spPr bwMode="auto">
            <a:xfrm>
              <a:off x="15075073" y="3346309"/>
              <a:ext cx="409877" cy="409877"/>
            </a:xfrm>
            <a:custGeom>
              <a:avLst/>
              <a:gdLst>
                <a:gd name="T0" fmla="*/ 165 w 330"/>
                <a:gd name="T1" fmla="*/ 331 h 331"/>
                <a:gd name="T2" fmla="*/ 165 w 330"/>
                <a:gd name="T3" fmla="*/ 331 h 331"/>
                <a:gd name="T4" fmla="*/ 330 w 330"/>
                <a:gd name="T5" fmla="*/ 166 h 331"/>
                <a:gd name="T6" fmla="*/ 330 w 330"/>
                <a:gd name="T7" fmla="*/ 166 h 331"/>
                <a:gd name="T8" fmla="*/ 165 w 330"/>
                <a:gd name="T9" fmla="*/ 0 h 331"/>
                <a:gd name="T10" fmla="*/ 165 w 330"/>
                <a:gd name="T11" fmla="*/ 0 h 331"/>
                <a:gd name="T12" fmla="*/ 0 w 330"/>
                <a:gd name="T13" fmla="*/ 166 h 331"/>
                <a:gd name="T14" fmla="*/ 0 w 330"/>
                <a:gd name="T15" fmla="*/ 166 h 331"/>
                <a:gd name="T16" fmla="*/ 165 w 330"/>
                <a:gd name="T17"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331">
                  <a:moveTo>
                    <a:pt x="165" y="331"/>
                  </a:moveTo>
                  <a:cubicBezTo>
                    <a:pt x="165" y="331"/>
                    <a:pt x="165" y="331"/>
                    <a:pt x="165" y="331"/>
                  </a:cubicBezTo>
                  <a:cubicBezTo>
                    <a:pt x="256" y="331"/>
                    <a:pt x="330" y="257"/>
                    <a:pt x="330" y="166"/>
                  </a:cubicBezTo>
                  <a:cubicBezTo>
                    <a:pt x="330" y="166"/>
                    <a:pt x="330" y="166"/>
                    <a:pt x="330" y="166"/>
                  </a:cubicBezTo>
                  <a:cubicBezTo>
                    <a:pt x="330" y="74"/>
                    <a:pt x="256" y="0"/>
                    <a:pt x="165" y="0"/>
                  </a:cubicBezTo>
                  <a:cubicBezTo>
                    <a:pt x="165" y="0"/>
                    <a:pt x="165" y="0"/>
                    <a:pt x="165" y="0"/>
                  </a:cubicBezTo>
                  <a:cubicBezTo>
                    <a:pt x="74" y="0"/>
                    <a:pt x="0" y="74"/>
                    <a:pt x="0" y="166"/>
                  </a:cubicBezTo>
                  <a:cubicBezTo>
                    <a:pt x="0" y="166"/>
                    <a:pt x="0" y="166"/>
                    <a:pt x="0" y="166"/>
                  </a:cubicBezTo>
                  <a:cubicBezTo>
                    <a:pt x="0" y="257"/>
                    <a:pt x="74" y="331"/>
                    <a:pt x="165" y="331"/>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27" name="Group 126">
            <a:extLst>
              <a:ext uri="{FF2B5EF4-FFF2-40B4-BE49-F238E27FC236}">
                <a16:creationId xmlns:a16="http://schemas.microsoft.com/office/drawing/2014/main" id="{76DE386B-7499-4875-9198-C444DAB3C49D}"/>
              </a:ext>
            </a:extLst>
          </p:cNvPr>
          <p:cNvGrpSpPr/>
          <p:nvPr/>
        </p:nvGrpSpPr>
        <p:grpSpPr>
          <a:xfrm>
            <a:off x="12930039" y="297306"/>
            <a:ext cx="1341955" cy="1307813"/>
            <a:chOff x="12930039" y="297306"/>
            <a:chExt cx="1341955" cy="1307813"/>
          </a:xfrm>
        </p:grpSpPr>
        <p:sp>
          <p:nvSpPr>
            <p:cNvPr id="145" name="Application Design">
              <a:extLst>
                <a:ext uri="{FF2B5EF4-FFF2-40B4-BE49-F238E27FC236}">
                  <a16:creationId xmlns:a16="http://schemas.microsoft.com/office/drawing/2014/main" id="{9EBF84EA-EC01-4A97-A5EA-8F5E7BD9D29D}"/>
                </a:ext>
              </a:extLst>
            </p:cNvPr>
            <p:cNvSpPr txBox="1"/>
            <p:nvPr/>
          </p:nvSpPr>
          <p:spPr>
            <a:xfrm>
              <a:off x="12930039" y="1112676"/>
              <a:ext cx="1341955" cy="49244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 Migrate &amp; modernize</a:t>
              </a:r>
              <a:endParaRPr kumimoji="0" lang="en-US" sz="1600" b="0" i="0" u="none" strike="noStrike" kern="0" cap="none" spc="0" normalizeH="0" baseline="0" noProof="0" dirty="0">
                <a:ln>
                  <a:noFill/>
                </a:ln>
                <a:solidFill>
                  <a:srgbClr val="FFFFFF"/>
                </a:solidFill>
                <a:effectLst/>
                <a:uLnTx/>
                <a:uFillTx/>
                <a:latin typeface="Amazon Ember" panose="02000000000000000000" pitchFamily="2" charset="0"/>
                <a:ea typeface="+mn-ea"/>
                <a:cs typeface="Arial"/>
                <a:sym typeface="Arial"/>
              </a:endParaRPr>
            </a:p>
          </p:txBody>
        </p:sp>
        <p:grpSp>
          <p:nvGrpSpPr>
            <p:cNvPr id="146" name="Group 145">
              <a:extLst>
                <a:ext uri="{FF2B5EF4-FFF2-40B4-BE49-F238E27FC236}">
                  <a16:creationId xmlns:a16="http://schemas.microsoft.com/office/drawing/2014/main" id="{7346DE7A-EAEF-48FB-898D-60EF162CCDCF}"/>
                </a:ext>
              </a:extLst>
            </p:cNvPr>
            <p:cNvGrpSpPr/>
            <p:nvPr/>
          </p:nvGrpSpPr>
          <p:grpSpPr>
            <a:xfrm>
              <a:off x="13248972" y="297306"/>
              <a:ext cx="704086" cy="722374"/>
              <a:chOff x="8191015" y="1584235"/>
              <a:chExt cx="1812230" cy="1698022"/>
            </a:xfrm>
          </p:grpSpPr>
          <p:sp>
            <p:nvSpPr>
              <p:cNvPr id="147" name="Freeform: Shape 146">
                <a:extLst>
                  <a:ext uri="{FF2B5EF4-FFF2-40B4-BE49-F238E27FC236}">
                    <a16:creationId xmlns:a16="http://schemas.microsoft.com/office/drawing/2014/main" id="{55FB38F1-126D-413E-8258-AE7FCFA815E4}"/>
                  </a:ext>
                </a:extLst>
              </p:cNvPr>
              <p:cNvSpPr/>
              <p:nvPr/>
            </p:nvSpPr>
            <p:spPr>
              <a:xfrm>
                <a:off x="8410397" y="2433617"/>
                <a:ext cx="34822" cy="34822"/>
              </a:xfrm>
              <a:custGeom>
                <a:avLst/>
                <a:gdLst>
                  <a:gd name="connsiteX0" fmla="*/ 4828 w 9655"/>
                  <a:gd name="connsiteY0" fmla="*/ 4828 h 9655"/>
                  <a:gd name="connsiteX1" fmla="*/ 4828 w 9655"/>
                  <a:gd name="connsiteY1" fmla="*/ 4828 h 9655"/>
                </a:gdLst>
                <a:ahLst/>
                <a:cxnLst>
                  <a:cxn ang="0">
                    <a:pos x="connsiteX0" y="connsiteY0"/>
                  </a:cxn>
                  <a:cxn ang="0">
                    <a:pos x="connsiteX1" y="connsiteY1"/>
                  </a:cxn>
                </a:cxnLst>
                <a:rect l="l" t="t" r="r" b="b"/>
                <a:pathLst>
                  <a:path w="9655" h="9655">
                    <a:moveTo>
                      <a:pt x="4828" y="4828"/>
                    </a:moveTo>
                    <a:cubicBezTo>
                      <a:pt x="4828" y="4828"/>
                      <a:pt x="4828" y="4828"/>
                      <a:pt x="4828" y="4828"/>
                    </a:cubicBezTo>
                  </a:path>
                </a:pathLst>
              </a:custGeom>
              <a:noFill/>
              <a:ln w="19050" cap="flat">
                <a:solidFill>
                  <a:schemeClr val="accent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72F1BB2E-22F5-43C2-8A52-AE90D3C092AB}"/>
                  </a:ext>
                </a:extLst>
              </p:cNvPr>
              <p:cNvSpPr/>
              <p:nvPr/>
            </p:nvSpPr>
            <p:spPr>
              <a:xfrm>
                <a:off x="9268203" y="2894439"/>
                <a:ext cx="557164" cy="232151"/>
              </a:xfrm>
              <a:custGeom>
                <a:avLst/>
                <a:gdLst>
                  <a:gd name="connsiteX0" fmla="*/ 4828 w 154485"/>
                  <a:gd name="connsiteY0" fmla="*/ 59541 h 64368"/>
                  <a:gd name="connsiteX1" fmla="*/ 80461 w 154485"/>
                  <a:gd name="connsiteY1" fmla="*/ 59541 h 64368"/>
                  <a:gd name="connsiteX2" fmla="*/ 151589 w 154485"/>
                  <a:gd name="connsiteY2" fmla="*/ 4828 h 64368"/>
                </a:gdLst>
                <a:ahLst/>
                <a:cxnLst>
                  <a:cxn ang="0">
                    <a:pos x="connsiteX0" y="connsiteY0"/>
                  </a:cxn>
                  <a:cxn ang="0">
                    <a:pos x="connsiteX1" y="connsiteY1"/>
                  </a:cxn>
                  <a:cxn ang="0">
                    <a:pos x="connsiteX2" y="connsiteY2"/>
                  </a:cxn>
                </a:cxnLst>
                <a:rect l="l" t="t" r="r" b="b"/>
                <a:pathLst>
                  <a:path w="154485" h="64368">
                    <a:moveTo>
                      <a:pt x="4828" y="59541"/>
                    </a:moveTo>
                    <a:lnTo>
                      <a:pt x="80461" y="59541"/>
                    </a:lnTo>
                    <a:cubicBezTo>
                      <a:pt x="80461" y="59541"/>
                      <a:pt x="154164" y="65013"/>
                      <a:pt x="151589" y="4828"/>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A77C80D3-D0C3-4550-B068-1769FC2F0447}"/>
                  </a:ext>
                </a:extLst>
              </p:cNvPr>
              <p:cNvSpPr/>
              <p:nvPr/>
            </p:nvSpPr>
            <p:spPr>
              <a:xfrm>
                <a:off x="8191015" y="2626307"/>
                <a:ext cx="545556" cy="487520"/>
              </a:xfrm>
              <a:custGeom>
                <a:avLst/>
                <a:gdLst>
                  <a:gd name="connsiteX0" fmla="*/ 17058 w 151266"/>
                  <a:gd name="connsiteY0" fmla="*/ 4828 h 135174"/>
                  <a:gd name="connsiteX1" fmla="*/ 4828 w 151266"/>
                  <a:gd name="connsiteY1" fmla="*/ 50530 h 135174"/>
                  <a:gd name="connsiteX2" fmla="*/ 46024 w 151266"/>
                  <a:gd name="connsiteY2" fmla="*/ 126163 h 135174"/>
                  <a:gd name="connsiteX3" fmla="*/ 70162 w 151266"/>
                  <a:gd name="connsiteY3" fmla="*/ 133244 h 135174"/>
                  <a:gd name="connsiteX4" fmla="*/ 148692 w 151266"/>
                  <a:gd name="connsiteY4" fmla="*/ 133244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66" h="135174">
                    <a:moveTo>
                      <a:pt x="17058" y="4828"/>
                    </a:moveTo>
                    <a:cubicBezTo>
                      <a:pt x="9655" y="16414"/>
                      <a:pt x="4828" y="31541"/>
                      <a:pt x="4828" y="50530"/>
                    </a:cubicBezTo>
                    <a:cubicBezTo>
                      <a:pt x="4828" y="93335"/>
                      <a:pt x="29610" y="115864"/>
                      <a:pt x="46024" y="126163"/>
                    </a:cubicBezTo>
                    <a:cubicBezTo>
                      <a:pt x="53426" y="130669"/>
                      <a:pt x="61794" y="133244"/>
                      <a:pt x="70162" y="133244"/>
                    </a:cubicBezTo>
                    <a:lnTo>
                      <a:pt x="148692" y="133244"/>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E1C2AED0-0E7D-46C8-BAE5-A240ADC17DC9}"/>
                  </a:ext>
                </a:extLst>
              </p:cNvPr>
              <p:cNvSpPr/>
              <p:nvPr/>
            </p:nvSpPr>
            <p:spPr>
              <a:xfrm>
                <a:off x="8483526" y="2039537"/>
                <a:ext cx="1009863" cy="406266"/>
              </a:xfrm>
              <a:custGeom>
                <a:avLst/>
                <a:gdLst>
                  <a:gd name="connsiteX0" fmla="*/ 4828 w 280004"/>
                  <a:gd name="connsiteY0" fmla="*/ 55841 h 112645"/>
                  <a:gd name="connsiteX1" fmla="*/ 51817 w 280004"/>
                  <a:gd name="connsiteY1" fmla="*/ 14645 h 112645"/>
                  <a:gd name="connsiteX2" fmla="*/ 179911 w 280004"/>
                  <a:gd name="connsiteY2" fmla="*/ 40070 h 112645"/>
                  <a:gd name="connsiteX3" fmla="*/ 211452 w 280004"/>
                  <a:gd name="connsiteY3" fmla="*/ 91565 h 112645"/>
                  <a:gd name="connsiteX4" fmla="*/ 277430 w 280004"/>
                  <a:gd name="connsiteY4" fmla="*/ 109267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4" h="112645">
                    <a:moveTo>
                      <a:pt x="4828" y="55841"/>
                    </a:moveTo>
                    <a:cubicBezTo>
                      <a:pt x="16736" y="37817"/>
                      <a:pt x="32828" y="23013"/>
                      <a:pt x="51817" y="14645"/>
                    </a:cubicBezTo>
                    <a:cubicBezTo>
                      <a:pt x="102668" y="-6919"/>
                      <a:pt x="149336" y="9495"/>
                      <a:pt x="179911" y="40070"/>
                    </a:cubicBezTo>
                    <a:cubicBezTo>
                      <a:pt x="194072" y="54232"/>
                      <a:pt x="204371" y="72255"/>
                      <a:pt x="211452" y="91565"/>
                    </a:cubicBezTo>
                    <a:cubicBezTo>
                      <a:pt x="211452" y="91565"/>
                      <a:pt x="255223" y="64209"/>
                      <a:pt x="277430" y="109267"/>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D3CAA377-3B0E-4CA2-ABD7-43416C145589}"/>
                  </a:ext>
                </a:extLst>
              </p:cNvPr>
              <p:cNvSpPr/>
              <p:nvPr/>
            </p:nvSpPr>
            <p:spPr>
              <a:xfrm>
                <a:off x="8326826" y="2286201"/>
                <a:ext cx="429480" cy="232151"/>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9DEE8128-CACE-4D09-8A80-4421DC4E0F9C}"/>
                  </a:ext>
                </a:extLst>
              </p:cNvPr>
              <p:cNvSpPr/>
              <p:nvPr/>
            </p:nvSpPr>
            <p:spPr>
              <a:xfrm>
                <a:off x="8326823" y="2390669"/>
                <a:ext cx="232153" cy="394656"/>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16120819-AD6B-4ED9-9D89-9B5B3B9B41D1}"/>
                  </a:ext>
                </a:extLst>
              </p:cNvPr>
              <p:cNvSpPr/>
              <p:nvPr/>
            </p:nvSpPr>
            <p:spPr>
              <a:xfrm>
                <a:off x="8529951" y="2390669"/>
                <a:ext cx="232153" cy="394656"/>
              </a:xfrm>
              <a:custGeom>
                <a:avLst/>
                <a:gdLst>
                  <a:gd name="connsiteX0" fmla="*/ 60829 w 64368"/>
                  <a:gd name="connsiteY0" fmla="*/ 4828 h 109427"/>
                  <a:gd name="connsiteX1" fmla="*/ 60829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0829" y="4828"/>
                    </a:moveTo>
                    <a:lnTo>
                      <a:pt x="60829" y="78208"/>
                    </a:lnTo>
                    <a:lnTo>
                      <a:pt x="4828" y="107174"/>
                    </a:lnTo>
                    <a:lnTo>
                      <a:pt x="4828" y="33472"/>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9E1AD62E-A989-4373-804A-7CACA080A539}"/>
                  </a:ext>
                </a:extLst>
              </p:cNvPr>
              <p:cNvSpPr/>
              <p:nvPr/>
            </p:nvSpPr>
            <p:spPr>
              <a:xfrm>
                <a:off x="9286766" y="2072624"/>
                <a:ext cx="92863" cy="197329"/>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A92BC09A-2630-4B9E-8918-FE25B84FC930}"/>
                  </a:ext>
                </a:extLst>
              </p:cNvPr>
              <p:cNvSpPr/>
              <p:nvPr/>
            </p:nvSpPr>
            <p:spPr>
              <a:xfrm>
                <a:off x="9436506" y="1665195"/>
                <a:ext cx="197331" cy="92861"/>
              </a:xfrm>
              <a:custGeom>
                <a:avLst/>
                <a:gdLst>
                  <a:gd name="connsiteX0" fmla="*/ 4828 w 54713"/>
                  <a:gd name="connsiteY0" fmla="*/ 23495 h 25747"/>
                  <a:gd name="connsiteX1" fmla="*/ 50530 w 54713"/>
                  <a:gd name="connsiteY1" fmla="*/ 4828 h 25747"/>
                </a:gdLst>
                <a:ahLst/>
                <a:cxnLst>
                  <a:cxn ang="0">
                    <a:pos x="connsiteX0" y="connsiteY0"/>
                  </a:cxn>
                  <a:cxn ang="0">
                    <a:pos x="connsiteX1" y="connsiteY1"/>
                  </a:cxn>
                </a:cxnLst>
                <a:rect l="l" t="t" r="r" b="b"/>
                <a:pathLst>
                  <a:path w="54713" h="25747">
                    <a:moveTo>
                      <a:pt x="4828" y="23495"/>
                    </a:moveTo>
                    <a:lnTo>
                      <a:pt x="50530" y="4828"/>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30619130-45B0-4C1E-AD60-67508EEA2C61}"/>
                  </a:ext>
                </a:extLst>
              </p:cNvPr>
              <p:cNvSpPr/>
              <p:nvPr/>
            </p:nvSpPr>
            <p:spPr>
              <a:xfrm>
                <a:off x="9268198" y="1584235"/>
                <a:ext cx="359835" cy="359834"/>
              </a:xfrm>
              <a:custGeom>
                <a:avLst/>
                <a:gdLst>
                  <a:gd name="connsiteX0" fmla="*/ 97841 w 99771"/>
                  <a:gd name="connsiteY0" fmla="*/ 27276 h 99771"/>
                  <a:gd name="connsiteX1" fmla="*/ 97841 w 99771"/>
                  <a:gd name="connsiteY1" fmla="*/ 77162 h 99771"/>
                  <a:gd name="connsiteX2" fmla="*/ 90760 w 99771"/>
                  <a:gd name="connsiteY2" fmla="*/ 88105 h 99771"/>
                  <a:gd name="connsiteX3" fmla="*/ 52139 w 99771"/>
                  <a:gd name="connsiteY3" fmla="*/ 95507 h 99771"/>
                  <a:gd name="connsiteX4" fmla="*/ 52461 w 99771"/>
                  <a:gd name="connsiteY4" fmla="*/ 47231 h 99771"/>
                  <a:gd name="connsiteX5" fmla="*/ 51495 w 99771"/>
                  <a:gd name="connsiteY5" fmla="*/ 45621 h 99771"/>
                  <a:gd name="connsiteX6" fmla="*/ 7081 w 99771"/>
                  <a:gd name="connsiteY6" fmla="*/ 27276 h 99771"/>
                  <a:gd name="connsiteX7" fmla="*/ 4828 w 99771"/>
                  <a:gd name="connsiteY7" fmla="*/ 27598 h 99771"/>
                  <a:gd name="connsiteX8" fmla="*/ 5793 w 99771"/>
                  <a:gd name="connsiteY8" fmla="*/ 25667 h 99771"/>
                  <a:gd name="connsiteX9" fmla="*/ 50208 w 99771"/>
                  <a:gd name="connsiteY9" fmla="*/ 5069 h 99771"/>
                  <a:gd name="connsiteX10" fmla="*/ 51817 w 99771"/>
                  <a:gd name="connsiteY10" fmla="*/ 5069 h 99771"/>
                  <a:gd name="connsiteX11" fmla="*/ 96232 w 99771"/>
                  <a:gd name="connsiteY11" fmla="*/ 25667 h 99771"/>
                  <a:gd name="connsiteX12" fmla="*/ 97841 w 99771"/>
                  <a:gd name="connsiteY12" fmla="*/ 27276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771" h="99771">
                    <a:moveTo>
                      <a:pt x="97841" y="27276"/>
                    </a:moveTo>
                    <a:lnTo>
                      <a:pt x="97841" y="77162"/>
                    </a:lnTo>
                    <a:cubicBezTo>
                      <a:pt x="97841" y="81990"/>
                      <a:pt x="95266" y="86174"/>
                      <a:pt x="90760" y="88105"/>
                    </a:cubicBezTo>
                    <a:cubicBezTo>
                      <a:pt x="83680" y="91323"/>
                      <a:pt x="70484" y="95507"/>
                      <a:pt x="52139" y="95507"/>
                    </a:cubicBezTo>
                    <a:lnTo>
                      <a:pt x="52461" y="47231"/>
                    </a:lnTo>
                    <a:cubicBezTo>
                      <a:pt x="52461" y="46587"/>
                      <a:pt x="52139" y="45943"/>
                      <a:pt x="51495" y="45621"/>
                    </a:cubicBezTo>
                    <a:lnTo>
                      <a:pt x="7081" y="27276"/>
                    </a:lnTo>
                    <a:cubicBezTo>
                      <a:pt x="6437" y="26954"/>
                      <a:pt x="5150" y="26954"/>
                      <a:pt x="4828" y="27598"/>
                    </a:cubicBezTo>
                    <a:cubicBezTo>
                      <a:pt x="4828" y="26954"/>
                      <a:pt x="5150" y="25989"/>
                      <a:pt x="5793" y="25667"/>
                    </a:cubicBezTo>
                    <a:lnTo>
                      <a:pt x="50208" y="5069"/>
                    </a:lnTo>
                    <a:cubicBezTo>
                      <a:pt x="50851" y="4747"/>
                      <a:pt x="51173" y="4747"/>
                      <a:pt x="51817" y="5069"/>
                    </a:cubicBezTo>
                    <a:lnTo>
                      <a:pt x="96232" y="25667"/>
                    </a:lnTo>
                    <a:cubicBezTo>
                      <a:pt x="97519" y="25667"/>
                      <a:pt x="97841" y="26311"/>
                      <a:pt x="97841" y="27276"/>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FFD232B6-EDAD-47F6-A952-99DED70295CB}"/>
                  </a:ext>
                </a:extLst>
              </p:cNvPr>
              <p:cNvSpPr/>
              <p:nvPr/>
            </p:nvSpPr>
            <p:spPr>
              <a:xfrm>
                <a:off x="9267034" y="1662419"/>
                <a:ext cx="197331" cy="278583"/>
              </a:xfrm>
              <a:custGeom>
                <a:avLst/>
                <a:gdLst>
                  <a:gd name="connsiteX0" fmla="*/ 52782 w 54713"/>
                  <a:gd name="connsiteY0" fmla="*/ 25230 h 77242"/>
                  <a:gd name="connsiteX1" fmla="*/ 52782 w 54713"/>
                  <a:gd name="connsiteY1" fmla="*/ 73507 h 77242"/>
                  <a:gd name="connsiteX2" fmla="*/ 24460 w 54713"/>
                  <a:gd name="connsiteY2" fmla="*/ 70610 h 77242"/>
                  <a:gd name="connsiteX3" fmla="*/ 22851 w 54713"/>
                  <a:gd name="connsiteY3" fmla="*/ 70288 h 77242"/>
                  <a:gd name="connsiteX4" fmla="*/ 19633 w 54713"/>
                  <a:gd name="connsiteY4" fmla="*/ 69323 h 77242"/>
                  <a:gd name="connsiteX5" fmla="*/ 14483 w 54713"/>
                  <a:gd name="connsiteY5" fmla="*/ 67392 h 77242"/>
                  <a:gd name="connsiteX6" fmla="*/ 13196 w 54713"/>
                  <a:gd name="connsiteY6" fmla="*/ 67070 h 77242"/>
                  <a:gd name="connsiteX7" fmla="*/ 13196 w 54713"/>
                  <a:gd name="connsiteY7" fmla="*/ 67070 h 77242"/>
                  <a:gd name="connsiteX8" fmla="*/ 11908 w 54713"/>
                  <a:gd name="connsiteY8" fmla="*/ 66426 h 77242"/>
                  <a:gd name="connsiteX9" fmla="*/ 10299 w 54713"/>
                  <a:gd name="connsiteY9" fmla="*/ 65461 h 77242"/>
                  <a:gd name="connsiteX10" fmla="*/ 10299 w 54713"/>
                  <a:gd name="connsiteY10" fmla="*/ 65461 h 77242"/>
                  <a:gd name="connsiteX11" fmla="*/ 9012 w 54713"/>
                  <a:gd name="connsiteY11" fmla="*/ 64495 h 77242"/>
                  <a:gd name="connsiteX12" fmla="*/ 8368 w 54713"/>
                  <a:gd name="connsiteY12" fmla="*/ 63851 h 77242"/>
                  <a:gd name="connsiteX13" fmla="*/ 7724 w 54713"/>
                  <a:gd name="connsiteY13" fmla="*/ 63208 h 77242"/>
                  <a:gd name="connsiteX14" fmla="*/ 4828 w 54713"/>
                  <a:gd name="connsiteY14" fmla="*/ 55484 h 77242"/>
                  <a:gd name="connsiteX15" fmla="*/ 4828 w 54713"/>
                  <a:gd name="connsiteY15" fmla="*/ 5598 h 77242"/>
                  <a:gd name="connsiteX16" fmla="*/ 6115 w 54713"/>
                  <a:gd name="connsiteY16" fmla="*/ 4954 h 77242"/>
                  <a:gd name="connsiteX17" fmla="*/ 51495 w 54713"/>
                  <a:gd name="connsiteY17" fmla="*/ 23943 h 77242"/>
                  <a:gd name="connsiteX18" fmla="*/ 52782 w 54713"/>
                  <a:gd name="connsiteY18" fmla="*/ 25230 h 7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13" h="77242">
                    <a:moveTo>
                      <a:pt x="52782" y="25230"/>
                    </a:moveTo>
                    <a:lnTo>
                      <a:pt x="52782" y="73507"/>
                    </a:lnTo>
                    <a:cubicBezTo>
                      <a:pt x="42162" y="73507"/>
                      <a:pt x="31219" y="72219"/>
                      <a:pt x="24460" y="70610"/>
                    </a:cubicBezTo>
                    <a:cubicBezTo>
                      <a:pt x="23816" y="70610"/>
                      <a:pt x="23495" y="70288"/>
                      <a:pt x="22851" y="70288"/>
                    </a:cubicBezTo>
                    <a:cubicBezTo>
                      <a:pt x="21885" y="69967"/>
                      <a:pt x="20598" y="69645"/>
                      <a:pt x="19633" y="69323"/>
                    </a:cubicBezTo>
                    <a:cubicBezTo>
                      <a:pt x="17701" y="68679"/>
                      <a:pt x="15770" y="68035"/>
                      <a:pt x="14483" y="67392"/>
                    </a:cubicBezTo>
                    <a:cubicBezTo>
                      <a:pt x="14161" y="67070"/>
                      <a:pt x="13839" y="67070"/>
                      <a:pt x="13196" y="67070"/>
                    </a:cubicBezTo>
                    <a:cubicBezTo>
                      <a:pt x="13196" y="67070"/>
                      <a:pt x="13196" y="67070"/>
                      <a:pt x="13196" y="67070"/>
                    </a:cubicBezTo>
                    <a:cubicBezTo>
                      <a:pt x="12552" y="66748"/>
                      <a:pt x="12230" y="66748"/>
                      <a:pt x="11908" y="66426"/>
                    </a:cubicBezTo>
                    <a:cubicBezTo>
                      <a:pt x="11265" y="66104"/>
                      <a:pt x="10943" y="65783"/>
                      <a:pt x="10299" y="65461"/>
                    </a:cubicBezTo>
                    <a:lnTo>
                      <a:pt x="10299" y="65461"/>
                    </a:lnTo>
                    <a:cubicBezTo>
                      <a:pt x="9977" y="65139"/>
                      <a:pt x="9333" y="64817"/>
                      <a:pt x="9012" y="64495"/>
                    </a:cubicBezTo>
                    <a:cubicBezTo>
                      <a:pt x="8690" y="64495"/>
                      <a:pt x="8690" y="64173"/>
                      <a:pt x="8368" y="63851"/>
                    </a:cubicBezTo>
                    <a:cubicBezTo>
                      <a:pt x="8046" y="63530"/>
                      <a:pt x="8046" y="63530"/>
                      <a:pt x="7724" y="63208"/>
                    </a:cubicBezTo>
                    <a:cubicBezTo>
                      <a:pt x="5793" y="60955"/>
                      <a:pt x="4828" y="58380"/>
                      <a:pt x="4828" y="55484"/>
                    </a:cubicBezTo>
                    <a:lnTo>
                      <a:pt x="4828" y="5598"/>
                    </a:lnTo>
                    <a:cubicBezTo>
                      <a:pt x="4828" y="4954"/>
                      <a:pt x="5471" y="4632"/>
                      <a:pt x="6115" y="4954"/>
                    </a:cubicBezTo>
                    <a:lnTo>
                      <a:pt x="51495" y="23943"/>
                    </a:lnTo>
                    <a:cubicBezTo>
                      <a:pt x="52461" y="23943"/>
                      <a:pt x="52782" y="24586"/>
                      <a:pt x="52782" y="25230"/>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5C268B74-FD22-46C6-85B8-6E1985C14224}"/>
                  </a:ext>
                </a:extLst>
              </p:cNvPr>
              <p:cNvSpPr/>
              <p:nvPr/>
            </p:nvSpPr>
            <p:spPr>
              <a:xfrm>
                <a:off x="9123098" y="1814934"/>
                <a:ext cx="661630" cy="220542"/>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9" name="Freeform: Shape 158">
                <a:extLst>
                  <a:ext uri="{FF2B5EF4-FFF2-40B4-BE49-F238E27FC236}">
                    <a16:creationId xmlns:a16="http://schemas.microsoft.com/office/drawing/2014/main" id="{7172BF81-8160-4004-8D5F-849869C95B15}"/>
                  </a:ext>
                </a:extLst>
              </p:cNvPr>
              <p:cNvSpPr/>
              <p:nvPr/>
            </p:nvSpPr>
            <p:spPr>
              <a:xfrm>
                <a:off x="9482169" y="2356374"/>
                <a:ext cx="521076" cy="521074"/>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0" name="Freeform: Shape 159">
                <a:extLst>
                  <a:ext uri="{FF2B5EF4-FFF2-40B4-BE49-F238E27FC236}">
                    <a16:creationId xmlns:a16="http://schemas.microsoft.com/office/drawing/2014/main" id="{955BED4D-4930-435D-8D39-E3B574274570}"/>
                  </a:ext>
                </a:extLst>
              </p:cNvPr>
              <p:cNvSpPr/>
              <p:nvPr/>
            </p:nvSpPr>
            <p:spPr>
              <a:xfrm>
                <a:off x="9634218" y="2505864"/>
                <a:ext cx="222100" cy="22210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5" name="Freeform: Shape 164">
                <a:extLst>
                  <a:ext uri="{FF2B5EF4-FFF2-40B4-BE49-F238E27FC236}">
                    <a16:creationId xmlns:a16="http://schemas.microsoft.com/office/drawing/2014/main" id="{B1CF491B-962D-4B9A-B5B3-930556652163}"/>
                  </a:ext>
                </a:extLst>
              </p:cNvPr>
              <p:cNvSpPr/>
              <p:nvPr/>
            </p:nvSpPr>
            <p:spPr>
              <a:xfrm rot="900000">
                <a:off x="8808913" y="2881882"/>
                <a:ext cx="400377" cy="40037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6" name="Freeform: Shape 165">
                <a:extLst>
                  <a:ext uri="{FF2B5EF4-FFF2-40B4-BE49-F238E27FC236}">
                    <a16:creationId xmlns:a16="http://schemas.microsoft.com/office/drawing/2014/main" id="{1E8F817C-1E23-4A74-B4A5-29929E24BB0E}"/>
                  </a:ext>
                </a:extLst>
              </p:cNvPr>
              <p:cNvSpPr/>
              <p:nvPr/>
            </p:nvSpPr>
            <p:spPr>
              <a:xfrm rot="900000">
                <a:off x="8925669" y="2997255"/>
                <a:ext cx="170653" cy="170652"/>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7" name="Freeform: Shape 166">
                <a:extLst>
                  <a:ext uri="{FF2B5EF4-FFF2-40B4-BE49-F238E27FC236}">
                    <a16:creationId xmlns:a16="http://schemas.microsoft.com/office/drawing/2014/main" id="{7E31B726-1CEC-4D5A-AAF2-6FB62D618D18}"/>
                  </a:ext>
                </a:extLst>
              </p:cNvPr>
              <p:cNvSpPr/>
              <p:nvPr/>
            </p:nvSpPr>
            <p:spPr>
              <a:xfrm rot="900000">
                <a:off x="8987584" y="3059163"/>
                <a:ext cx="46829" cy="46829"/>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8" name="Freeform: Shape 167">
                <a:extLst>
                  <a:ext uri="{FF2B5EF4-FFF2-40B4-BE49-F238E27FC236}">
                    <a16:creationId xmlns:a16="http://schemas.microsoft.com/office/drawing/2014/main" id="{12B44CD0-6996-46C7-AD75-EBFDE05B8AB8}"/>
                  </a:ext>
                </a:extLst>
              </p:cNvPr>
              <p:cNvSpPr/>
              <p:nvPr/>
            </p:nvSpPr>
            <p:spPr>
              <a:xfrm rot="900000">
                <a:off x="9712325" y="2583987"/>
                <a:ext cx="65850" cy="6585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94" name="Rectangle 93">
            <a:extLst>
              <a:ext uri="{FF2B5EF4-FFF2-40B4-BE49-F238E27FC236}">
                <a16:creationId xmlns:a16="http://schemas.microsoft.com/office/drawing/2014/main" id="{CE96B1FA-8D80-4BEE-8E36-E4434700ED35}"/>
              </a:ext>
            </a:extLst>
          </p:cNvPr>
          <p:cNvSpPr/>
          <p:nvPr/>
        </p:nvSpPr>
        <p:spPr>
          <a:xfrm>
            <a:off x="10207627" y="7568914"/>
            <a:ext cx="1851789" cy="276999"/>
          </a:xfrm>
          <a:prstGeom prst="rect">
            <a:avLst/>
          </a:prstGeom>
        </p:spPr>
        <p:txBody>
          <a:bodyPr wrap="none">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166FF"/>
                </a:solidFill>
                <a:effectLst/>
                <a:uLnTx/>
                <a:uFillTx/>
                <a:latin typeface="Amazon Ember"/>
                <a:ea typeface="+mn-ea"/>
                <a:cs typeface="+mn-cs"/>
                <a:hlinkClick r:id="rId3">
                  <a:extLst>
                    <a:ext uri="{A12FA001-AC4F-418D-AE19-62706E023703}">
                      <ahyp:hlinkClr xmlns:ahyp="http://schemas.microsoft.com/office/drawing/2018/hyperlinkcolor" xmlns="" val="tx"/>
                    </a:ext>
                  </a:extLst>
                </a:hlinkClick>
              </a:rPr>
              <a:t>Click here to learn more</a:t>
            </a:r>
            <a:endParaRPr kumimoji="0" lang="en-US" sz="1200" b="0" i="0" u="none" strike="noStrike" kern="1200" cap="none" spc="0" normalizeH="0" baseline="0" noProof="0" dirty="0">
              <a:ln>
                <a:noFill/>
              </a:ln>
              <a:solidFill>
                <a:srgbClr val="A166FF"/>
              </a:solidFill>
              <a:effectLst/>
              <a:uLnTx/>
              <a:uFillTx/>
              <a:latin typeface="Amazon Ember"/>
              <a:ea typeface="+mn-ea"/>
              <a:cs typeface="+mn-cs"/>
            </a:endParaRPr>
          </a:p>
        </p:txBody>
      </p:sp>
    </p:spTree>
    <p:extLst>
      <p:ext uri="{BB962C8B-B14F-4D97-AF65-F5344CB8AC3E}">
        <p14:creationId xmlns:p14="http://schemas.microsoft.com/office/powerpoint/2010/main" val="18903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35" presetClass="path" presetSubtype="0" decel="100000" fill="hold" nodeType="withEffect">
                                  <p:stCondLst>
                                    <p:cond delay="0"/>
                                  </p:stCondLst>
                                  <p:childTnLst>
                                    <p:animMotion origin="layout" path="M 2.77556E-17 -3.7037E-6 L 2.77556E-17 -0.01342 " pathEditMode="relative" rAng="0" ptsTypes="AA">
                                      <p:cBhvr>
                                        <p:cTn id="9" dur="500" spd="-100000" fill="hold"/>
                                        <p:tgtEl>
                                          <p:spTgt spid="161"/>
                                        </p:tgtEl>
                                        <p:attrNameLst>
                                          <p:attrName>ppt_x</p:attrName>
                                          <p:attrName>ppt_y</p:attrName>
                                        </p:attrNameLst>
                                      </p:cBhvr>
                                      <p:rCtr x="0" y="-671"/>
                                    </p:animMotion>
                                  </p:childTnLst>
                                </p:cTn>
                              </p:par>
                              <p:par>
                                <p:cTn id="10" presetID="10" presetClass="entr" presetSubtype="0" fill="hold" grpId="0" nodeType="with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500"/>
                                        <p:tgtEl>
                                          <p:spTgt spid="179"/>
                                        </p:tgtEl>
                                      </p:cBhvr>
                                    </p:animEffect>
                                  </p:childTnLst>
                                </p:cTn>
                              </p:par>
                              <p:par>
                                <p:cTn id="13" presetID="35" presetClass="path" presetSubtype="0" decel="100000" fill="hold" grpId="1" nodeType="withEffect">
                                  <p:stCondLst>
                                    <p:cond delay="0"/>
                                  </p:stCondLst>
                                  <p:childTnLst>
                                    <p:animMotion origin="layout" path="M 2.77556E-17 -1.48148E-6 L 0.00768 -1.48148E-6 " pathEditMode="relative" rAng="0" ptsTypes="AA">
                                      <p:cBhvr>
                                        <p:cTn id="14" dur="500" spd="-100000" fill="hold"/>
                                        <p:tgtEl>
                                          <p:spTgt spid="179"/>
                                        </p:tgtEl>
                                        <p:attrNameLst>
                                          <p:attrName>ppt_x</p:attrName>
                                          <p:attrName>ppt_y</p:attrName>
                                        </p:attrNameLst>
                                      </p:cBhvr>
                                      <p:rCtr x="378" y="0"/>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35" presetClass="path" presetSubtype="0" decel="100000" fill="hold" nodeType="withEffect">
                                  <p:stCondLst>
                                    <p:cond delay="0"/>
                                  </p:stCondLst>
                                  <p:childTnLst>
                                    <p:animMotion origin="layout" path="M 1.38778E-17 -1.48148E-6 L -0.00729 -1.48148E-6 " pathEditMode="relative" rAng="0" ptsTypes="AA">
                                      <p:cBhvr>
                                        <p:cTn id="19" dur="500" spd="-100000" fill="hold"/>
                                        <p:tgtEl>
                                          <p:spTgt spid="79"/>
                                        </p:tgtEl>
                                        <p:attrNameLst>
                                          <p:attrName>ppt_x</p:attrName>
                                          <p:attrName>ppt_y</p:attrName>
                                        </p:attrNameLst>
                                      </p:cBhvr>
                                      <p:rCtr x="-365" y="0"/>
                                    </p:animMotion>
                                  </p:childTnLst>
                                </p:cTn>
                              </p:par>
                            </p:childTnLst>
                          </p:cTn>
                        </p:par>
                        <p:par>
                          <p:cTn id="20" fill="hold">
                            <p:stCondLst>
                              <p:cond delay="500"/>
                            </p:stCondLst>
                            <p:childTnLst>
                              <p:par>
                                <p:cTn id="21" presetID="10" presetClass="entr" presetSubtype="0" fill="hold" nodeType="afterEffect">
                                  <p:stCondLst>
                                    <p:cond delay="200"/>
                                  </p:stCondLst>
                                  <p:childTnLst>
                                    <p:set>
                                      <p:cBhvr>
                                        <p:cTn id="22" dur="1" fill="hold">
                                          <p:stCondLst>
                                            <p:cond delay="0"/>
                                          </p:stCondLst>
                                        </p:cTn>
                                        <p:tgtEl>
                                          <p:spTgt spid="129"/>
                                        </p:tgtEl>
                                        <p:attrNameLst>
                                          <p:attrName>style.visibility</p:attrName>
                                        </p:attrNameLst>
                                      </p:cBhvr>
                                      <p:to>
                                        <p:strVal val="visible"/>
                                      </p:to>
                                    </p:set>
                                    <p:animEffect transition="in" filter="fade">
                                      <p:cBhvr>
                                        <p:cTn id="23" dur="500"/>
                                        <p:tgtEl>
                                          <p:spTgt spid="129"/>
                                        </p:tgtEl>
                                      </p:cBhvr>
                                    </p:animEffect>
                                  </p:childTnLst>
                                </p:cTn>
                              </p:par>
                              <p:par>
                                <p:cTn id="24" presetID="35" presetClass="path" presetSubtype="0" decel="100000" fill="hold" nodeType="withEffect">
                                  <p:stCondLst>
                                    <p:cond delay="200"/>
                                  </p:stCondLst>
                                  <p:childTnLst>
                                    <p:animMotion origin="layout" path="M 2.77556E-17 -3.7037E-6 L 2.77556E-17 -0.01342 " pathEditMode="relative" rAng="0" ptsTypes="AA">
                                      <p:cBhvr>
                                        <p:cTn id="25" dur="500" spd="-100000" fill="hold"/>
                                        <p:tgtEl>
                                          <p:spTgt spid="129"/>
                                        </p:tgtEl>
                                        <p:attrNameLst>
                                          <p:attrName>ppt_x</p:attrName>
                                          <p:attrName>ppt_y</p:attrName>
                                        </p:attrNameLst>
                                      </p:cBhvr>
                                      <p:rCtr x="0" y="-671"/>
                                    </p:animMotion>
                                  </p:childTnLst>
                                </p:cTn>
                              </p:par>
                              <p:par>
                                <p:cTn id="26" presetID="10" presetClass="entr" presetSubtype="0" fill="hold" grpId="0" nodeType="withEffect">
                                  <p:stCondLst>
                                    <p:cond delay="200"/>
                                  </p:stCondLst>
                                  <p:childTnLst>
                                    <p:set>
                                      <p:cBhvr>
                                        <p:cTn id="27" dur="1" fill="hold">
                                          <p:stCondLst>
                                            <p:cond delay="0"/>
                                          </p:stCondLst>
                                        </p:cTn>
                                        <p:tgtEl>
                                          <p:spTgt spid="238"/>
                                        </p:tgtEl>
                                        <p:attrNameLst>
                                          <p:attrName>style.visibility</p:attrName>
                                        </p:attrNameLst>
                                      </p:cBhvr>
                                      <p:to>
                                        <p:strVal val="visible"/>
                                      </p:to>
                                    </p:set>
                                    <p:animEffect transition="in" filter="fade">
                                      <p:cBhvr>
                                        <p:cTn id="28" dur="500"/>
                                        <p:tgtEl>
                                          <p:spTgt spid="238"/>
                                        </p:tgtEl>
                                      </p:cBhvr>
                                    </p:animEffect>
                                  </p:childTnLst>
                                </p:cTn>
                              </p:par>
                              <p:par>
                                <p:cTn id="29" presetID="35" presetClass="path" presetSubtype="0" decel="100000" fill="hold" grpId="1" nodeType="withEffect">
                                  <p:stCondLst>
                                    <p:cond delay="200"/>
                                  </p:stCondLst>
                                  <p:childTnLst>
                                    <p:animMotion origin="layout" path="M 2.77556E-17 -1.48148E-6 L 0.00768 -1.48148E-6 " pathEditMode="relative" rAng="0" ptsTypes="AA">
                                      <p:cBhvr>
                                        <p:cTn id="30" dur="500" spd="-100000" fill="hold"/>
                                        <p:tgtEl>
                                          <p:spTgt spid="238"/>
                                        </p:tgtEl>
                                        <p:attrNameLst>
                                          <p:attrName>ppt_x</p:attrName>
                                          <p:attrName>ppt_y</p:attrName>
                                        </p:attrNameLst>
                                      </p:cBhvr>
                                      <p:rCtr x="378" y="0"/>
                                    </p:animMotion>
                                  </p:childTnLst>
                                </p:cTn>
                              </p:par>
                              <p:par>
                                <p:cTn id="31" presetID="10" presetClass="entr" presetSubtype="0" fill="hold" nodeType="withEffect">
                                  <p:stCondLst>
                                    <p:cond delay="2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500"/>
                                        <p:tgtEl>
                                          <p:spTgt spid="77"/>
                                        </p:tgtEl>
                                      </p:cBhvr>
                                    </p:animEffect>
                                  </p:childTnLst>
                                </p:cTn>
                              </p:par>
                              <p:par>
                                <p:cTn id="34" presetID="35" presetClass="path" presetSubtype="0" decel="100000" fill="hold" nodeType="withEffect">
                                  <p:stCondLst>
                                    <p:cond delay="200"/>
                                  </p:stCondLst>
                                  <p:childTnLst>
                                    <p:animMotion origin="layout" path="M 1.38778E-17 -1.48148E-6 L -0.00729 -1.48148E-6 " pathEditMode="relative" rAng="0" ptsTypes="AA">
                                      <p:cBhvr>
                                        <p:cTn id="35" dur="500" spd="-100000" fill="hold"/>
                                        <p:tgtEl>
                                          <p:spTgt spid="77"/>
                                        </p:tgtEl>
                                        <p:attrNameLst>
                                          <p:attrName>ppt_x</p:attrName>
                                          <p:attrName>ppt_y</p:attrName>
                                        </p:attrNameLst>
                                      </p:cBhvr>
                                      <p:rCtr x="-365" y="0"/>
                                    </p:animMotion>
                                  </p:childTnLst>
                                </p:cTn>
                              </p:par>
                            </p:childTnLst>
                          </p:cTn>
                        </p:par>
                        <p:par>
                          <p:cTn id="36" fill="hold">
                            <p:stCondLst>
                              <p:cond delay="1200"/>
                            </p:stCondLst>
                            <p:childTnLst>
                              <p:par>
                                <p:cTn id="37" presetID="10" presetClass="entr" presetSubtype="0" fill="hold" nodeType="afterEffect">
                                  <p:stCondLst>
                                    <p:cond delay="20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35" presetClass="path" presetSubtype="0" decel="100000" fill="hold" nodeType="withEffect">
                                  <p:stCondLst>
                                    <p:cond delay="200"/>
                                  </p:stCondLst>
                                  <p:childTnLst>
                                    <p:animMotion origin="layout" path="M 2.77556E-17 -3.7037E-6 L 2.77556E-17 -0.01342 " pathEditMode="relative" rAng="0" ptsTypes="AA">
                                      <p:cBhvr>
                                        <p:cTn id="41" dur="500" spd="-100000" fill="hold"/>
                                        <p:tgtEl>
                                          <p:spTgt spid="54"/>
                                        </p:tgtEl>
                                        <p:attrNameLst>
                                          <p:attrName>ppt_x</p:attrName>
                                          <p:attrName>ppt_y</p:attrName>
                                        </p:attrNameLst>
                                      </p:cBhvr>
                                      <p:rCtr x="0" y="-671"/>
                                    </p:animMotion>
                                  </p:childTnLst>
                                </p:cTn>
                              </p:par>
                              <p:par>
                                <p:cTn id="42" presetID="10" presetClass="entr" presetSubtype="0" fill="hold" grpId="0" nodeType="withEffect">
                                  <p:stCondLst>
                                    <p:cond delay="200"/>
                                  </p:stCondLst>
                                  <p:childTnLst>
                                    <p:set>
                                      <p:cBhvr>
                                        <p:cTn id="43" dur="1" fill="hold">
                                          <p:stCondLst>
                                            <p:cond delay="0"/>
                                          </p:stCondLst>
                                        </p:cTn>
                                        <p:tgtEl>
                                          <p:spTgt spid="237"/>
                                        </p:tgtEl>
                                        <p:attrNameLst>
                                          <p:attrName>style.visibility</p:attrName>
                                        </p:attrNameLst>
                                      </p:cBhvr>
                                      <p:to>
                                        <p:strVal val="visible"/>
                                      </p:to>
                                    </p:set>
                                    <p:animEffect transition="in" filter="fade">
                                      <p:cBhvr>
                                        <p:cTn id="44" dur="500"/>
                                        <p:tgtEl>
                                          <p:spTgt spid="237"/>
                                        </p:tgtEl>
                                      </p:cBhvr>
                                    </p:animEffect>
                                  </p:childTnLst>
                                </p:cTn>
                              </p:par>
                              <p:par>
                                <p:cTn id="45" presetID="35" presetClass="path" presetSubtype="0" decel="100000" fill="hold" grpId="1" nodeType="withEffect">
                                  <p:stCondLst>
                                    <p:cond delay="200"/>
                                  </p:stCondLst>
                                  <p:childTnLst>
                                    <p:animMotion origin="layout" path="M 2.77556E-17 -1.48148E-6 L 0.00768 -1.48148E-6 " pathEditMode="relative" rAng="0" ptsTypes="AA">
                                      <p:cBhvr>
                                        <p:cTn id="46" dur="500" spd="-100000" fill="hold"/>
                                        <p:tgtEl>
                                          <p:spTgt spid="237"/>
                                        </p:tgtEl>
                                        <p:attrNameLst>
                                          <p:attrName>ppt_x</p:attrName>
                                          <p:attrName>ppt_y</p:attrName>
                                        </p:attrNameLst>
                                      </p:cBhvr>
                                      <p:rCtr x="378" y="0"/>
                                    </p:animMotion>
                                  </p:childTnLst>
                                </p:cTn>
                              </p:par>
                              <p:par>
                                <p:cTn id="47" presetID="10" presetClass="entr" presetSubtype="0" fill="hold" nodeType="withEffect">
                                  <p:stCondLst>
                                    <p:cond delay="20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par>
                                <p:cTn id="50" presetID="35" presetClass="path" presetSubtype="0" decel="100000" fill="hold" nodeType="withEffect">
                                  <p:stCondLst>
                                    <p:cond delay="200"/>
                                  </p:stCondLst>
                                  <p:childTnLst>
                                    <p:animMotion origin="layout" path="M 1.38778E-17 -1.48148E-6 L -0.00729 -1.48148E-6 " pathEditMode="relative" rAng="0" ptsTypes="AA">
                                      <p:cBhvr>
                                        <p:cTn id="51" dur="500" spd="-100000" fill="hold"/>
                                        <p:tgtEl>
                                          <p:spTgt spid="78"/>
                                        </p:tgtEl>
                                        <p:attrNameLst>
                                          <p:attrName>ppt_x</p:attrName>
                                          <p:attrName>ppt_y</p:attrName>
                                        </p:attrNameLst>
                                      </p:cBhvr>
                                      <p:rCtr x="-365" y="0"/>
                                    </p:animMotion>
                                  </p:childTnLst>
                                </p:cTn>
                              </p:par>
                            </p:childTnLst>
                          </p:cTn>
                        </p:par>
                        <p:par>
                          <p:cTn id="52" fill="hold">
                            <p:stCondLst>
                              <p:cond delay="1900"/>
                            </p:stCondLst>
                            <p:childTnLst>
                              <p:par>
                                <p:cTn id="53" presetID="10" presetClass="entr" presetSubtype="0" fill="hold" nodeType="afterEffect">
                                  <p:stCondLst>
                                    <p:cond delay="20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35" presetClass="path" presetSubtype="0" decel="100000" fill="hold" nodeType="withEffect">
                                  <p:stCondLst>
                                    <p:cond delay="200"/>
                                  </p:stCondLst>
                                  <p:childTnLst>
                                    <p:animMotion origin="layout" path="M 2.77556E-17 -3.7037E-6 L 2.77556E-17 -0.01342 " pathEditMode="relative" rAng="0" ptsTypes="AA">
                                      <p:cBhvr>
                                        <p:cTn id="57" dur="500" spd="-100000" fill="hold"/>
                                        <p:tgtEl>
                                          <p:spTgt spid="6"/>
                                        </p:tgtEl>
                                        <p:attrNameLst>
                                          <p:attrName>ppt_x</p:attrName>
                                          <p:attrName>ppt_y</p:attrName>
                                        </p:attrNameLst>
                                      </p:cBhvr>
                                      <p:rCtr x="0" y="-671"/>
                                    </p:animMotion>
                                  </p:childTnLst>
                                </p:cTn>
                              </p:par>
                              <p:par>
                                <p:cTn id="58" presetID="10" presetClass="entr" presetSubtype="0" fill="hold" grpId="0" nodeType="withEffect">
                                  <p:stCondLst>
                                    <p:cond delay="20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35" presetClass="path" presetSubtype="0" decel="100000" fill="hold" grpId="1" nodeType="withEffect">
                                  <p:stCondLst>
                                    <p:cond delay="200"/>
                                  </p:stCondLst>
                                  <p:childTnLst>
                                    <p:animMotion origin="layout" path="M 2.77556E-17 -1.48148E-6 L 0.00768 -1.48148E-6 " pathEditMode="relative" rAng="0" ptsTypes="AA">
                                      <p:cBhvr>
                                        <p:cTn id="62" dur="500" spd="-100000" fill="hold"/>
                                        <p:tgtEl>
                                          <p:spTgt spid="102"/>
                                        </p:tgtEl>
                                        <p:attrNameLst>
                                          <p:attrName>ppt_x</p:attrName>
                                          <p:attrName>ppt_y</p:attrName>
                                        </p:attrNameLst>
                                      </p:cBhvr>
                                      <p:rCtr x="378" y="0"/>
                                    </p:animMotion>
                                  </p:childTnLst>
                                </p:cTn>
                              </p:par>
                              <p:par>
                                <p:cTn id="63" presetID="10" presetClass="entr" presetSubtype="0" fill="hold" nodeType="withEffect">
                                  <p:stCondLst>
                                    <p:cond delay="200"/>
                                  </p:stCondLst>
                                  <p:childTnLst>
                                    <p:set>
                                      <p:cBhvr>
                                        <p:cTn id="64" dur="1" fill="hold">
                                          <p:stCondLst>
                                            <p:cond delay="0"/>
                                          </p:stCondLst>
                                        </p:cTn>
                                        <p:tgtEl>
                                          <p:spTgt spid="103"/>
                                        </p:tgtEl>
                                        <p:attrNameLst>
                                          <p:attrName>style.visibility</p:attrName>
                                        </p:attrNameLst>
                                      </p:cBhvr>
                                      <p:to>
                                        <p:strVal val="visible"/>
                                      </p:to>
                                    </p:set>
                                    <p:animEffect transition="in" filter="fade">
                                      <p:cBhvr>
                                        <p:cTn id="65" dur="500"/>
                                        <p:tgtEl>
                                          <p:spTgt spid="103"/>
                                        </p:tgtEl>
                                      </p:cBhvr>
                                    </p:animEffect>
                                  </p:childTnLst>
                                </p:cTn>
                              </p:par>
                              <p:par>
                                <p:cTn id="66" presetID="35" presetClass="path" presetSubtype="0" decel="100000" fill="hold" nodeType="withEffect">
                                  <p:stCondLst>
                                    <p:cond delay="200"/>
                                  </p:stCondLst>
                                  <p:childTnLst>
                                    <p:animMotion origin="layout" path="M 1.38778E-17 -1.48148E-6 L -0.00729 -1.48148E-6 " pathEditMode="relative" rAng="0" ptsTypes="AA">
                                      <p:cBhvr>
                                        <p:cTn id="67" dur="500" spd="-100000" fill="hold"/>
                                        <p:tgtEl>
                                          <p:spTgt spid="103"/>
                                        </p:tgtEl>
                                        <p:attrNameLst>
                                          <p:attrName>ppt_x</p:attrName>
                                          <p:attrName>ppt_y</p:attrName>
                                        </p:attrNameLst>
                                      </p:cBhvr>
                                      <p:rCtr x="-365" y="0"/>
                                    </p:animMotion>
                                  </p:childTnLst>
                                </p:cTn>
                              </p:par>
                              <p:par>
                                <p:cTn id="68" presetID="1" presetClass="entr" presetSubtype="0" fill="hold" grpId="0" nodeType="withEffect">
                                  <p:stCondLst>
                                    <p:cond delay="0"/>
                                  </p:stCondLst>
                                  <p:childTnLst>
                                    <p:set>
                                      <p:cBhvr>
                                        <p:cTn id="69" dur="1" fill="hold">
                                          <p:stCondLst>
                                            <p:cond delay="499"/>
                                          </p:stCondLst>
                                        </p:cTn>
                                        <p:tgtEl>
                                          <p:spTgt spid="204"/>
                                        </p:tgtEl>
                                        <p:attrNameLst>
                                          <p:attrName>style.visibility</p:attrName>
                                        </p:attrNameLst>
                                      </p:cBhvr>
                                      <p:to>
                                        <p:strVal val="visible"/>
                                      </p:to>
                                    </p:set>
                                  </p:childTnLst>
                                </p:cTn>
                              </p:par>
                              <p:par>
                                <p:cTn id="70" presetID="6" presetClass="emph" presetSubtype="0" accel="100000" autoRev="1" fill="hold" grpId="1" nodeType="withEffect">
                                  <p:stCondLst>
                                    <p:cond delay="0"/>
                                  </p:stCondLst>
                                  <p:childTnLst>
                                    <p:animScale>
                                      <p:cBhvr>
                                        <p:cTn id="71" dur="500" fill="hold"/>
                                        <p:tgtEl>
                                          <p:spTgt spid="204"/>
                                        </p:tgtEl>
                                      </p:cBhvr>
                                      <p:by x="0" y="0"/>
                                    </p:animScale>
                                  </p:childTnLst>
                                </p:cTn>
                              </p:par>
                              <p:par>
                                <p:cTn id="72" presetID="1" presetClass="entr" presetSubtype="0" fill="hold" grpId="0" nodeType="withEffect">
                                  <p:stCondLst>
                                    <p:cond delay="200"/>
                                  </p:stCondLst>
                                  <p:childTnLst>
                                    <p:set>
                                      <p:cBhvr>
                                        <p:cTn id="73" dur="1" fill="hold">
                                          <p:stCondLst>
                                            <p:cond delay="499"/>
                                          </p:stCondLst>
                                        </p:cTn>
                                        <p:tgtEl>
                                          <p:spTgt spid="128"/>
                                        </p:tgtEl>
                                        <p:attrNameLst>
                                          <p:attrName>style.visibility</p:attrName>
                                        </p:attrNameLst>
                                      </p:cBhvr>
                                      <p:to>
                                        <p:strVal val="visible"/>
                                      </p:to>
                                    </p:set>
                                  </p:childTnLst>
                                </p:cTn>
                              </p:par>
                              <p:par>
                                <p:cTn id="74" presetID="6" presetClass="emph" presetSubtype="0" accel="100000" autoRev="1" fill="hold" grpId="1" nodeType="withEffect">
                                  <p:stCondLst>
                                    <p:cond delay="200"/>
                                  </p:stCondLst>
                                  <p:childTnLst>
                                    <p:animScale>
                                      <p:cBhvr>
                                        <p:cTn id="75" dur="500" fill="hold"/>
                                        <p:tgtEl>
                                          <p:spTgt spid="128"/>
                                        </p:tgtEl>
                                      </p:cBhvr>
                                      <p:by x="0" y="0"/>
                                    </p:animScale>
                                  </p:childTnLst>
                                </p:cTn>
                              </p:par>
                              <p:par>
                                <p:cTn id="76" presetID="1" presetClass="entr" presetSubtype="0" fill="hold" grpId="0" nodeType="withEffect">
                                  <p:stCondLst>
                                    <p:cond delay="400"/>
                                  </p:stCondLst>
                                  <p:childTnLst>
                                    <p:set>
                                      <p:cBhvr>
                                        <p:cTn id="77" dur="1" fill="hold">
                                          <p:stCondLst>
                                            <p:cond delay="499"/>
                                          </p:stCondLst>
                                        </p:cTn>
                                        <p:tgtEl>
                                          <p:spTgt spid="197"/>
                                        </p:tgtEl>
                                        <p:attrNameLst>
                                          <p:attrName>style.visibility</p:attrName>
                                        </p:attrNameLst>
                                      </p:cBhvr>
                                      <p:to>
                                        <p:strVal val="visible"/>
                                      </p:to>
                                    </p:set>
                                  </p:childTnLst>
                                </p:cTn>
                              </p:par>
                              <p:par>
                                <p:cTn id="78" presetID="6" presetClass="emph" presetSubtype="0" accel="100000" autoRev="1" fill="hold" grpId="1" nodeType="withEffect">
                                  <p:stCondLst>
                                    <p:cond delay="400"/>
                                  </p:stCondLst>
                                  <p:childTnLst>
                                    <p:animScale>
                                      <p:cBhvr>
                                        <p:cTn id="79" dur="500" fill="hold"/>
                                        <p:tgtEl>
                                          <p:spTgt spid="197"/>
                                        </p:tgtEl>
                                      </p:cBhvr>
                                      <p:by x="0" y="0"/>
                                    </p:animScale>
                                  </p:childTnLst>
                                </p:cTn>
                              </p:par>
                              <p:par>
                                <p:cTn id="80" presetID="1" presetClass="entr" presetSubtype="0" fill="hold" grpId="0" nodeType="withEffect">
                                  <p:stCondLst>
                                    <p:cond delay="600"/>
                                  </p:stCondLst>
                                  <p:childTnLst>
                                    <p:set>
                                      <p:cBhvr>
                                        <p:cTn id="81" dur="1" fill="hold">
                                          <p:stCondLst>
                                            <p:cond delay="499"/>
                                          </p:stCondLst>
                                        </p:cTn>
                                        <p:tgtEl>
                                          <p:spTgt spid="190"/>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500" fill="hold"/>
                                        <p:tgtEl>
                                          <p:spTgt spid="190"/>
                                        </p:tgtEl>
                                      </p:cBhvr>
                                      <p:by x="0" y="0"/>
                                    </p:animScale>
                                  </p:childTnLst>
                                </p:cTn>
                              </p:par>
                              <p:par>
                                <p:cTn id="84" presetID="1" presetClass="entr" presetSubtype="0" fill="hold" grpId="0" nodeType="withEffect">
                                  <p:stCondLst>
                                    <p:cond delay="800"/>
                                  </p:stCondLst>
                                  <p:childTnLst>
                                    <p:set>
                                      <p:cBhvr>
                                        <p:cTn id="85" dur="1" fill="hold">
                                          <p:stCondLst>
                                            <p:cond delay="499"/>
                                          </p:stCondLst>
                                        </p:cTn>
                                        <p:tgtEl>
                                          <p:spTgt spid="104"/>
                                        </p:tgtEl>
                                        <p:attrNameLst>
                                          <p:attrName>style.visibility</p:attrName>
                                        </p:attrNameLst>
                                      </p:cBhvr>
                                      <p:to>
                                        <p:strVal val="visible"/>
                                      </p:to>
                                    </p:set>
                                  </p:childTnLst>
                                </p:cTn>
                              </p:par>
                              <p:par>
                                <p:cTn id="86" presetID="6" presetClass="emph" presetSubtype="0" accel="100000" autoRev="1" fill="hold" grpId="1" nodeType="withEffect">
                                  <p:stCondLst>
                                    <p:cond delay="800"/>
                                  </p:stCondLst>
                                  <p:childTnLst>
                                    <p:animScale>
                                      <p:cBhvr>
                                        <p:cTn id="87" dur="500" fill="hold"/>
                                        <p:tgtEl>
                                          <p:spTgt spid="10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P spid="237" grpId="1"/>
      <p:bldP spid="238" grpId="0"/>
      <p:bldP spid="238" grpId="1"/>
      <p:bldP spid="179" grpId="0"/>
      <p:bldP spid="179" grpId="1"/>
      <p:bldP spid="204" grpId="0"/>
      <p:bldP spid="204" grpId="1"/>
      <p:bldP spid="197" grpId="0"/>
      <p:bldP spid="197" grpId="1"/>
      <p:bldP spid="128" grpId="0"/>
      <p:bldP spid="128" grpId="1"/>
      <p:bldP spid="190" grpId="0"/>
      <p:bldP spid="190" grpId="1"/>
      <p:bldP spid="102" grpId="0"/>
      <p:bldP spid="102" grpId="1"/>
      <p:bldP spid="104" grpId="0"/>
      <p:bldP spid="10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A2DE00-D8A5-4831-BB82-137C08F55A45}"/>
              </a:ext>
            </a:extLst>
          </p:cNvPr>
          <p:cNvSpPr/>
          <p:nvPr/>
        </p:nvSpPr>
        <p:spPr>
          <a:xfrm>
            <a:off x="0" y="2322420"/>
            <a:ext cx="14630400" cy="2359264"/>
          </a:xfrm>
          <a:prstGeom prst="rect">
            <a:avLst/>
          </a:prstGeom>
          <a:solidFill>
            <a:srgbClr val="2613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Title 1">
            <a:extLst>
              <a:ext uri="{FF2B5EF4-FFF2-40B4-BE49-F238E27FC236}">
                <a16:creationId xmlns:a16="http://schemas.microsoft.com/office/drawing/2014/main" id="{5A890B7E-33F0-43D6-94CC-FC521B5F5245}"/>
              </a:ext>
            </a:extLst>
          </p:cNvPr>
          <p:cNvSpPr>
            <a:spLocks noGrp="1"/>
          </p:cNvSpPr>
          <p:nvPr>
            <p:ph type="title"/>
          </p:nvPr>
        </p:nvSpPr>
        <p:spPr/>
        <p:txBody>
          <a:bodyPr/>
          <a:lstStyle/>
          <a:p>
            <a:r>
              <a:rPr lang="en-US" dirty="0"/>
              <a:t>Tools to help assess readiness </a:t>
            </a:r>
            <a:br>
              <a:rPr lang="en-US" dirty="0"/>
            </a:br>
            <a:r>
              <a:rPr lang="en-US" dirty="0"/>
              <a:t>and build a business case</a:t>
            </a:r>
          </a:p>
        </p:txBody>
      </p:sp>
      <p:grpSp>
        <p:nvGrpSpPr>
          <p:cNvPr id="11" name="Group 10">
            <a:extLst>
              <a:ext uri="{FF2B5EF4-FFF2-40B4-BE49-F238E27FC236}">
                <a16:creationId xmlns:a16="http://schemas.microsoft.com/office/drawing/2014/main" id="{B9AA1D5F-7387-48AD-9B2D-EDAED8449F4D}"/>
              </a:ext>
            </a:extLst>
          </p:cNvPr>
          <p:cNvGrpSpPr/>
          <p:nvPr/>
        </p:nvGrpSpPr>
        <p:grpSpPr>
          <a:xfrm>
            <a:off x="993193" y="2496901"/>
            <a:ext cx="3012700" cy="2010302"/>
            <a:chOff x="207819" y="779318"/>
            <a:chExt cx="5683827" cy="3792681"/>
          </a:xfrm>
        </p:grpSpPr>
        <p:grpSp>
          <p:nvGrpSpPr>
            <p:cNvPr id="12" name="Group 181">
              <a:extLst>
                <a:ext uri="{FF2B5EF4-FFF2-40B4-BE49-F238E27FC236}">
                  <a16:creationId xmlns:a16="http://schemas.microsoft.com/office/drawing/2014/main" id="{1A8E8854-A73E-48BF-A1BD-ADCEF640A7B9}"/>
                </a:ext>
              </a:extLst>
            </p:cNvPr>
            <p:cNvGrpSpPr/>
            <p:nvPr/>
          </p:nvGrpSpPr>
          <p:grpSpPr>
            <a:xfrm rot="16200000">
              <a:off x="1153392" y="-166255"/>
              <a:ext cx="3792681" cy="5683827"/>
              <a:chOff x="9844955" y="2452268"/>
              <a:chExt cx="2055729" cy="3132279"/>
            </a:xfrm>
          </p:grpSpPr>
          <p:sp>
            <p:nvSpPr>
              <p:cNvPr id="14" name="Freeform 73">
                <a:extLst>
                  <a:ext uri="{FF2B5EF4-FFF2-40B4-BE49-F238E27FC236}">
                    <a16:creationId xmlns:a16="http://schemas.microsoft.com/office/drawing/2014/main" id="{C287C34A-5E71-4C45-9DBD-FB4C40F70F03}"/>
                  </a:ext>
                </a:extLst>
              </p:cNvPr>
              <p:cNvSpPr>
                <a:spLocks noChangeArrowheads="1"/>
              </p:cNvSpPr>
              <p:nvPr/>
            </p:nvSpPr>
            <p:spPr bwMode="gray">
              <a:xfrm>
                <a:off x="9844955" y="2452268"/>
                <a:ext cx="2055729" cy="3132279"/>
              </a:xfrm>
              <a:custGeom>
                <a:avLst/>
                <a:gdLst>
                  <a:gd name="T0" fmla="*/ 6405 w 6406"/>
                  <a:gd name="T1" fmla="*/ 10342 h 10687"/>
                  <a:gd name="T2" fmla="*/ 6405 w 6406"/>
                  <a:gd name="T3" fmla="*/ 10342 h 10687"/>
                  <a:gd name="T4" fmla="*/ 6061 w 6406"/>
                  <a:gd name="T5" fmla="*/ 10686 h 10687"/>
                  <a:gd name="T6" fmla="*/ 312 w 6406"/>
                  <a:gd name="T7" fmla="*/ 10686 h 10687"/>
                  <a:gd name="T8" fmla="*/ 0 w 6406"/>
                  <a:gd name="T9" fmla="*/ 10342 h 10687"/>
                  <a:gd name="T10" fmla="*/ 0 w 6406"/>
                  <a:gd name="T11" fmla="*/ 312 h 10687"/>
                  <a:gd name="T12" fmla="*/ 312 w 6406"/>
                  <a:gd name="T13" fmla="*/ 0 h 10687"/>
                  <a:gd name="T14" fmla="*/ 6061 w 6406"/>
                  <a:gd name="T15" fmla="*/ 0 h 10687"/>
                  <a:gd name="T16" fmla="*/ 6405 w 6406"/>
                  <a:gd name="T17" fmla="*/ 312 h 10687"/>
                  <a:gd name="T18" fmla="*/ 6405 w 6406"/>
                  <a:gd name="T19" fmla="*/ 10342 h 10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06" h="10687">
                    <a:moveTo>
                      <a:pt x="6405" y="10342"/>
                    </a:moveTo>
                    <a:lnTo>
                      <a:pt x="6405" y="10342"/>
                    </a:lnTo>
                    <a:cubicBezTo>
                      <a:pt x="6405" y="10530"/>
                      <a:pt x="6248" y="10686"/>
                      <a:pt x="6061" y="10686"/>
                    </a:cubicBezTo>
                    <a:cubicBezTo>
                      <a:pt x="312" y="10686"/>
                      <a:pt x="312" y="10686"/>
                      <a:pt x="312" y="10686"/>
                    </a:cubicBezTo>
                    <a:cubicBezTo>
                      <a:pt x="125" y="10686"/>
                      <a:pt x="0" y="10530"/>
                      <a:pt x="0" y="10342"/>
                    </a:cubicBezTo>
                    <a:cubicBezTo>
                      <a:pt x="0" y="312"/>
                      <a:pt x="0" y="312"/>
                      <a:pt x="0" y="312"/>
                    </a:cubicBezTo>
                    <a:cubicBezTo>
                      <a:pt x="0" y="156"/>
                      <a:pt x="125" y="0"/>
                      <a:pt x="312" y="0"/>
                    </a:cubicBezTo>
                    <a:cubicBezTo>
                      <a:pt x="6061" y="0"/>
                      <a:pt x="6061" y="0"/>
                      <a:pt x="6061" y="0"/>
                    </a:cubicBezTo>
                    <a:cubicBezTo>
                      <a:pt x="6248" y="0"/>
                      <a:pt x="6405" y="156"/>
                      <a:pt x="6405" y="312"/>
                    </a:cubicBezTo>
                    <a:lnTo>
                      <a:pt x="6405" y="10342"/>
                    </a:lnTo>
                  </a:path>
                </a:pathLst>
              </a:custGeom>
              <a:solidFill>
                <a:schemeClr val="tx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latin typeface="Calibri"/>
                  <a:ea typeface="+mn-ea"/>
                  <a:cs typeface="+mn-cs"/>
                </a:endParaRPr>
              </a:p>
            </p:txBody>
          </p:sp>
          <p:sp>
            <p:nvSpPr>
              <p:cNvPr id="15" name="Freeform 74">
                <a:extLst>
                  <a:ext uri="{FF2B5EF4-FFF2-40B4-BE49-F238E27FC236}">
                    <a16:creationId xmlns:a16="http://schemas.microsoft.com/office/drawing/2014/main" id="{A637372D-78D5-4E6D-B4AB-07CD9F40B5A3}"/>
                  </a:ext>
                </a:extLst>
              </p:cNvPr>
              <p:cNvSpPr>
                <a:spLocks noChangeArrowheads="1"/>
              </p:cNvSpPr>
              <p:nvPr/>
            </p:nvSpPr>
            <p:spPr bwMode="gray">
              <a:xfrm>
                <a:off x="9995097" y="2592636"/>
                <a:ext cx="1754373" cy="2782507"/>
              </a:xfrm>
              <a:custGeom>
                <a:avLst/>
                <a:gdLst>
                  <a:gd name="T0" fmla="*/ 5468 w 5469"/>
                  <a:gd name="T1" fmla="*/ 0 h 9531"/>
                  <a:gd name="T2" fmla="*/ 5468 w 5469"/>
                  <a:gd name="T3" fmla="*/ 9530 h 9531"/>
                  <a:gd name="T4" fmla="*/ 0 w 5469"/>
                  <a:gd name="T5" fmla="*/ 9530 h 9531"/>
                  <a:gd name="T6" fmla="*/ 0 w 5469"/>
                  <a:gd name="T7" fmla="*/ 0 h 9531"/>
                  <a:gd name="T8" fmla="*/ 5468 w 5469"/>
                  <a:gd name="T9" fmla="*/ 0 h 9531"/>
                </a:gdLst>
                <a:ahLst/>
                <a:cxnLst>
                  <a:cxn ang="0">
                    <a:pos x="T0" y="T1"/>
                  </a:cxn>
                  <a:cxn ang="0">
                    <a:pos x="T2" y="T3"/>
                  </a:cxn>
                  <a:cxn ang="0">
                    <a:pos x="T4" y="T5"/>
                  </a:cxn>
                  <a:cxn ang="0">
                    <a:pos x="T6" y="T7"/>
                  </a:cxn>
                  <a:cxn ang="0">
                    <a:pos x="T8" y="T9"/>
                  </a:cxn>
                </a:cxnLst>
                <a:rect l="0" t="0" r="r" b="b"/>
                <a:pathLst>
                  <a:path w="5469" h="9531">
                    <a:moveTo>
                      <a:pt x="5468" y="0"/>
                    </a:moveTo>
                    <a:lnTo>
                      <a:pt x="5468" y="9530"/>
                    </a:lnTo>
                    <a:lnTo>
                      <a:pt x="0" y="9530"/>
                    </a:lnTo>
                    <a:lnTo>
                      <a:pt x="0" y="0"/>
                    </a:lnTo>
                    <a:lnTo>
                      <a:pt x="5468" y="0"/>
                    </a:lnTo>
                  </a:path>
                </a:pathLst>
              </a:custGeom>
              <a:solidFill>
                <a:srgbClr val="5F5F5F">
                  <a:lumMod val="75000"/>
                </a:srgbClr>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latin typeface="Calibri"/>
                  <a:ea typeface="+mn-ea"/>
                  <a:cs typeface="+mn-cs"/>
                </a:endParaRPr>
              </a:p>
            </p:txBody>
          </p:sp>
          <p:sp>
            <p:nvSpPr>
              <p:cNvPr id="16" name="Freeform 78">
                <a:extLst>
                  <a:ext uri="{FF2B5EF4-FFF2-40B4-BE49-F238E27FC236}">
                    <a16:creationId xmlns:a16="http://schemas.microsoft.com/office/drawing/2014/main" id="{9720C9A6-0FEB-4652-AF9A-6B57440EAE97}"/>
                  </a:ext>
                </a:extLst>
              </p:cNvPr>
              <p:cNvSpPr>
                <a:spLocks noChangeArrowheads="1"/>
              </p:cNvSpPr>
              <p:nvPr/>
            </p:nvSpPr>
            <p:spPr bwMode="gray">
              <a:xfrm>
                <a:off x="11273788" y="5469060"/>
                <a:ext cx="1079" cy="46411"/>
              </a:xfrm>
              <a:custGeom>
                <a:avLst/>
                <a:gdLst>
                  <a:gd name="T0" fmla="*/ 0 w 1"/>
                  <a:gd name="T1" fmla="*/ 188 h 189"/>
                  <a:gd name="T2" fmla="*/ 0 w 1"/>
                  <a:gd name="T3" fmla="*/ 188 h 189"/>
                  <a:gd name="T4" fmla="*/ 0 w 1"/>
                  <a:gd name="T5" fmla="*/ 0 h 189"/>
                  <a:gd name="T6" fmla="*/ 0 w 1"/>
                  <a:gd name="T7" fmla="*/ 0 h 189"/>
                  <a:gd name="T8" fmla="*/ 0 w 1"/>
                  <a:gd name="T9" fmla="*/ 188 h 189"/>
                </a:gdLst>
                <a:ahLst/>
                <a:cxnLst>
                  <a:cxn ang="0">
                    <a:pos x="T0" y="T1"/>
                  </a:cxn>
                  <a:cxn ang="0">
                    <a:pos x="T2" y="T3"/>
                  </a:cxn>
                  <a:cxn ang="0">
                    <a:pos x="T4" y="T5"/>
                  </a:cxn>
                  <a:cxn ang="0">
                    <a:pos x="T6" y="T7"/>
                  </a:cxn>
                  <a:cxn ang="0">
                    <a:pos x="T8" y="T9"/>
                  </a:cxn>
                </a:cxnLst>
                <a:rect l="0" t="0" r="r" b="b"/>
                <a:pathLst>
                  <a:path w="1" h="189">
                    <a:moveTo>
                      <a:pt x="0" y="188"/>
                    </a:moveTo>
                    <a:lnTo>
                      <a:pt x="0" y="188"/>
                    </a:lnTo>
                    <a:lnTo>
                      <a:pt x="0" y="0"/>
                    </a:lnTo>
                    <a:lnTo>
                      <a:pt x="0" y="0"/>
                    </a:lnTo>
                    <a:lnTo>
                      <a:pt x="0" y="188"/>
                    </a:lnTo>
                  </a:path>
                </a:pathLst>
              </a:custGeom>
              <a:solidFill>
                <a:srgbClr val="9E9E9E"/>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latin typeface="Calibri"/>
                  <a:ea typeface="+mn-ea"/>
                  <a:cs typeface="+mn-cs"/>
                </a:endParaRPr>
              </a:p>
            </p:txBody>
          </p:sp>
          <p:sp>
            <p:nvSpPr>
              <p:cNvPr id="17" name="Freeform 79">
                <a:extLst>
                  <a:ext uri="{FF2B5EF4-FFF2-40B4-BE49-F238E27FC236}">
                    <a16:creationId xmlns:a16="http://schemas.microsoft.com/office/drawing/2014/main" id="{63132374-9571-4164-8DE6-F9DFC3959169}"/>
                  </a:ext>
                </a:extLst>
              </p:cNvPr>
              <p:cNvSpPr>
                <a:spLocks noChangeArrowheads="1"/>
              </p:cNvSpPr>
              <p:nvPr/>
            </p:nvSpPr>
            <p:spPr bwMode="gray">
              <a:xfrm>
                <a:off x="10517183" y="5484170"/>
                <a:ext cx="91743" cy="1080"/>
              </a:xfrm>
              <a:custGeom>
                <a:avLst/>
                <a:gdLst>
                  <a:gd name="T0" fmla="*/ 375 w 376"/>
                  <a:gd name="T1" fmla="*/ 0 h 1"/>
                  <a:gd name="T2" fmla="*/ 0 w 376"/>
                  <a:gd name="T3" fmla="*/ 0 h 1"/>
                  <a:gd name="T4" fmla="*/ 0 w 376"/>
                  <a:gd name="T5" fmla="*/ 0 h 1"/>
                  <a:gd name="T6" fmla="*/ 375 w 376"/>
                  <a:gd name="T7" fmla="*/ 0 h 1"/>
                </a:gdLst>
                <a:ahLst/>
                <a:cxnLst>
                  <a:cxn ang="0">
                    <a:pos x="T0" y="T1"/>
                  </a:cxn>
                  <a:cxn ang="0">
                    <a:pos x="T2" y="T3"/>
                  </a:cxn>
                  <a:cxn ang="0">
                    <a:pos x="T4" y="T5"/>
                  </a:cxn>
                  <a:cxn ang="0">
                    <a:pos x="T6" y="T7"/>
                  </a:cxn>
                </a:cxnLst>
                <a:rect l="0" t="0" r="r" b="b"/>
                <a:pathLst>
                  <a:path w="376" h="1">
                    <a:moveTo>
                      <a:pt x="375" y="0"/>
                    </a:moveTo>
                    <a:lnTo>
                      <a:pt x="0" y="0"/>
                    </a:lnTo>
                    <a:lnTo>
                      <a:pt x="0" y="0"/>
                    </a:lnTo>
                    <a:lnTo>
                      <a:pt x="375" y="0"/>
                    </a:lnTo>
                  </a:path>
                </a:pathLst>
              </a:custGeom>
              <a:solidFill>
                <a:srgbClr val="9E9E9E"/>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latin typeface="Calibri"/>
                  <a:ea typeface="+mn-ea"/>
                  <a:cs typeface="+mn-cs"/>
                </a:endParaRPr>
              </a:p>
            </p:txBody>
          </p:sp>
          <p:sp>
            <p:nvSpPr>
              <p:cNvPr id="18" name="Freeform 80">
                <a:extLst>
                  <a:ext uri="{FF2B5EF4-FFF2-40B4-BE49-F238E27FC236}">
                    <a16:creationId xmlns:a16="http://schemas.microsoft.com/office/drawing/2014/main" id="{9AF159E1-6184-43B4-8E4E-01CC9CB94B78}"/>
                  </a:ext>
                </a:extLst>
              </p:cNvPr>
              <p:cNvSpPr>
                <a:spLocks noChangeArrowheads="1"/>
              </p:cNvSpPr>
              <p:nvPr/>
            </p:nvSpPr>
            <p:spPr bwMode="gray">
              <a:xfrm>
                <a:off x="10608926" y="5484170"/>
                <a:ext cx="1079" cy="46411"/>
              </a:xfrm>
              <a:custGeom>
                <a:avLst/>
                <a:gdLst>
                  <a:gd name="T0" fmla="*/ 0 w 1"/>
                  <a:gd name="T1" fmla="*/ 187 h 188"/>
                  <a:gd name="T2" fmla="*/ 0 w 1"/>
                  <a:gd name="T3" fmla="*/ 187 h 188"/>
                  <a:gd name="T4" fmla="*/ 0 w 1"/>
                  <a:gd name="T5" fmla="*/ 0 h 188"/>
                  <a:gd name="T6" fmla="*/ 0 w 1"/>
                  <a:gd name="T7" fmla="*/ 0 h 188"/>
                  <a:gd name="T8" fmla="*/ 0 w 1"/>
                  <a:gd name="T9" fmla="*/ 187 h 188"/>
                </a:gdLst>
                <a:ahLst/>
                <a:cxnLst>
                  <a:cxn ang="0">
                    <a:pos x="T0" y="T1"/>
                  </a:cxn>
                  <a:cxn ang="0">
                    <a:pos x="T2" y="T3"/>
                  </a:cxn>
                  <a:cxn ang="0">
                    <a:pos x="T4" y="T5"/>
                  </a:cxn>
                  <a:cxn ang="0">
                    <a:pos x="T6" y="T7"/>
                  </a:cxn>
                  <a:cxn ang="0">
                    <a:pos x="T8" y="T9"/>
                  </a:cxn>
                </a:cxnLst>
                <a:rect l="0" t="0" r="r" b="b"/>
                <a:pathLst>
                  <a:path w="1" h="188">
                    <a:moveTo>
                      <a:pt x="0" y="187"/>
                    </a:moveTo>
                    <a:lnTo>
                      <a:pt x="0" y="187"/>
                    </a:lnTo>
                    <a:lnTo>
                      <a:pt x="0" y="0"/>
                    </a:lnTo>
                    <a:lnTo>
                      <a:pt x="0" y="0"/>
                    </a:lnTo>
                    <a:lnTo>
                      <a:pt x="0" y="187"/>
                    </a:lnTo>
                  </a:path>
                </a:pathLst>
              </a:custGeom>
              <a:solidFill>
                <a:srgbClr val="9E9E9E"/>
              </a:solidFill>
              <a:ln>
                <a:noFill/>
              </a:ln>
              <a:effectLst/>
              <a:extLst>
                <a:ext uri="{91240B29-F687-4f45-9708-019B960494DF}">
                  <a14:hiddenLine xmlns:a14="http://schemas.microsoft.com/office/drawing/2010/main" xmlns="" w="9525" cap="flat">
                    <a:solidFill>
                      <a:srgbClr val="FFFFFF"/>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latin typeface="Calibri"/>
                  <a:ea typeface="+mn-ea"/>
                  <a:cs typeface="+mn-cs"/>
                </a:endParaRPr>
              </a:p>
            </p:txBody>
          </p:sp>
          <p:sp>
            <p:nvSpPr>
              <p:cNvPr id="19" name="Oval 18">
                <a:extLst>
                  <a:ext uri="{FF2B5EF4-FFF2-40B4-BE49-F238E27FC236}">
                    <a16:creationId xmlns:a16="http://schemas.microsoft.com/office/drawing/2014/main" id="{C0CEE548-EFD7-4FE6-AAF1-6304F9722F9E}"/>
                  </a:ext>
                </a:extLst>
              </p:cNvPr>
              <p:cNvSpPr/>
              <p:nvPr/>
            </p:nvSpPr>
            <p:spPr bwMode="gray">
              <a:xfrm>
                <a:off x="10792055" y="5428053"/>
                <a:ext cx="104082" cy="107136"/>
              </a:xfrm>
              <a:prstGeom prst="ellipse">
                <a:avLst/>
              </a:prstGeom>
              <a:solidFill>
                <a:schemeClr val="bg2"/>
              </a:solidFill>
              <a:ln w="19050" cap="flat" cmpd="sng" algn="ctr">
                <a:solidFill>
                  <a:schemeClr val="bg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pic>
          <p:nvPicPr>
            <p:cNvPr id="13" name="Picture 12">
              <a:hlinkClick r:id="rId3"/>
              <a:extLst>
                <a:ext uri="{FF2B5EF4-FFF2-40B4-BE49-F238E27FC236}">
                  <a16:creationId xmlns:a16="http://schemas.microsoft.com/office/drawing/2014/main" id="{4AC53D96-666F-48BF-8844-7AD1BA8D3F58}"/>
                </a:ext>
              </a:extLst>
            </p:cNvPr>
            <p:cNvPicPr>
              <a:picLocks noChangeAspect="1"/>
            </p:cNvPicPr>
            <p:nvPr/>
          </p:nvPicPr>
          <p:blipFill>
            <a:blip r:embed="rId4"/>
            <a:stretch>
              <a:fillRect/>
            </a:stretch>
          </p:blipFill>
          <p:spPr>
            <a:xfrm>
              <a:off x="462530" y="1058296"/>
              <a:ext cx="5066788" cy="3236701"/>
            </a:xfrm>
            <a:prstGeom prst="rect">
              <a:avLst/>
            </a:prstGeom>
            <a:ln w="28575">
              <a:solidFill>
                <a:schemeClr val="bg2"/>
              </a:solidFill>
            </a:ln>
          </p:spPr>
        </p:pic>
      </p:grpSp>
      <p:sp>
        <p:nvSpPr>
          <p:cNvPr id="20" name="Content Placeholder 2">
            <a:extLst>
              <a:ext uri="{FF2B5EF4-FFF2-40B4-BE49-F238E27FC236}">
                <a16:creationId xmlns:a16="http://schemas.microsoft.com/office/drawing/2014/main" id="{5349BE11-E1C2-4AB2-989A-B00E49392241}"/>
              </a:ext>
            </a:extLst>
          </p:cNvPr>
          <p:cNvSpPr txBox="1">
            <a:spLocks/>
          </p:cNvSpPr>
          <p:nvPr/>
        </p:nvSpPr>
        <p:spPr>
          <a:xfrm>
            <a:off x="579302" y="4693228"/>
            <a:ext cx="4023360" cy="1908215"/>
          </a:xfrm>
          <a:prstGeom prst="rect">
            <a:avLst/>
          </a:prstGeom>
        </p:spPr>
        <p:txBody>
          <a:bodyPr>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Online self-service tool</a:t>
            </a:r>
          </a:p>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16 questions across 6 perspectives</a:t>
            </a:r>
          </a:p>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Custom report (URL or PDF)</a:t>
            </a:r>
          </a:p>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High-level recommendations on what is required to adopt cloud successfully</a:t>
            </a:r>
          </a:p>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Suitable for early stage discussions and small-scale migrations</a:t>
            </a:r>
          </a:p>
        </p:txBody>
      </p:sp>
      <p:grpSp>
        <p:nvGrpSpPr>
          <p:cNvPr id="21" name="Group 20">
            <a:extLst>
              <a:ext uri="{FF2B5EF4-FFF2-40B4-BE49-F238E27FC236}">
                <a16:creationId xmlns:a16="http://schemas.microsoft.com/office/drawing/2014/main" id="{1AD62A4A-AD7F-4E50-BA0D-029DDE441FCC}"/>
              </a:ext>
            </a:extLst>
          </p:cNvPr>
          <p:cNvGrpSpPr/>
          <p:nvPr/>
        </p:nvGrpSpPr>
        <p:grpSpPr>
          <a:xfrm>
            <a:off x="6132837" y="2572231"/>
            <a:ext cx="2346435" cy="1859642"/>
            <a:chOff x="7670799" y="1642767"/>
            <a:chExt cx="6698533" cy="5308851"/>
          </a:xfrm>
        </p:grpSpPr>
        <p:pic>
          <p:nvPicPr>
            <p:cNvPr id="22" name="Picture 21">
              <a:extLst>
                <a:ext uri="{FF2B5EF4-FFF2-40B4-BE49-F238E27FC236}">
                  <a16:creationId xmlns:a16="http://schemas.microsoft.com/office/drawing/2014/main" id="{223A2EDC-9D8E-45B6-83E5-AECEDC1D17B7}"/>
                </a:ext>
              </a:extLst>
            </p:cNvPr>
            <p:cNvPicPr>
              <a:picLocks noChangeAspect="1"/>
            </p:cNvPicPr>
            <p:nvPr/>
          </p:nvPicPr>
          <p:blipFill rotWithShape="1">
            <a:blip r:embed="rId5">
              <a:extLst>
                <a:ext uri="{28A0092B-C50C-407E-A947-70E740481C1C}">
                  <a14:useLocalDpi xmlns:a14="http://schemas.microsoft.com/office/drawing/2010/main"/>
                </a:ext>
              </a:extLst>
            </a:blip>
            <a:srcRect l="79" r="728"/>
            <a:stretch/>
          </p:blipFill>
          <p:spPr>
            <a:xfrm>
              <a:off x="7670799" y="1642767"/>
              <a:ext cx="6693408" cy="2996790"/>
            </a:xfrm>
            <a:prstGeom prst="rect">
              <a:avLst/>
            </a:prstGeom>
          </p:spPr>
        </p:pic>
        <p:pic>
          <p:nvPicPr>
            <p:cNvPr id="23" name="Picture 22">
              <a:extLst>
                <a:ext uri="{FF2B5EF4-FFF2-40B4-BE49-F238E27FC236}">
                  <a16:creationId xmlns:a16="http://schemas.microsoft.com/office/drawing/2014/main" id="{7440E2CE-0674-4E09-B3FF-2C2972566B94}"/>
                </a:ext>
              </a:extLst>
            </p:cNvPr>
            <p:cNvPicPr>
              <a:picLocks noChangeAspect="1"/>
            </p:cNvPicPr>
            <p:nvPr/>
          </p:nvPicPr>
          <p:blipFill rotWithShape="1">
            <a:blip r:embed="rId6">
              <a:extLst>
                <a:ext uri="{28A0092B-C50C-407E-A947-70E740481C1C}">
                  <a14:useLocalDpi xmlns:a14="http://schemas.microsoft.com/office/drawing/2010/main"/>
                </a:ext>
              </a:extLst>
            </a:blip>
            <a:srcRect l="999" r="406"/>
            <a:stretch/>
          </p:blipFill>
          <p:spPr>
            <a:xfrm>
              <a:off x="7675924" y="4550343"/>
              <a:ext cx="6693408" cy="2401275"/>
            </a:xfrm>
            <a:prstGeom prst="rect">
              <a:avLst/>
            </a:prstGeom>
          </p:spPr>
        </p:pic>
      </p:grpSp>
      <p:sp>
        <p:nvSpPr>
          <p:cNvPr id="24" name="Content Placeholder 2">
            <a:extLst>
              <a:ext uri="{FF2B5EF4-FFF2-40B4-BE49-F238E27FC236}">
                <a16:creationId xmlns:a16="http://schemas.microsoft.com/office/drawing/2014/main" id="{BDA0F6AD-55AE-419B-AC20-EE90EE737A06}"/>
              </a:ext>
            </a:extLst>
          </p:cNvPr>
          <p:cNvSpPr txBox="1">
            <a:spLocks/>
          </p:cNvSpPr>
          <p:nvPr/>
        </p:nvSpPr>
        <p:spPr>
          <a:xfrm>
            <a:off x="5303520" y="4693228"/>
            <a:ext cx="4023360" cy="1323439"/>
          </a:xfrm>
          <a:prstGeom prst="rect">
            <a:avLst/>
          </a:prstGeom>
        </p:spPr>
        <p:txBody>
          <a:bodyPr>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1-day workshop</a:t>
            </a:r>
          </a:p>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~70 questions to identify readiness and gaps for a large-scale migration</a:t>
            </a:r>
          </a:p>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Action plan proposal to close </a:t>
            </a:r>
            <a:br>
              <a:rPr kumimoji="0" lang="en-US" sz="1400" b="0" i="0" u="none" strike="noStrike" kern="1200" cap="none" spc="0" normalizeH="0" baseline="0" noProof="0" dirty="0">
                <a:ln>
                  <a:noFill/>
                </a:ln>
                <a:solidFill>
                  <a:srgbClr val="FFFFFF"/>
                </a:solidFill>
                <a:effectLst/>
                <a:uLnTx/>
                <a:uFillTx/>
                <a:latin typeface="Amazon Ember Regular" charset="0"/>
                <a:ea typeface="+mn-ea"/>
              </a:rPr>
            </a:br>
            <a:r>
              <a:rPr kumimoji="0" lang="en-US" sz="1400" b="0" i="0" u="none" strike="noStrike" kern="1200" cap="none" spc="0" normalizeH="0" baseline="0" noProof="0" dirty="0">
                <a:ln>
                  <a:noFill/>
                </a:ln>
                <a:solidFill>
                  <a:srgbClr val="FFFFFF"/>
                </a:solidFill>
                <a:effectLst/>
                <a:uLnTx/>
                <a:uFillTx/>
                <a:latin typeface="Amazon Ember Regular" charset="0"/>
                <a:ea typeface="+mn-ea"/>
              </a:rPr>
              <a:t>the gaps</a:t>
            </a:r>
          </a:p>
        </p:txBody>
      </p:sp>
      <p:cxnSp>
        <p:nvCxnSpPr>
          <p:cNvPr id="26" name="Straight Connector 25">
            <a:extLst>
              <a:ext uri="{FF2B5EF4-FFF2-40B4-BE49-F238E27FC236}">
                <a16:creationId xmlns:a16="http://schemas.microsoft.com/office/drawing/2014/main" id="{93BA3407-2388-45C6-AD0B-1F7DD368DB49}"/>
              </a:ext>
            </a:extLst>
          </p:cNvPr>
          <p:cNvCxnSpPr>
            <a:cxnSpLocks/>
          </p:cNvCxnSpPr>
          <p:nvPr/>
        </p:nvCxnSpPr>
        <p:spPr>
          <a:xfrm>
            <a:off x="4953091" y="1727596"/>
            <a:ext cx="0" cy="4704571"/>
          </a:xfrm>
          <a:prstGeom prst="line">
            <a:avLst/>
          </a:prstGeom>
          <a:ln>
            <a:solidFill>
              <a:schemeClr val="bg2">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graphicFrame>
        <p:nvGraphicFramePr>
          <p:cNvPr id="27" name="Chart 26">
            <a:extLst>
              <a:ext uri="{FF2B5EF4-FFF2-40B4-BE49-F238E27FC236}">
                <a16:creationId xmlns:a16="http://schemas.microsoft.com/office/drawing/2014/main" id="{83331097-FE45-4C7D-A730-53AAEE7BB70E}"/>
              </a:ext>
            </a:extLst>
          </p:cNvPr>
          <p:cNvGraphicFramePr/>
          <p:nvPr>
            <p:extLst/>
          </p:nvPr>
        </p:nvGraphicFramePr>
        <p:xfrm>
          <a:off x="10618312" y="2595009"/>
          <a:ext cx="3292760" cy="1814086"/>
        </p:xfrm>
        <a:graphic>
          <a:graphicData uri="http://schemas.openxmlformats.org/drawingml/2006/chart">
            <c:chart xmlns:c="http://schemas.openxmlformats.org/drawingml/2006/chart" xmlns:r="http://schemas.openxmlformats.org/officeDocument/2006/relationships" r:id="rId7"/>
          </a:graphicData>
        </a:graphic>
      </p:graphicFrame>
      <p:cxnSp>
        <p:nvCxnSpPr>
          <p:cNvPr id="30" name="Straight Connector 29">
            <a:extLst>
              <a:ext uri="{FF2B5EF4-FFF2-40B4-BE49-F238E27FC236}">
                <a16:creationId xmlns:a16="http://schemas.microsoft.com/office/drawing/2014/main" id="{9679B40F-9C00-49EF-A234-099F13B96EED}"/>
              </a:ext>
            </a:extLst>
          </p:cNvPr>
          <p:cNvCxnSpPr>
            <a:cxnSpLocks/>
          </p:cNvCxnSpPr>
          <p:nvPr/>
        </p:nvCxnSpPr>
        <p:spPr>
          <a:xfrm>
            <a:off x="9677309" y="1727596"/>
            <a:ext cx="0" cy="4704571"/>
          </a:xfrm>
          <a:prstGeom prst="line">
            <a:avLst/>
          </a:prstGeom>
          <a:ln>
            <a:solidFill>
              <a:schemeClr val="bg2">
                <a:lumMod val="75000"/>
                <a:lumOff val="2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31" name="Content Placeholder 2">
            <a:extLst>
              <a:ext uri="{FF2B5EF4-FFF2-40B4-BE49-F238E27FC236}">
                <a16:creationId xmlns:a16="http://schemas.microsoft.com/office/drawing/2014/main" id="{434202C5-A903-4128-8206-8BB8CB67ABBA}"/>
              </a:ext>
            </a:extLst>
          </p:cNvPr>
          <p:cNvSpPr txBox="1">
            <a:spLocks/>
          </p:cNvSpPr>
          <p:nvPr/>
        </p:nvSpPr>
        <p:spPr>
          <a:xfrm>
            <a:off x="10027738" y="4693228"/>
            <a:ext cx="4244256" cy="1615827"/>
          </a:xfrm>
          <a:prstGeom prst="rect">
            <a:avLst/>
          </a:prstGeom>
        </p:spPr>
        <p:txBody>
          <a:bodyPr>
            <a:spAutoFit/>
          </a:bodyPr>
          <a:lstStyle>
            <a:lvl1pPr marL="0" indent="0" algn="l" defTabSz="457200" rtl="0" eaLnBrk="1" latinLnBrk="0" hangingPunct="1">
              <a:spcBef>
                <a:spcPct val="20000"/>
              </a:spcBef>
              <a:buFontTx/>
              <a:buNone/>
              <a:defRPr sz="1813" b="0" i="0" kern="1200">
                <a:solidFill>
                  <a:schemeClr val="tx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13" b="0" i="0" kern="1200">
                <a:solidFill>
                  <a:schemeClr val="tx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25" b="0" i="0" kern="1200">
                <a:solidFill>
                  <a:schemeClr val="tx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375" b="0" i="0" kern="1200">
                <a:solidFill>
                  <a:schemeClr val="tx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188" b="0" i="0" kern="1200">
                <a:solidFill>
                  <a:schemeClr val="tx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2286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Leverages existing inventory or </a:t>
            </a:r>
          </a:p>
          <a:p>
            <a:pPr marL="22860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agent-less discovery tool</a:t>
            </a:r>
          </a:p>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Highlights the financial impact of different software licensing strategies</a:t>
            </a:r>
          </a:p>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Completed business case and TCO analysis</a:t>
            </a:r>
          </a:p>
          <a:p>
            <a:pPr marL="228600" marR="0" lvl="0" indent="-228600" algn="l" defTabSz="4572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Regular" charset="0"/>
                <a:ea typeface="+mn-ea"/>
              </a:rPr>
              <a:t>Optimize compute, storage and database</a:t>
            </a:r>
          </a:p>
        </p:txBody>
      </p:sp>
      <p:sp>
        <p:nvSpPr>
          <p:cNvPr id="32" name="TextBox 31">
            <a:extLst>
              <a:ext uri="{FF2B5EF4-FFF2-40B4-BE49-F238E27FC236}">
                <a16:creationId xmlns:a16="http://schemas.microsoft.com/office/drawing/2014/main" id="{85C6EBAB-AB18-4685-A6BA-72E0B1E6309A}"/>
              </a:ext>
            </a:extLst>
          </p:cNvPr>
          <p:cNvSpPr txBox="1"/>
          <p:nvPr/>
        </p:nvSpPr>
        <p:spPr>
          <a:xfrm>
            <a:off x="579302" y="1591960"/>
            <a:ext cx="4023360" cy="707886"/>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Cloud Adoption </a:t>
            </a:r>
            <a:br>
              <a:rPr kumimoji="0" 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Readiness Tool</a:t>
            </a:r>
          </a:p>
        </p:txBody>
      </p:sp>
      <p:sp>
        <p:nvSpPr>
          <p:cNvPr id="33" name="TextBox 32">
            <a:extLst>
              <a:ext uri="{FF2B5EF4-FFF2-40B4-BE49-F238E27FC236}">
                <a16:creationId xmlns:a16="http://schemas.microsoft.com/office/drawing/2014/main" id="{AC4B24EA-082E-4222-8054-08C49AD8AEA6}"/>
              </a:ext>
            </a:extLst>
          </p:cNvPr>
          <p:cNvSpPr txBox="1"/>
          <p:nvPr/>
        </p:nvSpPr>
        <p:spPr>
          <a:xfrm>
            <a:off x="5303520" y="1591960"/>
            <a:ext cx="4023360" cy="707886"/>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Migration Readiness </a:t>
            </a:r>
            <a:br>
              <a:rPr kumimoji="0" 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Assessment Workshop</a:t>
            </a:r>
          </a:p>
        </p:txBody>
      </p:sp>
      <p:sp>
        <p:nvSpPr>
          <p:cNvPr id="34" name="TextBox 33">
            <a:extLst>
              <a:ext uri="{FF2B5EF4-FFF2-40B4-BE49-F238E27FC236}">
                <a16:creationId xmlns:a16="http://schemas.microsoft.com/office/drawing/2014/main" id="{B3C0DB5A-F5AB-43D3-86F1-871A360E9D63}"/>
              </a:ext>
            </a:extLst>
          </p:cNvPr>
          <p:cNvSpPr txBox="1"/>
          <p:nvPr/>
        </p:nvSpPr>
        <p:spPr>
          <a:xfrm>
            <a:off x="10027738" y="1591960"/>
            <a:ext cx="4023360" cy="400110"/>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Migration Evaluator</a:t>
            </a:r>
          </a:p>
        </p:txBody>
      </p:sp>
      <p:grpSp>
        <p:nvGrpSpPr>
          <p:cNvPr id="55" name="Group 54">
            <a:extLst>
              <a:ext uri="{FF2B5EF4-FFF2-40B4-BE49-F238E27FC236}">
                <a16:creationId xmlns:a16="http://schemas.microsoft.com/office/drawing/2014/main" id="{F8330BE0-4105-4896-AB0D-C618B020E661}"/>
              </a:ext>
            </a:extLst>
          </p:cNvPr>
          <p:cNvGrpSpPr/>
          <p:nvPr/>
        </p:nvGrpSpPr>
        <p:grpSpPr>
          <a:xfrm>
            <a:off x="12930039" y="241232"/>
            <a:ext cx="1341955" cy="1117665"/>
            <a:chOff x="12930039" y="241232"/>
            <a:chExt cx="1341955" cy="1117665"/>
          </a:xfrm>
        </p:grpSpPr>
        <p:sp>
          <p:nvSpPr>
            <p:cNvPr id="56" name="Application Design">
              <a:extLst>
                <a:ext uri="{FF2B5EF4-FFF2-40B4-BE49-F238E27FC236}">
                  <a16:creationId xmlns:a16="http://schemas.microsoft.com/office/drawing/2014/main" id="{CF2C5316-C84D-4184-B81C-C8A7AC7C6070}"/>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Assess</a:t>
              </a:r>
              <a:endParaRPr kumimoji="0" lang="en-US" sz="1600" b="0" i="0" u="none" strike="noStrike" kern="0" cap="none" spc="0" normalizeH="0" baseline="0" noProof="0" dirty="0">
                <a:ln>
                  <a:noFill/>
                </a:ln>
                <a:solidFill>
                  <a:srgbClr val="FFFFFF"/>
                </a:solidFill>
                <a:effectLst/>
                <a:uLnTx/>
                <a:uFillTx/>
                <a:latin typeface="Amazon Ember" panose="02000000000000000000" pitchFamily="2" charset="0"/>
                <a:ea typeface="+mn-ea"/>
                <a:cs typeface="Arial"/>
                <a:sym typeface="Arial"/>
              </a:endParaRPr>
            </a:p>
          </p:txBody>
        </p:sp>
        <p:grpSp>
          <p:nvGrpSpPr>
            <p:cNvPr id="57" name="Group 56">
              <a:extLst>
                <a:ext uri="{FF2B5EF4-FFF2-40B4-BE49-F238E27FC236}">
                  <a16:creationId xmlns:a16="http://schemas.microsoft.com/office/drawing/2014/main" id="{A3717ED0-046D-4E6D-A4EE-ED0413682046}"/>
                </a:ext>
              </a:extLst>
            </p:cNvPr>
            <p:cNvGrpSpPr>
              <a:grpSpLocks noChangeAspect="1"/>
            </p:cNvGrpSpPr>
            <p:nvPr/>
          </p:nvGrpSpPr>
          <p:grpSpPr>
            <a:xfrm>
              <a:off x="13189222" y="241232"/>
              <a:ext cx="601199" cy="780957"/>
              <a:chOff x="-580230" y="3214241"/>
              <a:chExt cx="379337" cy="492759"/>
            </a:xfrm>
          </p:grpSpPr>
          <p:sp>
            <p:nvSpPr>
              <p:cNvPr id="58" name="Freeform: Shape 57">
                <a:extLst>
                  <a:ext uri="{FF2B5EF4-FFF2-40B4-BE49-F238E27FC236}">
                    <a16:creationId xmlns:a16="http://schemas.microsoft.com/office/drawing/2014/main" id="{1D483694-E6FB-41D2-A434-9F9DBD5B6B83}"/>
                  </a:ext>
                </a:extLst>
              </p:cNvPr>
              <p:cNvSpPr/>
              <p:nvPr/>
            </p:nvSpPr>
            <p:spPr>
              <a:xfrm>
                <a:off x="-445055" y="3291484"/>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9" name="Freeform: Shape 58">
                <a:extLst>
                  <a:ext uri="{FF2B5EF4-FFF2-40B4-BE49-F238E27FC236}">
                    <a16:creationId xmlns:a16="http://schemas.microsoft.com/office/drawing/2014/main" id="{4BADC188-A35C-4457-B5A1-A94D0A82A343}"/>
                  </a:ext>
                </a:extLst>
              </p:cNvPr>
              <p:cNvSpPr/>
              <p:nvPr/>
            </p:nvSpPr>
            <p:spPr>
              <a:xfrm>
                <a:off x="-396778" y="323838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0" name="Freeform: Shape 59">
                <a:extLst>
                  <a:ext uri="{FF2B5EF4-FFF2-40B4-BE49-F238E27FC236}">
                    <a16:creationId xmlns:a16="http://schemas.microsoft.com/office/drawing/2014/main" id="{C3ACE5E9-1CE2-4BEF-9FF5-0CA0698D1E3B}"/>
                  </a:ext>
                </a:extLst>
              </p:cNvPr>
              <p:cNvSpPr/>
              <p:nvPr/>
            </p:nvSpPr>
            <p:spPr>
              <a:xfrm>
                <a:off x="-580230" y="3214241"/>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1" name="Freeform: Shape 60">
                <a:extLst>
                  <a:ext uri="{FF2B5EF4-FFF2-40B4-BE49-F238E27FC236}">
                    <a16:creationId xmlns:a16="http://schemas.microsoft.com/office/drawing/2014/main" id="{C63AFDE4-8124-459A-8F47-7272FBEEE426}"/>
                  </a:ext>
                </a:extLst>
              </p:cNvPr>
              <p:cNvSpPr/>
              <p:nvPr/>
            </p:nvSpPr>
            <p:spPr>
              <a:xfrm>
                <a:off x="-357738" y="331925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2" name="Freeform: Shape 61">
                <a:extLst>
                  <a:ext uri="{FF2B5EF4-FFF2-40B4-BE49-F238E27FC236}">
                    <a16:creationId xmlns:a16="http://schemas.microsoft.com/office/drawing/2014/main" id="{AFF64881-7BE7-45D5-B660-FAA9AB5911AF}"/>
                  </a:ext>
                </a:extLst>
              </p:cNvPr>
              <p:cNvSpPr/>
              <p:nvPr/>
            </p:nvSpPr>
            <p:spPr>
              <a:xfrm>
                <a:off x="-477958" y="334504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3" name="Freeform: Shape 62">
                <a:extLst>
                  <a:ext uri="{FF2B5EF4-FFF2-40B4-BE49-F238E27FC236}">
                    <a16:creationId xmlns:a16="http://schemas.microsoft.com/office/drawing/2014/main" id="{18969968-8AA9-47E4-A3D4-0BD021F96081}"/>
                  </a:ext>
                </a:extLst>
              </p:cNvPr>
              <p:cNvSpPr/>
              <p:nvPr/>
            </p:nvSpPr>
            <p:spPr>
              <a:xfrm>
                <a:off x="-410206" y="3340185"/>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4" name="Freeform: Shape 63">
                <a:extLst>
                  <a:ext uri="{FF2B5EF4-FFF2-40B4-BE49-F238E27FC236}">
                    <a16:creationId xmlns:a16="http://schemas.microsoft.com/office/drawing/2014/main" id="{E1E4B0D1-0465-4447-BC41-D9DA7425FF8B}"/>
                  </a:ext>
                </a:extLst>
              </p:cNvPr>
              <p:cNvSpPr/>
              <p:nvPr/>
            </p:nvSpPr>
            <p:spPr>
              <a:xfrm>
                <a:off x="-486099" y="3425809"/>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5" name="Freeform: Shape 64">
                <a:extLst>
                  <a:ext uri="{FF2B5EF4-FFF2-40B4-BE49-F238E27FC236}">
                    <a16:creationId xmlns:a16="http://schemas.microsoft.com/office/drawing/2014/main" id="{568CE480-BB2C-4D3D-A04C-76F5AD2A1E07}"/>
                  </a:ext>
                </a:extLst>
              </p:cNvPr>
              <p:cNvSpPr/>
              <p:nvPr/>
            </p:nvSpPr>
            <p:spPr>
              <a:xfrm>
                <a:off x="-539203" y="3377533"/>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6" name="Freeform: Shape 65">
                <a:extLst>
                  <a:ext uri="{FF2B5EF4-FFF2-40B4-BE49-F238E27FC236}">
                    <a16:creationId xmlns:a16="http://schemas.microsoft.com/office/drawing/2014/main" id="{1B55A495-4CC4-43CB-9AFE-33706FD0AA44}"/>
                  </a:ext>
                </a:extLst>
              </p:cNvPr>
              <p:cNvSpPr/>
              <p:nvPr/>
            </p:nvSpPr>
            <p:spPr>
              <a:xfrm>
                <a:off x="-510762" y="3286800"/>
                <a:ext cx="32184" cy="32184"/>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rgbClr val="FDC500"/>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7" name="Freeform: Shape 66">
                <a:extLst>
                  <a:ext uri="{FF2B5EF4-FFF2-40B4-BE49-F238E27FC236}">
                    <a16:creationId xmlns:a16="http://schemas.microsoft.com/office/drawing/2014/main" id="{563179B1-9662-4EE0-B508-7CFAA4BE9F4F}"/>
                  </a:ext>
                </a:extLst>
              </p:cNvPr>
              <p:cNvSpPr/>
              <p:nvPr/>
            </p:nvSpPr>
            <p:spPr>
              <a:xfrm>
                <a:off x="-439058" y="3365845"/>
                <a:ext cx="238165" cy="341155"/>
              </a:xfrm>
              <a:custGeom>
                <a:avLst/>
                <a:gdLst>
                  <a:gd name="connsiteX0" fmla="*/ 4828 w 238164"/>
                  <a:gd name="connsiteY0" fmla="*/ 327638 h 341155"/>
                  <a:gd name="connsiteX1" fmla="*/ 4828 w 238164"/>
                  <a:gd name="connsiteY1" fmla="*/ 13839 h 341155"/>
                  <a:gd name="connsiteX2" fmla="*/ 13839 w 238164"/>
                  <a:gd name="connsiteY2" fmla="*/ 4828 h 341155"/>
                  <a:gd name="connsiteX3" fmla="*/ 158669 w 238164"/>
                  <a:gd name="connsiteY3" fmla="*/ 4828 h 341155"/>
                  <a:gd name="connsiteX4" fmla="*/ 235912 w 238164"/>
                  <a:gd name="connsiteY4" fmla="*/ 82070 h 341155"/>
                  <a:gd name="connsiteX5" fmla="*/ 235912 w 238164"/>
                  <a:gd name="connsiteY5" fmla="*/ 327638 h 341155"/>
                  <a:gd name="connsiteX6" fmla="*/ 226900 w 238164"/>
                  <a:gd name="connsiteY6" fmla="*/ 336649 h 341155"/>
                  <a:gd name="connsiteX7" fmla="*/ 13839 w 238164"/>
                  <a:gd name="connsiteY7" fmla="*/ 336649 h 341155"/>
                  <a:gd name="connsiteX8" fmla="*/ 4828 w 238164"/>
                  <a:gd name="connsiteY8" fmla="*/ 327638 h 34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164" h="341155">
                    <a:moveTo>
                      <a:pt x="4828" y="327638"/>
                    </a:moveTo>
                    <a:lnTo>
                      <a:pt x="4828" y="13839"/>
                    </a:lnTo>
                    <a:cubicBezTo>
                      <a:pt x="4828" y="8690"/>
                      <a:pt x="9012" y="4828"/>
                      <a:pt x="13839" y="4828"/>
                    </a:cubicBezTo>
                    <a:lnTo>
                      <a:pt x="158669" y="4828"/>
                    </a:lnTo>
                    <a:lnTo>
                      <a:pt x="235912" y="82070"/>
                    </a:lnTo>
                    <a:lnTo>
                      <a:pt x="235912" y="327638"/>
                    </a:lnTo>
                    <a:cubicBezTo>
                      <a:pt x="235912" y="332787"/>
                      <a:pt x="231728" y="336649"/>
                      <a:pt x="226900" y="336649"/>
                    </a:cubicBezTo>
                    <a:lnTo>
                      <a:pt x="13839" y="336649"/>
                    </a:lnTo>
                    <a:cubicBezTo>
                      <a:pt x="9012" y="336649"/>
                      <a:pt x="4828" y="332465"/>
                      <a:pt x="4828" y="327638"/>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1246545D-A63A-48B9-A1E3-F5978C65AE51}"/>
                  </a:ext>
                </a:extLst>
              </p:cNvPr>
              <p:cNvSpPr/>
              <p:nvPr/>
            </p:nvSpPr>
            <p:spPr>
              <a:xfrm>
                <a:off x="-284894" y="3365845"/>
                <a:ext cx="83680" cy="86898"/>
              </a:xfrm>
              <a:custGeom>
                <a:avLst/>
                <a:gdLst>
                  <a:gd name="connsiteX0" fmla="*/ 4828 w 83679"/>
                  <a:gd name="connsiteY0" fmla="*/ 82070 h 86898"/>
                  <a:gd name="connsiteX1" fmla="*/ 81749 w 83679"/>
                  <a:gd name="connsiteY1" fmla="*/ 82070 h 86898"/>
                  <a:gd name="connsiteX2" fmla="*/ 4828 w 83679"/>
                  <a:gd name="connsiteY2" fmla="*/ 4828 h 86898"/>
                </a:gdLst>
                <a:ahLst/>
                <a:cxnLst>
                  <a:cxn ang="0">
                    <a:pos x="connsiteX0" y="connsiteY0"/>
                  </a:cxn>
                  <a:cxn ang="0">
                    <a:pos x="connsiteX1" y="connsiteY1"/>
                  </a:cxn>
                  <a:cxn ang="0">
                    <a:pos x="connsiteX2" y="connsiteY2"/>
                  </a:cxn>
                </a:cxnLst>
                <a:rect l="l" t="t" r="r" b="b"/>
                <a:pathLst>
                  <a:path w="83679" h="86898">
                    <a:moveTo>
                      <a:pt x="4828" y="82070"/>
                    </a:moveTo>
                    <a:lnTo>
                      <a:pt x="81749" y="8207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E301F40C-E92A-4ABC-BF93-A10244957C48}"/>
                  </a:ext>
                </a:extLst>
              </p:cNvPr>
              <p:cNvSpPr/>
              <p:nvPr/>
            </p:nvSpPr>
            <p:spPr>
              <a:xfrm>
                <a:off x="-337999" y="3550584"/>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307C2BB6-87CD-4EAA-BA4E-442D9B6C660E}"/>
                  </a:ext>
                </a:extLst>
              </p:cNvPr>
              <p:cNvSpPr/>
              <p:nvPr/>
            </p:nvSpPr>
            <p:spPr>
              <a:xfrm>
                <a:off x="-337999" y="3641022"/>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FA26DB2E-D0C2-4004-9AEA-7966692AE4CF}"/>
                  </a:ext>
                </a:extLst>
              </p:cNvPr>
              <p:cNvSpPr/>
              <p:nvPr/>
            </p:nvSpPr>
            <p:spPr>
              <a:xfrm>
                <a:off x="-337999" y="3507135"/>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2" name="Freeform: Shape 71">
                <a:extLst>
                  <a:ext uri="{FF2B5EF4-FFF2-40B4-BE49-F238E27FC236}">
                    <a16:creationId xmlns:a16="http://schemas.microsoft.com/office/drawing/2014/main" id="{D544DE63-84BE-4337-93E5-4F22E8618884}"/>
                  </a:ext>
                </a:extLst>
              </p:cNvPr>
              <p:cNvSpPr/>
              <p:nvPr/>
            </p:nvSpPr>
            <p:spPr>
              <a:xfrm>
                <a:off x="-337999" y="3597573"/>
                <a:ext cx="102990" cy="9655"/>
              </a:xfrm>
              <a:custGeom>
                <a:avLst/>
                <a:gdLst>
                  <a:gd name="connsiteX0" fmla="*/ 4828 w 102990"/>
                  <a:gd name="connsiteY0" fmla="*/ 4828 h 9655"/>
                  <a:gd name="connsiteX1" fmla="*/ 101059 w 102990"/>
                  <a:gd name="connsiteY1" fmla="*/ 4828 h 9655"/>
                </a:gdLst>
                <a:ahLst/>
                <a:cxnLst>
                  <a:cxn ang="0">
                    <a:pos x="connsiteX0" y="connsiteY0"/>
                  </a:cxn>
                  <a:cxn ang="0">
                    <a:pos x="connsiteX1" y="connsiteY1"/>
                  </a:cxn>
                </a:cxnLst>
                <a:rect l="l" t="t" r="r" b="b"/>
                <a:pathLst>
                  <a:path w="102990" h="9655">
                    <a:moveTo>
                      <a:pt x="4828" y="4828"/>
                    </a:moveTo>
                    <a:lnTo>
                      <a:pt x="101059"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3" name="Freeform: Shape 72">
                <a:extLst>
                  <a:ext uri="{FF2B5EF4-FFF2-40B4-BE49-F238E27FC236}">
                    <a16:creationId xmlns:a16="http://schemas.microsoft.com/office/drawing/2014/main" id="{9B430F82-A6BC-43F5-9113-4BD08FC3DBA0}"/>
                  </a:ext>
                </a:extLst>
              </p:cNvPr>
              <p:cNvSpPr/>
              <p:nvPr/>
            </p:nvSpPr>
            <p:spPr>
              <a:xfrm>
                <a:off x="-337999" y="3460146"/>
                <a:ext cx="38621" cy="9655"/>
              </a:xfrm>
              <a:custGeom>
                <a:avLst/>
                <a:gdLst>
                  <a:gd name="connsiteX0" fmla="*/ 4828 w 38621"/>
                  <a:gd name="connsiteY0" fmla="*/ 4828 h 9655"/>
                  <a:gd name="connsiteX1" fmla="*/ 36368 w 38621"/>
                  <a:gd name="connsiteY1" fmla="*/ 4828 h 9655"/>
                </a:gdLst>
                <a:ahLst/>
                <a:cxnLst>
                  <a:cxn ang="0">
                    <a:pos x="connsiteX0" y="connsiteY0"/>
                  </a:cxn>
                  <a:cxn ang="0">
                    <a:pos x="connsiteX1" y="connsiteY1"/>
                  </a:cxn>
                </a:cxnLst>
                <a:rect l="l" t="t" r="r" b="b"/>
                <a:pathLst>
                  <a:path w="38621" h="9655">
                    <a:moveTo>
                      <a:pt x="4828" y="4828"/>
                    </a:moveTo>
                    <a:lnTo>
                      <a:pt x="3636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4" name="Freeform: Shape 73">
                <a:extLst>
                  <a:ext uri="{FF2B5EF4-FFF2-40B4-BE49-F238E27FC236}">
                    <a16:creationId xmlns:a16="http://schemas.microsoft.com/office/drawing/2014/main" id="{06D1AD6F-920F-48D4-8D52-7C819C7F7DD2}"/>
                  </a:ext>
                </a:extLst>
              </p:cNvPr>
              <p:cNvSpPr/>
              <p:nvPr/>
            </p:nvSpPr>
            <p:spPr>
              <a:xfrm>
                <a:off x="-405908" y="3443088"/>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5" name="Freeform: Shape 74">
                <a:extLst>
                  <a:ext uri="{FF2B5EF4-FFF2-40B4-BE49-F238E27FC236}">
                    <a16:creationId xmlns:a16="http://schemas.microsoft.com/office/drawing/2014/main" id="{3E141FC0-1982-4E95-AA5F-BD02E6AEEB74}"/>
                  </a:ext>
                </a:extLst>
              </p:cNvPr>
              <p:cNvSpPr/>
              <p:nvPr/>
            </p:nvSpPr>
            <p:spPr>
              <a:xfrm>
                <a:off x="-405908" y="3621712"/>
                <a:ext cx="57932" cy="45058"/>
              </a:xfrm>
              <a:custGeom>
                <a:avLst/>
                <a:gdLst>
                  <a:gd name="connsiteX0" fmla="*/ 4828 w 57932"/>
                  <a:gd name="connsiteY0" fmla="*/ 26069 h 45058"/>
                  <a:gd name="connsiteX1" fmla="*/ 19311 w 57932"/>
                  <a:gd name="connsiteY1" fmla="*/ 40552 h 45058"/>
                  <a:gd name="connsiteX2" fmla="*/ 55035 w 57932"/>
                  <a:gd name="connsiteY2" fmla="*/ 4828 h 45058"/>
                </a:gdLst>
                <a:ahLst/>
                <a:cxnLst>
                  <a:cxn ang="0">
                    <a:pos x="connsiteX0" y="connsiteY0"/>
                  </a:cxn>
                  <a:cxn ang="0">
                    <a:pos x="connsiteX1" y="connsiteY1"/>
                  </a:cxn>
                  <a:cxn ang="0">
                    <a:pos x="connsiteX2" y="connsiteY2"/>
                  </a:cxn>
                </a:cxnLst>
                <a:rect l="l" t="t" r="r" b="b"/>
                <a:pathLst>
                  <a:path w="57932" h="45058">
                    <a:moveTo>
                      <a:pt x="4828" y="26069"/>
                    </a:moveTo>
                    <a:lnTo>
                      <a:pt x="19311" y="40552"/>
                    </a:lnTo>
                    <a:lnTo>
                      <a:pt x="55035" y="4828"/>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0F7AABF8-272D-411B-81D3-A82E4B57D4F0}"/>
                  </a:ext>
                </a:extLst>
              </p:cNvPr>
              <p:cNvSpPr/>
              <p:nvPr/>
            </p:nvSpPr>
            <p:spPr>
              <a:xfrm>
                <a:off x="-398827" y="3532239"/>
                <a:ext cx="45058" cy="45058"/>
              </a:xfrm>
              <a:custGeom>
                <a:avLst/>
                <a:gdLst>
                  <a:gd name="connsiteX0" fmla="*/ 4828 w 45058"/>
                  <a:gd name="connsiteY0" fmla="*/ 4828 h 45058"/>
                  <a:gd name="connsiteX1" fmla="*/ 40874 w 45058"/>
                  <a:gd name="connsiteY1" fmla="*/ 40874 h 45058"/>
                </a:gdLst>
                <a:ahLst/>
                <a:cxnLst>
                  <a:cxn ang="0">
                    <a:pos x="connsiteX0" y="connsiteY0"/>
                  </a:cxn>
                  <a:cxn ang="0">
                    <a:pos x="connsiteX1" y="connsiteY1"/>
                  </a:cxn>
                </a:cxnLst>
                <a:rect l="l" t="t" r="r" b="b"/>
                <a:pathLst>
                  <a:path w="45058" h="45058">
                    <a:moveTo>
                      <a:pt x="4828" y="4828"/>
                    </a:moveTo>
                    <a:lnTo>
                      <a:pt x="40874" y="40874"/>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6E20F410-9AB3-48F3-83D7-453F6A4CBC63}"/>
                  </a:ext>
                </a:extLst>
              </p:cNvPr>
              <p:cNvSpPr/>
              <p:nvPr/>
            </p:nvSpPr>
            <p:spPr>
              <a:xfrm>
                <a:off x="-398827" y="3532239"/>
                <a:ext cx="45058" cy="45058"/>
              </a:xfrm>
              <a:custGeom>
                <a:avLst/>
                <a:gdLst>
                  <a:gd name="connsiteX0" fmla="*/ 40874 w 45058"/>
                  <a:gd name="connsiteY0" fmla="*/ 4828 h 45058"/>
                  <a:gd name="connsiteX1" fmla="*/ 4828 w 45058"/>
                  <a:gd name="connsiteY1" fmla="*/ 41196 h 45058"/>
                </a:gdLst>
                <a:ahLst/>
                <a:cxnLst>
                  <a:cxn ang="0">
                    <a:pos x="connsiteX0" y="connsiteY0"/>
                  </a:cxn>
                  <a:cxn ang="0">
                    <a:pos x="connsiteX1" y="connsiteY1"/>
                  </a:cxn>
                </a:cxnLst>
                <a:rect l="l" t="t" r="r" b="b"/>
                <a:pathLst>
                  <a:path w="45058" h="45058">
                    <a:moveTo>
                      <a:pt x="40874" y="4828"/>
                    </a:moveTo>
                    <a:lnTo>
                      <a:pt x="4828" y="41196"/>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51" name="TextBox 50">
            <a:extLst>
              <a:ext uri="{FF2B5EF4-FFF2-40B4-BE49-F238E27FC236}">
                <a16:creationId xmlns:a16="http://schemas.microsoft.com/office/drawing/2014/main" id="{B9F3DE17-E588-4A84-9ECC-43ADD026891A}"/>
              </a:ext>
            </a:extLst>
          </p:cNvPr>
          <p:cNvSpPr txBox="1"/>
          <p:nvPr/>
        </p:nvSpPr>
        <p:spPr>
          <a:xfrm>
            <a:off x="3933031" y="7054860"/>
            <a:ext cx="2034852" cy="313932"/>
          </a:xfrm>
          <a:prstGeom prst="rect">
            <a:avLst/>
          </a:prstGeom>
          <a:noFill/>
        </p:spPr>
        <p:txBody>
          <a:bodyPr wrap="none"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1600" b="1" i="0" u="none" strike="noStrike" kern="1200" cap="none" spc="0" normalizeH="0" baseline="0" noProof="0" dirty="0">
                <a:ln>
                  <a:noFill/>
                </a:ln>
                <a:solidFill>
                  <a:srgbClr val="FEE385"/>
                </a:solidFill>
                <a:effectLst/>
                <a:uLnTx/>
                <a:uFillTx/>
                <a:latin typeface="Amazon Ember"/>
                <a:ea typeface="+mn-ea"/>
                <a:cs typeface="+mn-cs"/>
              </a:rPr>
              <a:t>Assess your readiness</a:t>
            </a:r>
          </a:p>
        </p:txBody>
      </p:sp>
      <p:grpSp>
        <p:nvGrpSpPr>
          <p:cNvPr id="48" name="Group 47">
            <a:extLst>
              <a:ext uri="{FF2B5EF4-FFF2-40B4-BE49-F238E27FC236}">
                <a16:creationId xmlns:a16="http://schemas.microsoft.com/office/drawing/2014/main" id="{22B01330-5136-41EC-BED0-C73D621AB4C3}"/>
              </a:ext>
            </a:extLst>
          </p:cNvPr>
          <p:cNvGrpSpPr/>
          <p:nvPr/>
        </p:nvGrpSpPr>
        <p:grpSpPr>
          <a:xfrm>
            <a:off x="561339" y="6747115"/>
            <a:ext cx="8778237" cy="206137"/>
            <a:chOff x="578398" y="6478445"/>
            <a:chExt cx="3444109" cy="320951"/>
          </a:xfrm>
        </p:grpSpPr>
        <p:cxnSp>
          <p:nvCxnSpPr>
            <p:cNvPr id="49" name="Straight Connector 48">
              <a:extLst>
                <a:ext uri="{FF2B5EF4-FFF2-40B4-BE49-F238E27FC236}">
                  <a16:creationId xmlns:a16="http://schemas.microsoft.com/office/drawing/2014/main" id="{B839E1CA-0C33-47CE-8CB9-DDB77D9F6312}"/>
                </a:ext>
              </a:extLst>
            </p:cNvPr>
            <p:cNvCxnSpPr/>
            <p:nvPr/>
          </p:nvCxnSpPr>
          <p:spPr>
            <a:xfrm rot="16200000">
              <a:off x="2300453" y="4756390"/>
              <a:ext cx="0" cy="3444109"/>
            </a:xfrm>
            <a:prstGeom prst="line">
              <a:avLst/>
            </a:prstGeom>
            <a:ln w="19050">
              <a:solidFill>
                <a:srgbClr val="FEE3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895B001-B3DF-45AB-B79D-8491240E7F1A}"/>
                </a:ext>
              </a:extLst>
            </p:cNvPr>
            <p:cNvCxnSpPr>
              <a:cxnSpLocks/>
            </p:cNvCxnSpPr>
            <p:nvPr/>
          </p:nvCxnSpPr>
          <p:spPr>
            <a:xfrm>
              <a:off x="2300454" y="6478445"/>
              <a:ext cx="0" cy="320951"/>
            </a:xfrm>
            <a:prstGeom prst="straightConnector1">
              <a:avLst/>
            </a:prstGeom>
            <a:ln w="19050">
              <a:solidFill>
                <a:srgbClr val="FEE385"/>
              </a:solidFill>
              <a:headEnd type="none"/>
              <a:tailEnd type="arrow" w="lg" len="med"/>
            </a:ln>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C73F0698-4225-4899-98A9-ED15AF0AD127}"/>
              </a:ext>
            </a:extLst>
          </p:cNvPr>
          <p:cNvCxnSpPr>
            <a:cxnSpLocks/>
          </p:cNvCxnSpPr>
          <p:nvPr/>
        </p:nvCxnSpPr>
        <p:spPr>
          <a:xfrm rot="16200000">
            <a:off x="11945777" y="4901664"/>
            <a:ext cx="0" cy="3690906"/>
          </a:xfrm>
          <a:prstGeom prst="line">
            <a:avLst/>
          </a:prstGeom>
          <a:ln w="19050">
            <a:solidFill>
              <a:srgbClr val="A166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227B0DD-912C-4F6A-B7BD-E25C273D5868}"/>
              </a:ext>
            </a:extLst>
          </p:cNvPr>
          <p:cNvSpPr txBox="1"/>
          <p:nvPr/>
        </p:nvSpPr>
        <p:spPr>
          <a:xfrm>
            <a:off x="10379482" y="7054860"/>
            <a:ext cx="3132589" cy="313932"/>
          </a:xfrm>
          <a:prstGeom prst="rect">
            <a:avLst/>
          </a:prstGeom>
          <a:noFill/>
        </p:spPr>
        <p:txBody>
          <a:bodyPr wrap="none" rtlCol="0">
            <a:spAutoFit/>
          </a:bodyPr>
          <a:lstStyle/>
          <a:p>
            <a:pPr marL="0" marR="0" lvl="0" indent="0" algn="ctr" defTabSz="73152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166FF"/>
                </a:solidFill>
                <a:effectLst/>
                <a:uLnTx/>
                <a:uFillTx/>
                <a:latin typeface="Amazon Ember"/>
                <a:ea typeface="+mn-ea"/>
                <a:cs typeface="+mn-cs"/>
              </a:rPr>
              <a:t>Build directional business case</a:t>
            </a:r>
          </a:p>
        </p:txBody>
      </p:sp>
      <p:cxnSp>
        <p:nvCxnSpPr>
          <p:cNvPr id="78" name="Straight Arrow Connector 77">
            <a:extLst>
              <a:ext uri="{FF2B5EF4-FFF2-40B4-BE49-F238E27FC236}">
                <a16:creationId xmlns:a16="http://schemas.microsoft.com/office/drawing/2014/main" id="{B7AAC72D-E87B-446C-9366-72F9F698B156}"/>
              </a:ext>
            </a:extLst>
          </p:cNvPr>
          <p:cNvCxnSpPr>
            <a:cxnSpLocks/>
          </p:cNvCxnSpPr>
          <p:nvPr/>
        </p:nvCxnSpPr>
        <p:spPr>
          <a:xfrm>
            <a:off x="11945777" y="6747115"/>
            <a:ext cx="0" cy="206137"/>
          </a:xfrm>
          <a:prstGeom prst="straightConnector1">
            <a:avLst/>
          </a:prstGeom>
          <a:ln w="19050">
            <a:solidFill>
              <a:srgbClr val="A166FF"/>
            </a:solidFill>
            <a:headEnd type="none"/>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AWS Roles Overview</a:t>
            </a:r>
          </a:p>
        </p:txBody>
      </p:sp>
      <p:sp>
        <p:nvSpPr>
          <p:cNvPr id="5" name="Rectangle 4">
            <a:extLst>
              <a:ext uri="{FF2B5EF4-FFF2-40B4-BE49-F238E27FC236}">
                <a16:creationId xmlns:a16="http://schemas.microsoft.com/office/drawing/2014/main" id="{7A79BEA2-74F5-6D43-8073-C4151DDB2567}"/>
              </a:ext>
            </a:extLst>
          </p:cNvPr>
          <p:cNvSpPr/>
          <p:nvPr/>
        </p:nvSpPr>
        <p:spPr>
          <a:xfrm>
            <a:off x="856714" y="956490"/>
            <a:ext cx="12977821" cy="3026088"/>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a:extLst>
              <a:ext uri="{FF2B5EF4-FFF2-40B4-BE49-F238E27FC236}">
                <a16:creationId xmlns:a16="http://schemas.microsoft.com/office/drawing/2014/main" id="{4A62CC99-49D4-6949-8EB1-B1757E5098FE}"/>
              </a:ext>
            </a:extLst>
          </p:cNvPr>
          <p:cNvSpPr/>
          <p:nvPr/>
        </p:nvSpPr>
        <p:spPr>
          <a:xfrm>
            <a:off x="1456267" y="4923994"/>
            <a:ext cx="8356938" cy="585318"/>
          </a:xfrm>
          <a:prstGeom prst="rect">
            <a:avLst/>
          </a:prstGeom>
          <a:solidFill>
            <a:srgbClr val="0089C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2400" b="1" dirty="0">
                <a:latin typeface="Arial" panose="020B0604020202020204" pitchFamily="34" charset="0"/>
                <a:cs typeface="Arial" panose="020B0604020202020204" pitchFamily="34" charset="0"/>
              </a:rPr>
              <a:t>Landing Zone</a:t>
            </a:r>
          </a:p>
        </p:txBody>
      </p:sp>
      <p:sp>
        <p:nvSpPr>
          <p:cNvPr id="7" name="Rectangle 6">
            <a:extLst>
              <a:ext uri="{FF2B5EF4-FFF2-40B4-BE49-F238E27FC236}">
                <a16:creationId xmlns:a16="http://schemas.microsoft.com/office/drawing/2014/main" id="{9A4C9035-4756-0143-BE87-21BB21159F13}"/>
              </a:ext>
            </a:extLst>
          </p:cNvPr>
          <p:cNvSpPr/>
          <p:nvPr/>
        </p:nvSpPr>
        <p:spPr>
          <a:xfrm>
            <a:off x="856714" y="3982577"/>
            <a:ext cx="12977821" cy="3112490"/>
          </a:xfrm>
          <a:prstGeom prst="rect">
            <a:avLst/>
          </a:prstGeom>
          <a:solidFill>
            <a:schemeClr val="accent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FC0A40A6-59E7-3A41-939B-3B45C0E8A24C}"/>
              </a:ext>
            </a:extLst>
          </p:cNvPr>
          <p:cNvSpPr/>
          <p:nvPr/>
        </p:nvSpPr>
        <p:spPr>
          <a:xfrm>
            <a:off x="992181" y="1002806"/>
            <a:ext cx="12706886" cy="6349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000000"/>
                </a:solidFill>
              </a:rPr>
              <a:t>Account Team</a:t>
            </a:r>
          </a:p>
        </p:txBody>
      </p:sp>
      <p:sp>
        <p:nvSpPr>
          <p:cNvPr id="9" name="Rectangle 8">
            <a:extLst>
              <a:ext uri="{FF2B5EF4-FFF2-40B4-BE49-F238E27FC236}">
                <a16:creationId xmlns:a16="http://schemas.microsoft.com/office/drawing/2014/main" id="{4F02205D-09B7-CC48-BF0A-63CF44DAC851}"/>
              </a:ext>
            </a:extLst>
          </p:cNvPr>
          <p:cNvSpPr/>
          <p:nvPr/>
        </p:nvSpPr>
        <p:spPr>
          <a:xfrm>
            <a:off x="1127649" y="4064874"/>
            <a:ext cx="12571419" cy="5853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Professional Services Team</a:t>
            </a:r>
          </a:p>
        </p:txBody>
      </p:sp>
      <p:sp>
        <p:nvSpPr>
          <p:cNvPr id="4" name="Rectangle 3">
            <a:extLst>
              <a:ext uri="{FF2B5EF4-FFF2-40B4-BE49-F238E27FC236}">
                <a16:creationId xmlns:a16="http://schemas.microsoft.com/office/drawing/2014/main" id="{4C142F15-DDDF-2A4B-961F-430C00CBACBA}"/>
              </a:ext>
            </a:extLst>
          </p:cNvPr>
          <p:cNvSpPr/>
          <p:nvPr/>
        </p:nvSpPr>
        <p:spPr>
          <a:xfrm>
            <a:off x="1356847" y="1549956"/>
            <a:ext cx="2877422" cy="634990"/>
          </a:xfrm>
          <a:prstGeom prst="rect">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2000" b="1" dirty="0">
                <a:solidFill>
                  <a:schemeClr val="tx1"/>
                </a:solidFill>
                <a:latin typeface="Arial" panose="020B0604020202020204" pitchFamily="34" charset="0"/>
                <a:cs typeface="Arial" panose="020B0604020202020204" pitchFamily="34" charset="0"/>
              </a:rPr>
              <a:t>Account Manager</a:t>
            </a:r>
          </a:p>
        </p:txBody>
      </p:sp>
      <p:sp>
        <p:nvSpPr>
          <p:cNvPr id="14" name="Rectangle 13">
            <a:extLst>
              <a:ext uri="{FF2B5EF4-FFF2-40B4-BE49-F238E27FC236}">
                <a16:creationId xmlns:a16="http://schemas.microsoft.com/office/drawing/2014/main" id="{7C6B0018-BD36-0B43-BD32-0F6E85A9DECD}"/>
              </a:ext>
            </a:extLst>
          </p:cNvPr>
          <p:cNvSpPr/>
          <p:nvPr/>
        </p:nvSpPr>
        <p:spPr>
          <a:xfrm>
            <a:off x="4369735" y="1555500"/>
            <a:ext cx="2877422" cy="634990"/>
          </a:xfrm>
          <a:prstGeom prst="rect">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2000" b="1" dirty="0">
                <a:solidFill>
                  <a:schemeClr val="tx1"/>
                </a:solidFill>
                <a:latin typeface="Arial" panose="020B0604020202020204" pitchFamily="34" charset="0"/>
                <a:cs typeface="Arial" panose="020B0604020202020204" pitchFamily="34" charset="0"/>
              </a:rPr>
              <a:t>Customer Success Manager</a:t>
            </a:r>
          </a:p>
        </p:txBody>
      </p:sp>
      <p:sp>
        <p:nvSpPr>
          <p:cNvPr id="15" name="Rectangle 14">
            <a:extLst>
              <a:ext uri="{FF2B5EF4-FFF2-40B4-BE49-F238E27FC236}">
                <a16:creationId xmlns:a16="http://schemas.microsoft.com/office/drawing/2014/main" id="{919BF369-85E4-014E-823B-915EA3C55415}"/>
              </a:ext>
            </a:extLst>
          </p:cNvPr>
          <p:cNvSpPr/>
          <p:nvPr/>
        </p:nvSpPr>
        <p:spPr>
          <a:xfrm>
            <a:off x="7415787" y="1555500"/>
            <a:ext cx="2877422" cy="634990"/>
          </a:xfrm>
          <a:prstGeom prst="rect">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2000" b="1" dirty="0">
                <a:solidFill>
                  <a:schemeClr val="tx1"/>
                </a:solidFill>
                <a:latin typeface="Arial" panose="020B0604020202020204" pitchFamily="34" charset="0"/>
                <a:cs typeface="Arial" panose="020B0604020202020204" pitchFamily="34" charset="0"/>
              </a:rPr>
              <a:t>Solutions Architect</a:t>
            </a:r>
          </a:p>
        </p:txBody>
      </p:sp>
      <p:sp>
        <p:nvSpPr>
          <p:cNvPr id="16" name="Rectangle 15">
            <a:extLst>
              <a:ext uri="{FF2B5EF4-FFF2-40B4-BE49-F238E27FC236}">
                <a16:creationId xmlns:a16="http://schemas.microsoft.com/office/drawing/2014/main" id="{64588BC2-71DB-044C-8131-071D378018D3}"/>
              </a:ext>
            </a:extLst>
          </p:cNvPr>
          <p:cNvSpPr/>
          <p:nvPr/>
        </p:nvSpPr>
        <p:spPr>
          <a:xfrm>
            <a:off x="10447246" y="1556831"/>
            <a:ext cx="2877422" cy="634990"/>
          </a:xfrm>
          <a:prstGeom prst="rect">
            <a:avLst/>
          </a:prstGeom>
          <a:solidFill>
            <a:schemeClr val="bg1"/>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2000" b="1" dirty="0">
                <a:solidFill>
                  <a:schemeClr val="tx1"/>
                </a:solidFill>
                <a:latin typeface="Arial" panose="020B0604020202020204" pitchFamily="34" charset="0"/>
                <a:cs typeface="Arial" panose="020B0604020202020204" pitchFamily="34" charset="0"/>
              </a:rPr>
              <a:t>Technical Account Manager</a:t>
            </a:r>
          </a:p>
        </p:txBody>
      </p:sp>
      <p:sp>
        <p:nvSpPr>
          <p:cNvPr id="17" name="Rectangle 16">
            <a:extLst>
              <a:ext uri="{FF2B5EF4-FFF2-40B4-BE49-F238E27FC236}">
                <a16:creationId xmlns:a16="http://schemas.microsoft.com/office/drawing/2014/main" id="{468073ED-1085-EC41-96FF-2D293CFD958C}"/>
              </a:ext>
            </a:extLst>
          </p:cNvPr>
          <p:cNvSpPr/>
          <p:nvPr/>
        </p:nvSpPr>
        <p:spPr>
          <a:xfrm>
            <a:off x="2183142" y="4663423"/>
            <a:ext cx="2877422" cy="634990"/>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2000" b="1" dirty="0">
                <a:solidFill>
                  <a:schemeClr val="tx1"/>
                </a:solidFill>
                <a:latin typeface="Arial" panose="020B0604020202020204" pitchFamily="34" charset="0"/>
                <a:cs typeface="Arial" panose="020B0604020202020204" pitchFamily="34" charset="0"/>
              </a:rPr>
              <a:t>Practice Manager</a:t>
            </a:r>
          </a:p>
        </p:txBody>
      </p:sp>
      <p:sp>
        <p:nvSpPr>
          <p:cNvPr id="18" name="Rectangle 17">
            <a:extLst>
              <a:ext uri="{FF2B5EF4-FFF2-40B4-BE49-F238E27FC236}">
                <a16:creationId xmlns:a16="http://schemas.microsoft.com/office/drawing/2014/main" id="{B2928DD6-9658-0D48-BBB5-B9CE81844B6F}"/>
              </a:ext>
            </a:extLst>
          </p:cNvPr>
          <p:cNvSpPr/>
          <p:nvPr/>
        </p:nvSpPr>
        <p:spPr>
          <a:xfrm>
            <a:off x="5468433" y="4643718"/>
            <a:ext cx="2877422" cy="634990"/>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2000" b="1" dirty="0">
                <a:solidFill>
                  <a:schemeClr val="tx1"/>
                </a:solidFill>
                <a:latin typeface="Arial" panose="020B0604020202020204" pitchFamily="34" charset="0"/>
                <a:cs typeface="Arial" panose="020B0604020202020204" pitchFamily="34" charset="0"/>
              </a:rPr>
              <a:t>Engagement Manager</a:t>
            </a:r>
          </a:p>
        </p:txBody>
      </p:sp>
      <p:sp>
        <p:nvSpPr>
          <p:cNvPr id="19" name="Rectangle 18">
            <a:extLst>
              <a:ext uri="{FF2B5EF4-FFF2-40B4-BE49-F238E27FC236}">
                <a16:creationId xmlns:a16="http://schemas.microsoft.com/office/drawing/2014/main" id="{B853D6AA-CA49-0341-97E3-1C5B40032B99}"/>
              </a:ext>
            </a:extLst>
          </p:cNvPr>
          <p:cNvSpPr/>
          <p:nvPr/>
        </p:nvSpPr>
        <p:spPr>
          <a:xfrm>
            <a:off x="8776303" y="4643718"/>
            <a:ext cx="2877422" cy="634990"/>
          </a:xfrm>
          <a:prstGeom prst="rect">
            <a:avLst/>
          </a:prstGeom>
          <a:solidFill>
            <a:schemeClr val="bg1"/>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sz="2000" b="1" dirty="0">
                <a:solidFill>
                  <a:schemeClr val="tx1"/>
                </a:solidFill>
                <a:latin typeface="Arial" panose="020B0604020202020204" pitchFamily="34" charset="0"/>
                <a:cs typeface="Arial" panose="020B0604020202020204" pitchFamily="34" charset="0"/>
              </a:rPr>
              <a:t>Consultants</a:t>
            </a:r>
          </a:p>
          <a:p>
            <a:pPr algn="ctr"/>
            <a:r>
              <a:rPr lang="en-US" sz="2000" b="1" dirty="0">
                <a:solidFill>
                  <a:schemeClr val="tx1"/>
                </a:solidFill>
                <a:latin typeface="Arial" panose="020B0604020202020204" pitchFamily="34" charset="0"/>
                <a:cs typeface="Arial" panose="020B0604020202020204" pitchFamily="34" charset="0"/>
              </a:rPr>
              <a:t>Technical Experts</a:t>
            </a:r>
          </a:p>
        </p:txBody>
      </p:sp>
      <p:sp>
        <p:nvSpPr>
          <p:cNvPr id="20" name="Rectangle 19">
            <a:extLst>
              <a:ext uri="{FF2B5EF4-FFF2-40B4-BE49-F238E27FC236}">
                <a16:creationId xmlns:a16="http://schemas.microsoft.com/office/drawing/2014/main" id="{F13215B9-DDB4-A648-AC4F-17117A39327F}"/>
              </a:ext>
            </a:extLst>
          </p:cNvPr>
          <p:cNvSpPr/>
          <p:nvPr/>
        </p:nvSpPr>
        <p:spPr>
          <a:xfrm>
            <a:off x="1356847" y="2141253"/>
            <a:ext cx="2877422" cy="1617194"/>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600" b="1" dirty="0">
                <a:solidFill>
                  <a:srgbClr val="000000"/>
                </a:solidFill>
                <a:latin typeface="Arial" panose="020B0604020202020204" pitchFamily="34" charset="0"/>
                <a:cs typeface="Arial" panose="020B0604020202020204" pitchFamily="34" charset="0"/>
              </a:rPr>
              <a:t>Overall Ownership for customer success on AWS</a:t>
            </a:r>
          </a:p>
          <a:p>
            <a:endParaRPr lang="en-US" sz="1600" b="1" dirty="0">
              <a:solidFill>
                <a:srgbClr val="000000"/>
              </a:solidFill>
              <a:latin typeface="Arial" panose="020B0604020202020204" pitchFamily="34" charset="0"/>
              <a:cs typeface="Arial" panose="020B0604020202020204" pitchFamily="34" charset="0"/>
            </a:endParaRPr>
          </a:p>
          <a:p>
            <a:r>
              <a:rPr lang="en-US" sz="1600" b="1" dirty="0">
                <a:solidFill>
                  <a:srgbClr val="000000"/>
                </a:solidFill>
                <a:latin typeface="Arial" panose="020B0604020202020204" pitchFamily="34" charset="0"/>
                <a:cs typeface="Arial" panose="020B0604020202020204" pitchFamily="34" charset="0"/>
              </a:rPr>
              <a:t>&lt;Insert&gt;</a:t>
            </a:r>
          </a:p>
        </p:txBody>
      </p:sp>
      <p:sp>
        <p:nvSpPr>
          <p:cNvPr id="22" name="Rectangle 21">
            <a:extLst>
              <a:ext uri="{FF2B5EF4-FFF2-40B4-BE49-F238E27FC236}">
                <a16:creationId xmlns:a16="http://schemas.microsoft.com/office/drawing/2014/main" id="{947287FE-B10E-2147-B12E-B7E1FE68849A}"/>
              </a:ext>
            </a:extLst>
          </p:cNvPr>
          <p:cNvSpPr/>
          <p:nvPr/>
        </p:nvSpPr>
        <p:spPr>
          <a:xfrm>
            <a:off x="4370671" y="2154483"/>
            <a:ext cx="2877422" cy="1617194"/>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600" b="1" dirty="0">
                <a:solidFill>
                  <a:srgbClr val="000000"/>
                </a:solidFill>
                <a:latin typeface="Arial" panose="020B0604020202020204" pitchFamily="34" charset="0"/>
                <a:cs typeface="Arial" panose="020B0604020202020204" pitchFamily="34" charset="0"/>
              </a:rPr>
              <a:t>Customer Advocate ensuring success across all AWS implementations</a:t>
            </a:r>
          </a:p>
          <a:p>
            <a:endParaRPr lang="en-US" sz="1600" b="1" dirty="0">
              <a:solidFill>
                <a:srgbClr val="000000"/>
              </a:solidFill>
              <a:latin typeface="Arial" panose="020B0604020202020204" pitchFamily="34" charset="0"/>
              <a:cs typeface="Arial" panose="020B0604020202020204" pitchFamily="34" charset="0"/>
            </a:endParaRPr>
          </a:p>
          <a:p>
            <a:r>
              <a:rPr lang="en-US" sz="1600" b="1" dirty="0">
                <a:solidFill>
                  <a:srgbClr val="000000"/>
                </a:solidFill>
                <a:latin typeface="Arial" panose="020B0604020202020204" pitchFamily="34" charset="0"/>
                <a:cs typeface="Arial" panose="020B0604020202020204" pitchFamily="34" charset="0"/>
              </a:rPr>
              <a:t>&lt;Insert&gt;</a:t>
            </a:r>
          </a:p>
        </p:txBody>
      </p:sp>
      <p:sp>
        <p:nvSpPr>
          <p:cNvPr id="23" name="Rectangle 22">
            <a:extLst>
              <a:ext uri="{FF2B5EF4-FFF2-40B4-BE49-F238E27FC236}">
                <a16:creationId xmlns:a16="http://schemas.microsoft.com/office/drawing/2014/main" id="{19F951E6-0944-6744-95AB-E0DC44B28099}"/>
              </a:ext>
            </a:extLst>
          </p:cNvPr>
          <p:cNvSpPr/>
          <p:nvPr/>
        </p:nvSpPr>
        <p:spPr>
          <a:xfrm>
            <a:off x="7415787" y="2172478"/>
            <a:ext cx="2877422" cy="1617194"/>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600" b="1" dirty="0">
                <a:solidFill>
                  <a:srgbClr val="000000"/>
                </a:solidFill>
                <a:latin typeface="Arial" panose="020B0604020202020204" pitchFamily="34" charset="0"/>
                <a:cs typeface="Arial" panose="020B0604020202020204" pitchFamily="34" charset="0"/>
              </a:rPr>
              <a:t>Pre-Sales technical guidance to customer and Account Manager</a:t>
            </a:r>
          </a:p>
          <a:p>
            <a:endParaRPr lang="en-US" sz="1600" b="1" dirty="0">
              <a:solidFill>
                <a:srgbClr val="000000"/>
              </a:solidFill>
              <a:latin typeface="Arial" panose="020B0604020202020204" pitchFamily="34" charset="0"/>
              <a:cs typeface="Arial" panose="020B0604020202020204" pitchFamily="34" charset="0"/>
            </a:endParaRPr>
          </a:p>
          <a:p>
            <a:r>
              <a:rPr lang="en-US" sz="1600" b="1" dirty="0">
                <a:solidFill>
                  <a:srgbClr val="000000"/>
                </a:solidFill>
                <a:latin typeface="Arial" panose="020B0604020202020204" pitchFamily="34" charset="0"/>
                <a:cs typeface="Arial" panose="020B0604020202020204" pitchFamily="34" charset="0"/>
              </a:rPr>
              <a:t>&lt;Insert&gt;</a:t>
            </a:r>
            <a:endParaRPr lang="en-US" sz="1600" b="1" dirty="0">
              <a:solidFill>
                <a:srgbClr val="000000"/>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03B046CD-F4FE-FB4C-9073-232B78F2BCF9}"/>
              </a:ext>
            </a:extLst>
          </p:cNvPr>
          <p:cNvSpPr/>
          <p:nvPr/>
        </p:nvSpPr>
        <p:spPr>
          <a:xfrm>
            <a:off x="10447246" y="2154483"/>
            <a:ext cx="2877422" cy="1617194"/>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600" b="1" dirty="0">
                <a:solidFill>
                  <a:srgbClr val="000000"/>
                </a:solidFill>
                <a:latin typeface="Arial" panose="020B0604020202020204" pitchFamily="34" charset="0"/>
                <a:cs typeface="Arial" panose="020B0604020202020204" pitchFamily="34" charset="0"/>
              </a:rPr>
              <a:t>Production Enterprise Support</a:t>
            </a:r>
          </a:p>
          <a:p>
            <a:endParaRPr lang="en-US" sz="1600" b="1" dirty="0">
              <a:solidFill>
                <a:srgbClr val="000000"/>
              </a:solidFill>
              <a:latin typeface="Arial" panose="020B0604020202020204" pitchFamily="34" charset="0"/>
              <a:cs typeface="Arial" panose="020B0604020202020204" pitchFamily="34" charset="0"/>
            </a:endParaRPr>
          </a:p>
          <a:p>
            <a:r>
              <a:rPr lang="en-US" sz="1600" b="1" dirty="0">
                <a:solidFill>
                  <a:srgbClr val="000000"/>
                </a:solidFill>
                <a:latin typeface="Arial" panose="020B0604020202020204" pitchFamily="34" charset="0"/>
                <a:cs typeface="Arial" panose="020B0604020202020204" pitchFamily="34" charset="0"/>
              </a:rPr>
              <a:t>&lt;Insert&gt;</a:t>
            </a:r>
          </a:p>
        </p:txBody>
      </p:sp>
      <p:sp>
        <p:nvSpPr>
          <p:cNvPr id="25" name="Rectangle 24">
            <a:extLst>
              <a:ext uri="{FF2B5EF4-FFF2-40B4-BE49-F238E27FC236}">
                <a16:creationId xmlns:a16="http://schemas.microsoft.com/office/drawing/2014/main" id="{A9560650-A40A-AA46-A3D4-0F957864AE2E}"/>
              </a:ext>
            </a:extLst>
          </p:cNvPr>
          <p:cNvSpPr/>
          <p:nvPr/>
        </p:nvSpPr>
        <p:spPr>
          <a:xfrm>
            <a:off x="2183142" y="5307862"/>
            <a:ext cx="2877422" cy="1617194"/>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600" b="1" dirty="0" err="1">
                <a:solidFill>
                  <a:srgbClr val="000000"/>
                </a:solidFill>
                <a:latin typeface="Arial" panose="020B0604020202020204" pitchFamily="34" charset="0"/>
                <a:cs typeface="Arial" panose="020B0604020202020204" pitchFamily="34" charset="0"/>
              </a:rPr>
              <a:t>ProServe</a:t>
            </a:r>
            <a:r>
              <a:rPr lang="en-US" sz="1600" b="1" dirty="0">
                <a:solidFill>
                  <a:srgbClr val="000000"/>
                </a:solidFill>
                <a:latin typeface="Arial" panose="020B0604020202020204" pitchFamily="34" charset="0"/>
                <a:cs typeface="Arial" panose="020B0604020202020204" pitchFamily="34" charset="0"/>
              </a:rPr>
              <a:t> Sales, delivery Success including staffing, escalations, and SOW scoping </a:t>
            </a:r>
          </a:p>
          <a:p>
            <a:endParaRPr lang="en-US" sz="1600" b="1" dirty="0">
              <a:solidFill>
                <a:srgbClr val="000000"/>
              </a:solidFill>
              <a:latin typeface="Arial" panose="020B0604020202020204" pitchFamily="34" charset="0"/>
              <a:cs typeface="Arial" panose="020B0604020202020204" pitchFamily="34" charset="0"/>
            </a:endParaRPr>
          </a:p>
          <a:p>
            <a:r>
              <a:rPr lang="en-US" sz="1600" b="1" dirty="0">
                <a:solidFill>
                  <a:srgbClr val="000000"/>
                </a:solidFill>
                <a:latin typeface="Arial" panose="020B0604020202020204" pitchFamily="34" charset="0"/>
                <a:cs typeface="Arial" panose="020B0604020202020204" pitchFamily="34" charset="0"/>
              </a:rPr>
              <a:t>&lt;Insert&gt;</a:t>
            </a:r>
          </a:p>
        </p:txBody>
      </p:sp>
      <p:sp>
        <p:nvSpPr>
          <p:cNvPr id="26" name="Rectangle 25">
            <a:extLst>
              <a:ext uri="{FF2B5EF4-FFF2-40B4-BE49-F238E27FC236}">
                <a16:creationId xmlns:a16="http://schemas.microsoft.com/office/drawing/2014/main" id="{146DD742-6C0C-9342-8B83-51F9E82FD26A}"/>
              </a:ext>
            </a:extLst>
          </p:cNvPr>
          <p:cNvSpPr/>
          <p:nvPr/>
        </p:nvSpPr>
        <p:spPr>
          <a:xfrm>
            <a:off x="5466004" y="5288157"/>
            <a:ext cx="2877422" cy="1617194"/>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600" b="1" dirty="0">
                <a:solidFill>
                  <a:srgbClr val="000000"/>
                </a:solidFill>
                <a:latin typeface="Arial" panose="020B0604020202020204" pitchFamily="34" charset="0"/>
                <a:cs typeface="Arial" panose="020B0604020202020204" pitchFamily="34" charset="0"/>
              </a:rPr>
              <a:t>Delivery oversight, engagement health, and stakeholder management</a:t>
            </a:r>
          </a:p>
          <a:p>
            <a:endParaRPr lang="en-US" sz="1600" b="1" dirty="0">
              <a:solidFill>
                <a:srgbClr val="000000"/>
              </a:solidFill>
              <a:latin typeface="Arial" panose="020B0604020202020204" pitchFamily="34" charset="0"/>
              <a:cs typeface="Arial" panose="020B0604020202020204" pitchFamily="34" charset="0"/>
            </a:endParaRPr>
          </a:p>
          <a:p>
            <a:r>
              <a:rPr lang="en-US" sz="1600" b="1" dirty="0">
                <a:solidFill>
                  <a:srgbClr val="000000"/>
                </a:solidFill>
                <a:latin typeface="Arial" panose="020B0604020202020204" pitchFamily="34" charset="0"/>
                <a:cs typeface="Arial" panose="020B0604020202020204" pitchFamily="34" charset="0"/>
              </a:rPr>
              <a:t>&lt;Insert&gt;</a:t>
            </a:r>
          </a:p>
        </p:txBody>
      </p:sp>
      <p:sp>
        <p:nvSpPr>
          <p:cNvPr id="27" name="Rectangle 26">
            <a:extLst>
              <a:ext uri="{FF2B5EF4-FFF2-40B4-BE49-F238E27FC236}">
                <a16:creationId xmlns:a16="http://schemas.microsoft.com/office/drawing/2014/main" id="{DB3C1DF6-20FD-9141-BD31-24406EF043B7}"/>
              </a:ext>
            </a:extLst>
          </p:cNvPr>
          <p:cNvSpPr/>
          <p:nvPr/>
        </p:nvSpPr>
        <p:spPr>
          <a:xfrm>
            <a:off x="8776303" y="5288157"/>
            <a:ext cx="2877422" cy="1617194"/>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600" b="1" dirty="0">
                <a:solidFill>
                  <a:srgbClr val="000000"/>
                </a:solidFill>
                <a:latin typeface="Arial" panose="020B0604020202020204" pitchFamily="34" charset="0"/>
                <a:cs typeface="Arial" panose="020B0604020202020204" pitchFamily="34" charset="0"/>
              </a:rPr>
              <a:t>Implementation of Professional Services and technical expertise </a:t>
            </a:r>
          </a:p>
        </p:txBody>
      </p:sp>
      <p:sp>
        <p:nvSpPr>
          <p:cNvPr id="28" name="Rectangle 27">
            <a:extLst>
              <a:ext uri="{FF2B5EF4-FFF2-40B4-BE49-F238E27FC236}">
                <a16:creationId xmlns:a16="http://schemas.microsoft.com/office/drawing/2014/main" id="{BC043A55-3B6F-A24C-A961-64D1C6D13D1A}"/>
              </a:ext>
            </a:extLst>
          </p:cNvPr>
          <p:cNvSpPr/>
          <p:nvPr/>
        </p:nvSpPr>
        <p:spPr>
          <a:xfrm>
            <a:off x="11863810" y="5430659"/>
            <a:ext cx="1909877" cy="1371600"/>
          </a:xfrm>
          <a:prstGeom prst="rect">
            <a:avLst/>
          </a:prstGeom>
          <a:solidFill>
            <a:schemeClr val="tx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r>
              <a:rPr lang="en-US" sz="1440" b="1" dirty="0">
                <a:solidFill>
                  <a:srgbClr val="000000"/>
                </a:solidFill>
                <a:latin typeface="Arial" panose="020B0604020202020204" pitchFamily="34" charset="0"/>
                <a:cs typeface="Arial" panose="020B0604020202020204" pitchFamily="34" charset="0"/>
              </a:rPr>
              <a:t>&lt;</a:t>
            </a:r>
            <a:r>
              <a:rPr lang="en-US" sz="1440" b="1" dirty="0">
                <a:solidFill>
                  <a:srgbClr val="000000"/>
                </a:solidFill>
                <a:latin typeface="Arial" panose="020B0604020202020204" pitchFamily="34" charset="0"/>
                <a:cs typeface="Arial" panose="020B0604020202020204" pitchFamily="34" charset="0"/>
              </a:rPr>
              <a:t>Insert Team Names&gt;</a:t>
            </a:r>
            <a:endParaRPr lang="en-US" sz="1440" b="1" dirty="0">
              <a:solidFill>
                <a:srgbClr val="000000"/>
              </a:solidFill>
              <a:latin typeface="Arial" panose="020B0604020202020204" pitchFamily="34" charset="0"/>
              <a:cs typeface="Arial" panose="020B0604020202020204" pitchFamily="34" charset="0"/>
            </a:endParaRPr>
          </a:p>
          <a:p>
            <a:endParaRPr lang="en-US" sz="1600" b="1" dirty="0">
              <a:solidFill>
                <a:srgbClr val="000000"/>
              </a:solidFill>
              <a:latin typeface="Arial" panose="020B0604020202020204" pitchFamily="34" charset="0"/>
              <a:cs typeface="Arial" panose="020B0604020202020204" pitchFamily="34" charset="0"/>
            </a:endParaRPr>
          </a:p>
        </p:txBody>
      </p:sp>
      <p:sp>
        <p:nvSpPr>
          <p:cNvPr id="29" name="Bent-Up Arrow 28">
            <a:extLst>
              <a:ext uri="{FF2B5EF4-FFF2-40B4-BE49-F238E27FC236}">
                <a16:creationId xmlns:a16="http://schemas.microsoft.com/office/drawing/2014/main" id="{57EA6691-BEF2-A747-865B-9D0DD7708255}"/>
              </a:ext>
            </a:extLst>
          </p:cNvPr>
          <p:cNvSpPr/>
          <p:nvPr/>
        </p:nvSpPr>
        <p:spPr>
          <a:xfrm rot="10800000" flipH="1">
            <a:off x="11657357" y="5169669"/>
            <a:ext cx="457200" cy="255442"/>
          </a:xfrm>
          <a:prstGeom prst="ben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62299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3AB7-913A-43D9-9C6D-C32E8303D485}"/>
              </a:ext>
            </a:extLst>
          </p:cNvPr>
          <p:cNvSpPr>
            <a:spLocks noGrp="1"/>
          </p:cNvSpPr>
          <p:nvPr>
            <p:ph type="title"/>
          </p:nvPr>
        </p:nvSpPr>
        <p:spPr/>
        <p:txBody>
          <a:bodyPr/>
          <a:lstStyle/>
          <a:p>
            <a:r>
              <a:rPr lang="en-US" dirty="0">
                <a:latin typeface="+mj-lt"/>
              </a:rPr>
              <a:t>Customer journey</a:t>
            </a:r>
          </a:p>
        </p:txBody>
      </p:sp>
      <p:sp>
        <p:nvSpPr>
          <p:cNvPr id="15" name="Pentagon 4">
            <a:extLst>
              <a:ext uri="{FF2B5EF4-FFF2-40B4-BE49-F238E27FC236}">
                <a16:creationId xmlns:a16="http://schemas.microsoft.com/office/drawing/2014/main" id="{BF12EB5C-2AD3-4A52-B82F-E0AD7FE49C15}"/>
              </a:ext>
            </a:extLst>
          </p:cNvPr>
          <p:cNvSpPr/>
          <p:nvPr/>
        </p:nvSpPr>
        <p:spPr>
          <a:xfrm>
            <a:off x="579863" y="1677554"/>
            <a:ext cx="3477096" cy="562890"/>
          </a:xfrm>
          <a:prstGeom prst="homePlate">
            <a:avLst/>
          </a:prstGeom>
          <a:solidFill>
            <a:schemeClr val="tx1"/>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56">
              <a:lnSpc>
                <a:spcPct val="90000"/>
              </a:lnSpc>
              <a:spcAft>
                <a:spcPct val="35000"/>
              </a:spcAft>
              <a:defRPr/>
            </a:pPr>
            <a:r>
              <a:rPr lang="en-US" sz="2600" b="1" dirty="0">
                <a:solidFill>
                  <a:schemeClr val="bg1"/>
                </a:solidFill>
                <a:latin typeface="+mj-lt"/>
                <a:ea typeface="Amazon Ember" charset="0"/>
                <a:cs typeface="Amazon Ember" charset="0"/>
              </a:rPr>
              <a:t>Assess</a:t>
            </a:r>
          </a:p>
        </p:txBody>
      </p:sp>
      <p:sp>
        <p:nvSpPr>
          <p:cNvPr id="16" name="Chevron 5">
            <a:extLst>
              <a:ext uri="{FF2B5EF4-FFF2-40B4-BE49-F238E27FC236}">
                <a16:creationId xmlns:a16="http://schemas.microsoft.com/office/drawing/2014/main" id="{95F2C23C-1821-4633-971F-7934CA77581E}"/>
              </a:ext>
            </a:extLst>
          </p:cNvPr>
          <p:cNvSpPr/>
          <p:nvPr/>
        </p:nvSpPr>
        <p:spPr>
          <a:xfrm>
            <a:off x="3886307" y="1677554"/>
            <a:ext cx="6101804" cy="562890"/>
          </a:xfrm>
          <a:prstGeom prst="chevron">
            <a:avLst/>
          </a:prstGeom>
          <a:solidFill>
            <a:srgbClr val="E56CE2"/>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56">
              <a:lnSpc>
                <a:spcPct val="90000"/>
              </a:lnSpc>
              <a:spcAft>
                <a:spcPct val="35000"/>
              </a:spcAft>
              <a:defRPr/>
            </a:pPr>
            <a:r>
              <a:rPr lang="en-US" sz="2600" b="1">
                <a:solidFill>
                  <a:schemeClr val="bg1"/>
                </a:solidFill>
                <a:latin typeface="+mj-lt"/>
                <a:ea typeface="Amazon Ember" charset="0"/>
                <a:cs typeface="Amazon Ember" charset="0"/>
              </a:rPr>
              <a:t>Mobilize</a:t>
            </a:r>
          </a:p>
        </p:txBody>
      </p:sp>
      <p:sp>
        <p:nvSpPr>
          <p:cNvPr id="17" name="Chevron 6">
            <a:extLst>
              <a:ext uri="{FF2B5EF4-FFF2-40B4-BE49-F238E27FC236}">
                <a16:creationId xmlns:a16="http://schemas.microsoft.com/office/drawing/2014/main" id="{86759D38-630D-42BE-8C20-775090BDB2E3}"/>
              </a:ext>
            </a:extLst>
          </p:cNvPr>
          <p:cNvSpPr/>
          <p:nvPr/>
        </p:nvSpPr>
        <p:spPr>
          <a:xfrm>
            <a:off x="9797806" y="1677553"/>
            <a:ext cx="4317207" cy="584955"/>
          </a:xfrm>
          <a:prstGeom prst="chevron">
            <a:avLst/>
          </a:prstGeom>
          <a:solidFill>
            <a:schemeClr val="tx2">
              <a:lumMod val="50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56">
              <a:lnSpc>
                <a:spcPct val="90000"/>
              </a:lnSpc>
              <a:spcAft>
                <a:spcPct val="35000"/>
              </a:spcAft>
              <a:defRPr/>
            </a:pPr>
            <a:r>
              <a:rPr lang="en-US" sz="2600" b="1" dirty="0">
                <a:solidFill>
                  <a:schemeClr val="bg1"/>
                </a:solidFill>
                <a:latin typeface="+mj-lt"/>
                <a:ea typeface="Amazon Ember" charset="0"/>
                <a:cs typeface="Amazon Ember" charset="0"/>
              </a:rPr>
              <a:t>Migrate &amp; Modernize</a:t>
            </a:r>
          </a:p>
        </p:txBody>
      </p:sp>
      <p:grpSp>
        <p:nvGrpSpPr>
          <p:cNvPr id="139" name="Group 138">
            <a:extLst>
              <a:ext uri="{FF2B5EF4-FFF2-40B4-BE49-F238E27FC236}">
                <a16:creationId xmlns:a16="http://schemas.microsoft.com/office/drawing/2014/main" id="{EB4EBD22-0B33-4BC4-AAE3-C01B78A08F66}"/>
              </a:ext>
            </a:extLst>
          </p:cNvPr>
          <p:cNvGrpSpPr/>
          <p:nvPr/>
        </p:nvGrpSpPr>
        <p:grpSpPr>
          <a:xfrm rot="16200000">
            <a:off x="6729780" y="3432512"/>
            <a:ext cx="423260" cy="6153264"/>
            <a:chOff x="4469627" y="5613868"/>
            <a:chExt cx="423260" cy="1654721"/>
          </a:xfrm>
        </p:grpSpPr>
        <p:cxnSp>
          <p:nvCxnSpPr>
            <p:cNvPr id="137" name="Straight Connector 136">
              <a:extLst>
                <a:ext uri="{FF2B5EF4-FFF2-40B4-BE49-F238E27FC236}">
                  <a16:creationId xmlns:a16="http://schemas.microsoft.com/office/drawing/2014/main" id="{A4AF1DC6-3522-48D2-BB17-6DC43AF388B3}"/>
                </a:ext>
              </a:extLst>
            </p:cNvPr>
            <p:cNvCxnSpPr/>
            <p:nvPr/>
          </p:nvCxnSpPr>
          <p:spPr>
            <a:xfrm>
              <a:off x="4892887" y="5613868"/>
              <a:ext cx="0" cy="1654721"/>
            </a:xfrm>
            <a:prstGeom prst="line">
              <a:avLst/>
            </a:prstGeom>
            <a:ln w="19050">
              <a:solidFill>
                <a:srgbClr val="E56CE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7959AF6-AE3A-4030-B6E6-6F1334D95404}"/>
                </a:ext>
              </a:extLst>
            </p:cNvPr>
            <p:cNvCxnSpPr/>
            <p:nvPr/>
          </p:nvCxnSpPr>
          <p:spPr>
            <a:xfrm flipH="1">
              <a:off x="4469627" y="6424557"/>
              <a:ext cx="423260" cy="0"/>
            </a:xfrm>
            <a:prstGeom prst="straightConnector1">
              <a:avLst/>
            </a:prstGeom>
            <a:ln w="19050">
              <a:solidFill>
                <a:srgbClr val="E56CE2"/>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7C39CC32-AFD3-412B-A678-E3536D93A5BB}"/>
              </a:ext>
            </a:extLst>
          </p:cNvPr>
          <p:cNvSpPr txBox="1"/>
          <p:nvPr/>
        </p:nvSpPr>
        <p:spPr>
          <a:xfrm>
            <a:off x="4753150" y="6838591"/>
            <a:ext cx="4376519" cy="369332"/>
          </a:xfrm>
          <a:prstGeom prst="rect">
            <a:avLst/>
          </a:prstGeom>
          <a:noFill/>
        </p:spPr>
        <p:txBody>
          <a:bodyPr wrap="none" rtlCol="0">
            <a:spAutoFit/>
          </a:bodyPr>
          <a:lstStyle/>
          <a:p>
            <a:pPr algn="ctr" defTabSz="731504">
              <a:lnSpc>
                <a:spcPct val="90000"/>
              </a:lnSpc>
              <a:spcAft>
                <a:spcPts val="1800"/>
              </a:spcAft>
              <a:defRPr/>
            </a:pPr>
            <a:r>
              <a:rPr lang="en-US" sz="2000" dirty="0"/>
              <a:t>Build readiness through experiences</a:t>
            </a:r>
          </a:p>
        </p:txBody>
      </p:sp>
      <p:grpSp>
        <p:nvGrpSpPr>
          <p:cNvPr id="508" name="Group 507">
            <a:extLst>
              <a:ext uri="{FF2B5EF4-FFF2-40B4-BE49-F238E27FC236}">
                <a16:creationId xmlns:a16="http://schemas.microsoft.com/office/drawing/2014/main" id="{EC9D09AA-B7A7-4ED0-8C43-3AB1EEEEB06F}"/>
              </a:ext>
            </a:extLst>
          </p:cNvPr>
          <p:cNvGrpSpPr/>
          <p:nvPr/>
        </p:nvGrpSpPr>
        <p:grpSpPr>
          <a:xfrm rot="16200000">
            <a:off x="11724722" y="4663692"/>
            <a:ext cx="423260" cy="3690906"/>
            <a:chOff x="4469627" y="5613868"/>
            <a:chExt cx="423260" cy="1654721"/>
          </a:xfrm>
        </p:grpSpPr>
        <p:cxnSp>
          <p:nvCxnSpPr>
            <p:cNvPr id="509" name="Straight Connector 508">
              <a:extLst>
                <a:ext uri="{FF2B5EF4-FFF2-40B4-BE49-F238E27FC236}">
                  <a16:creationId xmlns:a16="http://schemas.microsoft.com/office/drawing/2014/main" id="{D651B5BB-B8E1-49B5-BB22-1B65F9F0DB5A}"/>
                </a:ext>
              </a:extLst>
            </p:cNvPr>
            <p:cNvCxnSpPr/>
            <p:nvPr/>
          </p:nvCxnSpPr>
          <p:spPr>
            <a:xfrm>
              <a:off x="4892887" y="5613868"/>
              <a:ext cx="0" cy="1654721"/>
            </a:xfrm>
            <a:prstGeom prst="line">
              <a:avLst/>
            </a:prstGeom>
            <a:ln w="19050">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9B2A3BEB-FA65-4B7A-992E-9605720599BF}"/>
                </a:ext>
              </a:extLst>
            </p:cNvPr>
            <p:cNvCxnSpPr/>
            <p:nvPr/>
          </p:nvCxnSpPr>
          <p:spPr>
            <a:xfrm flipH="1">
              <a:off x="4469627" y="6441229"/>
              <a:ext cx="423260" cy="0"/>
            </a:xfrm>
            <a:prstGeom prst="straightConnector1">
              <a:avLst/>
            </a:prstGeom>
            <a:ln w="19050">
              <a:solidFill>
                <a:schemeClr val="tx2">
                  <a:lumMod val="5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511" name="TextBox 510">
            <a:extLst>
              <a:ext uri="{FF2B5EF4-FFF2-40B4-BE49-F238E27FC236}">
                <a16:creationId xmlns:a16="http://schemas.microsoft.com/office/drawing/2014/main" id="{47258480-7639-4DD2-820C-B5D941F3EB4A}"/>
              </a:ext>
            </a:extLst>
          </p:cNvPr>
          <p:cNvSpPr txBox="1"/>
          <p:nvPr/>
        </p:nvSpPr>
        <p:spPr>
          <a:xfrm>
            <a:off x="9780873" y="6838591"/>
            <a:ext cx="4317207" cy="369332"/>
          </a:xfrm>
          <a:prstGeom prst="rect">
            <a:avLst/>
          </a:prstGeom>
          <a:noFill/>
        </p:spPr>
        <p:txBody>
          <a:bodyPr wrap="none" rtlCol="0">
            <a:spAutoFit/>
          </a:bodyPr>
          <a:lstStyle/>
          <a:p>
            <a:pPr algn="ctr" defTabSz="731504">
              <a:lnSpc>
                <a:spcPct val="90000"/>
              </a:lnSpc>
              <a:spcAft>
                <a:spcPts val="1800"/>
              </a:spcAft>
              <a:defRPr/>
            </a:pPr>
            <a:r>
              <a:rPr lang="en-US" sz="2000" dirty="0"/>
              <a:t>Accelerate transformation at scale</a:t>
            </a:r>
          </a:p>
        </p:txBody>
      </p:sp>
      <p:sp>
        <p:nvSpPr>
          <p:cNvPr id="515" name="TextBox 514">
            <a:extLst>
              <a:ext uri="{FF2B5EF4-FFF2-40B4-BE49-F238E27FC236}">
                <a16:creationId xmlns:a16="http://schemas.microsoft.com/office/drawing/2014/main" id="{420606C1-88BA-43DB-AB9D-B4E609DCFC59}"/>
              </a:ext>
            </a:extLst>
          </p:cNvPr>
          <p:cNvSpPr txBox="1"/>
          <p:nvPr/>
        </p:nvSpPr>
        <p:spPr>
          <a:xfrm>
            <a:off x="645451" y="3302120"/>
            <a:ext cx="1600517" cy="292388"/>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Rapid discovery</a:t>
            </a:r>
          </a:p>
        </p:txBody>
      </p:sp>
      <p:sp>
        <p:nvSpPr>
          <p:cNvPr id="516" name="TextBox 515">
            <a:extLst>
              <a:ext uri="{FF2B5EF4-FFF2-40B4-BE49-F238E27FC236}">
                <a16:creationId xmlns:a16="http://schemas.microsoft.com/office/drawing/2014/main" id="{5A04D37E-46E9-4B98-B81E-960D1B4BB0CD}"/>
              </a:ext>
            </a:extLst>
          </p:cNvPr>
          <p:cNvSpPr txBox="1"/>
          <p:nvPr/>
        </p:nvSpPr>
        <p:spPr>
          <a:xfrm>
            <a:off x="2195665" y="3330153"/>
            <a:ext cx="1600517" cy="292388"/>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TCO report</a:t>
            </a:r>
          </a:p>
        </p:txBody>
      </p:sp>
      <p:grpSp>
        <p:nvGrpSpPr>
          <p:cNvPr id="536" name="Group 535">
            <a:extLst>
              <a:ext uri="{FF2B5EF4-FFF2-40B4-BE49-F238E27FC236}">
                <a16:creationId xmlns:a16="http://schemas.microsoft.com/office/drawing/2014/main" id="{F9F7A2C9-9D96-4195-B968-41F3A417975A}"/>
              </a:ext>
            </a:extLst>
          </p:cNvPr>
          <p:cNvGrpSpPr/>
          <p:nvPr/>
        </p:nvGrpSpPr>
        <p:grpSpPr>
          <a:xfrm>
            <a:off x="1124866" y="2587290"/>
            <a:ext cx="626958" cy="627894"/>
            <a:chOff x="902624" y="3935240"/>
            <a:chExt cx="626958" cy="627894"/>
          </a:xfrm>
        </p:grpSpPr>
        <p:grpSp>
          <p:nvGrpSpPr>
            <p:cNvPr id="523" name="Group 522">
              <a:extLst>
                <a:ext uri="{FF2B5EF4-FFF2-40B4-BE49-F238E27FC236}">
                  <a16:creationId xmlns:a16="http://schemas.microsoft.com/office/drawing/2014/main" id="{94E8E26A-0598-43A6-B472-91F26953FEBE}"/>
                </a:ext>
              </a:extLst>
            </p:cNvPr>
            <p:cNvGrpSpPr/>
            <p:nvPr/>
          </p:nvGrpSpPr>
          <p:grpSpPr>
            <a:xfrm>
              <a:off x="1037650" y="4067643"/>
              <a:ext cx="415547" cy="415514"/>
              <a:chOff x="973057" y="3594891"/>
              <a:chExt cx="346289" cy="346262"/>
            </a:xfrm>
          </p:grpSpPr>
          <p:sp>
            <p:nvSpPr>
              <p:cNvPr id="524" name="Oval 523">
                <a:extLst>
                  <a:ext uri="{FF2B5EF4-FFF2-40B4-BE49-F238E27FC236}">
                    <a16:creationId xmlns:a16="http://schemas.microsoft.com/office/drawing/2014/main" id="{3ED8C8DE-4B2F-4463-9917-E0AB08143F47}"/>
                  </a:ext>
                </a:extLst>
              </p:cNvPr>
              <p:cNvSpPr/>
              <p:nvPr/>
            </p:nvSpPr>
            <p:spPr>
              <a:xfrm>
                <a:off x="1250745" y="3872552"/>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8">
                  <a:defRPr/>
                </a:pPr>
                <a:endParaRPr lang="en-US" sz="2520" dirty="0">
                  <a:solidFill>
                    <a:srgbClr val="FFFFFF"/>
                  </a:solidFill>
                  <a:latin typeface="Calibri" panose="020F0502020204030204"/>
                </a:endParaRPr>
              </a:p>
            </p:txBody>
          </p:sp>
          <p:sp>
            <p:nvSpPr>
              <p:cNvPr id="525" name="Oval 524">
                <a:extLst>
                  <a:ext uri="{FF2B5EF4-FFF2-40B4-BE49-F238E27FC236}">
                    <a16:creationId xmlns:a16="http://schemas.microsoft.com/office/drawing/2014/main" id="{9271FFE6-3198-412F-9638-11982DBDAA4F}"/>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8">
                  <a:defRPr/>
                </a:pPr>
                <a:endParaRPr lang="en-US" sz="2520">
                  <a:solidFill>
                    <a:srgbClr val="FFFFFF"/>
                  </a:solidFill>
                  <a:latin typeface="Calibri" panose="020F0502020204030204"/>
                </a:endParaRPr>
              </a:p>
            </p:txBody>
          </p:sp>
        </p:grpSp>
        <p:pic>
          <p:nvPicPr>
            <p:cNvPr id="533" name="Picture 532">
              <a:extLst>
                <a:ext uri="{FF2B5EF4-FFF2-40B4-BE49-F238E27FC236}">
                  <a16:creationId xmlns:a16="http://schemas.microsoft.com/office/drawing/2014/main" id="{930CA3A3-04C5-4E0F-860D-2D189E039D28}"/>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902624" y="3935240"/>
              <a:ext cx="626958" cy="627894"/>
            </a:xfrm>
            <a:prstGeom prst="rect">
              <a:avLst/>
            </a:prstGeom>
          </p:spPr>
        </p:pic>
      </p:grpSp>
      <p:grpSp>
        <p:nvGrpSpPr>
          <p:cNvPr id="537" name="Group 536">
            <a:extLst>
              <a:ext uri="{FF2B5EF4-FFF2-40B4-BE49-F238E27FC236}">
                <a16:creationId xmlns:a16="http://schemas.microsoft.com/office/drawing/2014/main" id="{A46832A4-7EF5-4E37-A423-88280AFD67D6}"/>
              </a:ext>
            </a:extLst>
          </p:cNvPr>
          <p:cNvGrpSpPr/>
          <p:nvPr/>
        </p:nvGrpSpPr>
        <p:grpSpPr>
          <a:xfrm>
            <a:off x="2759524" y="2606242"/>
            <a:ext cx="472800" cy="615314"/>
            <a:chOff x="2537282" y="3954193"/>
            <a:chExt cx="472800" cy="615314"/>
          </a:xfrm>
        </p:grpSpPr>
        <p:grpSp>
          <p:nvGrpSpPr>
            <p:cNvPr id="517" name="Group 516">
              <a:extLst>
                <a:ext uri="{FF2B5EF4-FFF2-40B4-BE49-F238E27FC236}">
                  <a16:creationId xmlns:a16="http://schemas.microsoft.com/office/drawing/2014/main" id="{72FE4AF6-87F0-4453-B1E1-5FAE1A824743}"/>
                </a:ext>
              </a:extLst>
            </p:cNvPr>
            <p:cNvGrpSpPr/>
            <p:nvPr/>
          </p:nvGrpSpPr>
          <p:grpSpPr>
            <a:xfrm>
              <a:off x="2621465" y="4130643"/>
              <a:ext cx="311459" cy="253766"/>
              <a:chOff x="2459532" y="3646856"/>
              <a:chExt cx="259548" cy="211471"/>
            </a:xfrm>
          </p:grpSpPr>
          <p:cxnSp>
            <p:nvCxnSpPr>
              <p:cNvPr id="518" name="Straight Connector 517">
                <a:extLst>
                  <a:ext uri="{FF2B5EF4-FFF2-40B4-BE49-F238E27FC236}">
                    <a16:creationId xmlns:a16="http://schemas.microsoft.com/office/drawing/2014/main" id="{C3CFE344-B761-4A36-8C79-0FB80109BE62}"/>
                  </a:ext>
                </a:extLst>
              </p:cNvPr>
              <p:cNvCxnSpPr/>
              <p:nvPr/>
            </p:nvCxnSpPr>
            <p:spPr>
              <a:xfrm>
                <a:off x="2459532" y="3755594"/>
                <a:ext cx="0" cy="1027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F258176B-3E32-4A8F-A93A-F3FBD37E274F}"/>
                  </a:ext>
                </a:extLst>
              </p:cNvPr>
              <p:cNvCxnSpPr/>
              <p:nvPr/>
            </p:nvCxnSpPr>
            <p:spPr>
              <a:xfrm>
                <a:off x="2545252" y="3721437"/>
                <a:ext cx="0" cy="1368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1BACDD88-D191-47C7-87FF-548347FCC1D1}"/>
                  </a:ext>
                </a:extLst>
              </p:cNvPr>
              <p:cNvCxnSpPr/>
              <p:nvPr/>
            </p:nvCxnSpPr>
            <p:spPr>
              <a:xfrm>
                <a:off x="2633355" y="3679805"/>
                <a:ext cx="0" cy="1785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E459E587-BECF-42D8-B3BC-8C48E0A3995D}"/>
                  </a:ext>
                </a:extLst>
              </p:cNvPr>
              <p:cNvCxnSpPr/>
              <p:nvPr/>
            </p:nvCxnSpPr>
            <p:spPr>
              <a:xfrm>
                <a:off x="2719080" y="3646856"/>
                <a:ext cx="0" cy="21147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34" name="Picture 533">
              <a:extLst>
                <a:ext uri="{FF2B5EF4-FFF2-40B4-BE49-F238E27FC236}">
                  <a16:creationId xmlns:a16="http://schemas.microsoft.com/office/drawing/2014/main" id="{A40F7A6C-16D5-437C-9EBC-FF27DC4BEFCB}"/>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2537282" y="3954193"/>
              <a:ext cx="472800" cy="615314"/>
            </a:xfrm>
            <a:prstGeom prst="rect">
              <a:avLst/>
            </a:prstGeom>
          </p:spPr>
        </p:pic>
      </p:grpSp>
      <p:sp>
        <p:nvSpPr>
          <p:cNvPr id="528" name="TextBox 527">
            <a:extLst>
              <a:ext uri="{FF2B5EF4-FFF2-40B4-BE49-F238E27FC236}">
                <a16:creationId xmlns:a16="http://schemas.microsoft.com/office/drawing/2014/main" id="{4A7B13AE-07D4-4777-8C7F-A447352037C5}"/>
              </a:ext>
            </a:extLst>
          </p:cNvPr>
          <p:cNvSpPr txBox="1"/>
          <p:nvPr/>
        </p:nvSpPr>
        <p:spPr>
          <a:xfrm>
            <a:off x="638088" y="5723735"/>
            <a:ext cx="1600517" cy="492443"/>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Briefings &amp; workshops</a:t>
            </a:r>
          </a:p>
        </p:txBody>
      </p:sp>
      <p:sp>
        <p:nvSpPr>
          <p:cNvPr id="529" name="TextBox 528">
            <a:extLst>
              <a:ext uri="{FF2B5EF4-FFF2-40B4-BE49-F238E27FC236}">
                <a16:creationId xmlns:a16="http://schemas.microsoft.com/office/drawing/2014/main" id="{58707011-A219-43F2-9797-B0113C859176}"/>
              </a:ext>
            </a:extLst>
          </p:cNvPr>
          <p:cNvSpPr txBox="1"/>
          <p:nvPr/>
        </p:nvSpPr>
        <p:spPr>
          <a:xfrm>
            <a:off x="1397463" y="4579505"/>
            <a:ext cx="1841896" cy="492443"/>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Migration Readiness Assessment</a:t>
            </a:r>
          </a:p>
        </p:txBody>
      </p:sp>
      <p:grpSp>
        <p:nvGrpSpPr>
          <p:cNvPr id="554" name="Graphic 412">
            <a:extLst>
              <a:ext uri="{FF2B5EF4-FFF2-40B4-BE49-F238E27FC236}">
                <a16:creationId xmlns:a16="http://schemas.microsoft.com/office/drawing/2014/main" id="{F42F8ADC-376B-43C2-84FF-0D8281EA3BE2}"/>
              </a:ext>
            </a:extLst>
          </p:cNvPr>
          <p:cNvGrpSpPr/>
          <p:nvPr/>
        </p:nvGrpSpPr>
        <p:grpSpPr>
          <a:xfrm>
            <a:off x="1136675" y="5045041"/>
            <a:ext cx="643689" cy="643689"/>
            <a:chOff x="4244008" y="5593287"/>
            <a:chExt cx="643689" cy="643689"/>
          </a:xfrm>
        </p:grpSpPr>
        <p:sp>
          <p:nvSpPr>
            <p:cNvPr id="555" name="Freeform: Shape 554">
              <a:extLst>
                <a:ext uri="{FF2B5EF4-FFF2-40B4-BE49-F238E27FC236}">
                  <a16:creationId xmlns:a16="http://schemas.microsoft.com/office/drawing/2014/main" id="{D48A1F26-633D-468E-9A38-0A7D4D51836E}"/>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56" name="Freeform: Shape 555">
              <a:extLst>
                <a:ext uri="{FF2B5EF4-FFF2-40B4-BE49-F238E27FC236}">
                  <a16:creationId xmlns:a16="http://schemas.microsoft.com/office/drawing/2014/main" id="{99FBBAA0-7A17-4ACF-9664-FBC292325ED4}"/>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57" name="Freeform: Shape 556">
              <a:extLst>
                <a:ext uri="{FF2B5EF4-FFF2-40B4-BE49-F238E27FC236}">
                  <a16:creationId xmlns:a16="http://schemas.microsoft.com/office/drawing/2014/main" id="{1C267552-F29A-4B6D-9D2E-A87A7BF4A5A7}"/>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58" name="Freeform: Shape 557">
              <a:extLst>
                <a:ext uri="{FF2B5EF4-FFF2-40B4-BE49-F238E27FC236}">
                  <a16:creationId xmlns:a16="http://schemas.microsoft.com/office/drawing/2014/main" id="{A9035080-C087-436F-98BE-816278BE6607}"/>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559" name="Freeform: Shape 558">
              <a:extLst>
                <a:ext uri="{FF2B5EF4-FFF2-40B4-BE49-F238E27FC236}">
                  <a16:creationId xmlns:a16="http://schemas.microsoft.com/office/drawing/2014/main" id="{D92DD8DE-30A7-40F5-A9B5-94A2B3050642}"/>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60" name="Freeform: Shape 559">
              <a:extLst>
                <a:ext uri="{FF2B5EF4-FFF2-40B4-BE49-F238E27FC236}">
                  <a16:creationId xmlns:a16="http://schemas.microsoft.com/office/drawing/2014/main" id="{E566471C-27A1-4E0D-8401-2D9F01E74876}"/>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61" name="Freeform: Shape 560">
              <a:extLst>
                <a:ext uri="{FF2B5EF4-FFF2-40B4-BE49-F238E27FC236}">
                  <a16:creationId xmlns:a16="http://schemas.microsoft.com/office/drawing/2014/main" id="{B636CD27-5995-4E8D-831F-D44B99206C70}"/>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62" name="Freeform: Shape 561">
              <a:extLst>
                <a:ext uri="{FF2B5EF4-FFF2-40B4-BE49-F238E27FC236}">
                  <a16:creationId xmlns:a16="http://schemas.microsoft.com/office/drawing/2014/main" id="{0E8D5A24-1646-466F-9E23-EFC71868FB1E}"/>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731504">
                <a:defRPr/>
              </a:pPr>
              <a:endParaRPr lang="en-US" sz="1800">
                <a:solidFill>
                  <a:srgbClr val="FF9900"/>
                </a:solidFill>
              </a:endParaRPr>
            </a:p>
          </p:txBody>
        </p:sp>
        <p:sp>
          <p:nvSpPr>
            <p:cNvPr id="563" name="Freeform: Shape 562">
              <a:extLst>
                <a:ext uri="{FF2B5EF4-FFF2-40B4-BE49-F238E27FC236}">
                  <a16:creationId xmlns:a16="http://schemas.microsoft.com/office/drawing/2014/main" id="{7A087460-F243-4893-AB24-EFAB4ACF3B7A}"/>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64" name="Freeform: Shape 563">
              <a:extLst>
                <a:ext uri="{FF2B5EF4-FFF2-40B4-BE49-F238E27FC236}">
                  <a16:creationId xmlns:a16="http://schemas.microsoft.com/office/drawing/2014/main" id="{2D8C90F2-B0CD-4E5A-98AE-CBD097D20B67}"/>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731504">
                <a:defRPr/>
              </a:pPr>
              <a:endParaRPr lang="en-US" sz="1800" dirty="0">
                <a:solidFill>
                  <a:srgbClr val="FF9900"/>
                </a:solidFill>
              </a:endParaRPr>
            </a:p>
          </p:txBody>
        </p:sp>
        <p:sp>
          <p:nvSpPr>
            <p:cNvPr id="565" name="Freeform: Shape 564">
              <a:extLst>
                <a:ext uri="{FF2B5EF4-FFF2-40B4-BE49-F238E27FC236}">
                  <a16:creationId xmlns:a16="http://schemas.microsoft.com/office/drawing/2014/main" id="{211B3F72-ED18-44F6-A9E4-66334477D0D1}"/>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504">
                <a:defRPr/>
              </a:pPr>
              <a:endParaRPr lang="en-US" sz="1800">
                <a:solidFill>
                  <a:srgbClr val="FF9900"/>
                </a:solidFill>
              </a:endParaRPr>
            </a:p>
          </p:txBody>
        </p:sp>
        <p:sp>
          <p:nvSpPr>
            <p:cNvPr id="566" name="Freeform: Shape 565">
              <a:extLst>
                <a:ext uri="{FF2B5EF4-FFF2-40B4-BE49-F238E27FC236}">
                  <a16:creationId xmlns:a16="http://schemas.microsoft.com/office/drawing/2014/main" id="{3270F973-12BB-40B5-9736-F1D3BCEE9856}"/>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504">
                <a:defRPr/>
              </a:pPr>
              <a:endParaRPr lang="en-US" sz="1800">
                <a:solidFill>
                  <a:srgbClr val="FF9900"/>
                </a:solidFill>
              </a:endParaRPr>
            </a:p>
          </p:txBody>
        </p:sp>
        <p:sp>
          <p:nvSpPr>
            <p:cNvPr id="567" name="Freeform: Shape 566">
              <a:extLst>
                <a:ext uri="{FF2B5EF4-FFF2-40B4-BE49-F238E27FC236}">
                  <a16:creationId xmlns:a16="http://schemas.microsoft.com/office/drawing/2014/main" id="{ACF3782C-7163-4884-B9D7-B082B9B69434}"/>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68" name="Freeform: Shape 567">
              <a:extLst>
                <a:ext uri="{FF2B5EF4-FFF2-40B4-BE49-F238E27FC236}">
                  <a16:creationId xmlns:a16="http://schemas.microsoft.com/office/drawing/2014/main" id="{5D424FB0-76F2-4241-9E68-477692DFF394}"/>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504">
                <a:defRPr/>
              </a:pPr>
              <a:endParaRPr lang="en-US" sz="1800" dirty="0">
                <a:solidFill>
                  <a:srgbClr val="FF9900"/>
                </a:solidFill>
              </a:endParaRPr>
            </a:p>
          </p:txBody>
        </p:sp>
      </p:grpSp>
      <p:grpSp>
        <p:nvGrpSpPr>
          <p:cNvPr id="592" name="Graphic 240">
            <a:extLst>
              <a:ext uri="{FF2B5EF4-FFF2-40B4-BE49-F238E27FC236}">
                <a16:creationId xmlns:a16="http://schemas.microsoft.com/office/drawing/2014/main" id="{43A9D3D7-7D48-4226-8BC1-8A354618FF81}"/>
              </a:ext>
            </a:extLst>
          </p:cNvPr>
          <p:cNvGrpSpPr/>
          <p:nvPr/>
        </p:nvGrpSpPr>
        <p:grpSpPr>
          <a:xfrm>
            <a:off x="2533200" y="4879240"/>
            <a:ext cx="915306" cy="915306"/>
            <a:chOff x="6079338" y="322847"/>
            <a:chExt cx="643689" cy="643689"/>
          </a:xfrm>
        </p:grpSpPr>
        <p:sp>
          <p:nvSpPr>
            <p:cNvPr id="593" name="Freeform: Shape 592">
              <a:extLst>
                <a:ext uri="{FF2B5EF4-FFF2-40B4-BE49-F238E27FC236}">
                  <a16:creationId xmlns:a16="http://schemas.microsoft.com/office/drawing/2014/main" id="{D0B28D93-7562-4C1F-90B4-57E072141126}"/>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731504">
                <a:defRPr/>
              </a:pPr>
              <a:endParaRPr lang="en-US" sz="1800">
                <a:solidFill>
                  <a:srgbClr val="FFFFFF"/>
                </a:solidFill>
              </a:endParaRPr>
            </a:p>
          </p:txBody>
        </p:sp>
        <p:sp>
          <p:nvSpPr>
            <p:cNvPr id="594" name="Freeform: Shape 593">
              <a:extLst>
                <a:ext uri="{FF2B5EF4-FFF2-40B4-BE49-F238E27FC236}">
                  <a16:creationId xmlns:a16="http://schemas.microsoft.com/office/drawing/2014/main" id="{753154DB-FB44-4A1F-9C5E-BF1C822900E7}"/>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595" name="Freeform: Shape 594">
              <a:extLst>
                <a:ext uri="{FF2B5EF4-FFF2-40B4-BE49-F238E27FC236}">
                  <a16:creationId xmlns:a16="http://schemas.microsoft.com/office/drawing/2014/main" id="{E1393594-4FA9-44C9-9B96-7872B3C897BD}"/>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96" name="Freeform: Shape 595">
              <a:extLst>
                <a:ext uri="{FF2B5EF4-FFF2-40B4-BE49-F238E27FC236}">
                  <a16:creationId xmlns:a16="http://schemas.microsoft.com/office/drawing/2014/main" id="{DA1B5879-BE5E-401B-B50A-F0BAE4D55DE3}"/>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97" name="Freeform: Shape 596">
              <a:extLst>
                <a:ext uri="{FF2B5EF4-FFF2-40B4-BE49-F238E27FC236}">
                  <a16:creationId xmlns:a16="http://schemas.microsoft.com/office/drawing/2014/main" id="{6DACE02C-D922-4620-8D21-221E9126B93F}"/>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98" name="Freeform: Shape 597">
              <a:extLst>
                <a:ext uri="{FF2B5EF4-FFF2-40B4-BE49-F238E27FC236}">
                  <a16:creationId xmlns:a16="http://schemas.microsoft.com/office/drawing/2014/main" id="{93F78BEB-8DEC-4215-8811-0546316F2F6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99" name="Freeform: Shape 598">
              <a:extLst>
                <a:ext uri="{FF2B5EF4-FFF2-40B4-BE49-F238E27FC236}">
                  <a16:creationId xmlns:a16="http://schemas.microsoft.com/office/drawing/2014/main" id="{12990F54-E82A-41F3-87A3-A0D46F945F0C}"/>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600" name="Freeform: Shape 599">
              <a:extLst>
                <a:ext uri="{FF2B5EF4-FFF2-40B4-BE49-F238E27FC236}">
                  <a16:creationId xmlns:a16="http://schemas.microsoft.com/office/drawing/2014/main" id="{D65EE308-F200-4751-83FB-73A30B07D36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601" name="Freeform: Shape 600">
              <a:extLst>
                <a:ext uri="{FF2B5EF4-FFF2-40B4-BE49-F238E27FC236}">
                  <a16:creationId xmlns:a16="http://schemas.microsoft.com/office/drawing/2014/main" id="{8D32025B-2E8C-45C4-8119-EC6323F98566}"/>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602" name="Freeform: Shape 601">
              <a:extLst>
                <a:ext uri="{FF2B5EF4-FFF2-40B4-BE49-F238E27FC236}">
                  <a16:creationId xmlns:a16="http://schemas.microsoft.com/office/drawing/2014/main" id="{01CED3B0-21EA-4C97-B12B-BB11453D1541}"/>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504">
                <a:defRPr/>
              </a:pPr>
              <a:endParaRPr lang="en-US" sz="1800">
                <a:solidFill>
                  <a:srgbClr val="FFFFFF"/>
                </a:solidFill>
              </a:endParaRPr>
            </a:p>
          </p:txBody>
        </p:sp>
        <p:sp>
          <p:nvSpPr>
            <p:cNvPr id="603" name="Freeform: Shape 602">
              <a:extLst>
                <a:ext uri="{FF2B5EF4-FFF2-40B4-BE49-F238E27FC236}">
                  <a16:creationId xmlns:a16="http://schemas.microsoft.com/office/drawing/2014/main" id="{E178F376-B983-4F27-A906-DB4CB0B933C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504">
                <a:defRPr/>
              </a:pPr>
              <a:endParaRPr lang="en-US" sz="1800">
                <a:solidFill>
                  <a:srgbClr val="FFFFFF"/>
                </a:solidFill>
              </a:endParaRPr>
            </a:p>
          </p:txBody>
        </p:sp>
        <p:sp>
          <p:nvSpPr>
            <p:cNvPr id="604" name="Freeform: Shape 603">
              <a:extLst>
                <a:ext uri="{FF2B5EF4-FFF2-40B4-BE49-F238E27FC236}">
                  <a16:creationId xmlns:a16="http://schemas.microsoft.com/office/drawing/2014/main" id="{C57B8F96-45B9-4878-B66F-0A25F03F1E0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731504">
                <a:defRPr/>
              </a:pPr>
              <a:endParaRPr lang="en-US" sz="1800">
                <a:solidFill>
                  <a:srgbClr val="FFFFFF"/>
                </a:solidFill>
              </a:endParaRPr>
            </a:p>
          </p:txBody>
        </p:sp>
      </p:grpSp>
      <p:grpSp>
        <p:nvGrpSpPr>
          <p:cNvPr id="6" name="Group 5">
            <a:extLst>
              <a:ext uri="{FF2B5EF4-FFF2-40B4-BE49-F238E27FC236}">
                <a16:creationId xmlns:a16="http://schemas.microsoft.com/office/drawing/2014/main" id="{38259ED5-FE63-47FB-9F8F-FC605E5209C9}"/>
              </a:ext>
            </a:extLst>
          </p:cNvPr>
          <p:cNvGrpSpPr/>
          <p:nvPr/>
        </p:nvGrpSpPr>
        <p:grpSpPr>
          <a:xfrm>
            <a:off x="579866" y="6297514"/>
            <a:ext cx="3212552" cy="423260"/>
            <a:chOff x="578398" y="6478445"/>
            <a:chExt cx="3444109" cy="423260"/>
          </a:xfrm>
        </p:grpSpPr>
        <p:cxnSp>
          <p:nvCxnSpPr>
            <p:cNvPr id="608" name="Straight Connector 607">
              <a:extLst>
                <a:ext uri="{FF2B5EF4-FFF2-40B4-BE49-F238E27FC236}">
                  <a16:creationId xmlns:a16="http://schemas.microsoft.com/office/drawing/2014/main" id="{3C06840C-008B-43C0-80CD-0CB4B34A394D}"/>
                </a:ext>
              </a:extLst>
            </p:cNvPr>
            <p:cNvCxnSpPr/>
            <p:nvPr/>
          </p:nvCxnSpPr>
          <p:spPr>
            <a:xfrm rot="16200000">
              <a:off x="2300453" y="4756390"/>
              <a:ext cx="0" cy="3444109"/>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Arrow Connector 608">
              <a:extLst>
                <a:ext uri="{FF2B5EF4-FFF2-40B4-BE49-F238E27FC236}">
                  <a16:creationId xmlns:a16="http://schemas.microsoft.com/office/drawing/2014/main" id="{C65BF824-8F41-4F59-86F2-534D8C3AD72D}"/>
                </a:ext>
              </a:extLst>
            </p:cNvPr>
            <p:cNvCxnSpPr/>
            <p:nvPr/>
          </p:nvCxnSpPr>
          <p:spPr>
            <a:xfrm rot="16200000" flipH="1">
              <a:off x="2088824" y="6690075"/>
              <a:ext cx="423260" cy="0"/>
            </a:xfrm>
            <a:prstGeom prst="straightConnector1">
              <a:avLst/>
            </a:prstGeom>
            <a:ln w="1905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10" name="TextBox 609">
            <a:extLst>
              <a:ext uri="{FF2B5EF4-FFF2-40B4-BE49-F238E27FC236}">
                <a16:creationId xmlns:a16="http://schemas.microsoft.com/office/drawing/2014/main" id="{6D7A03C0-4C0A-441D-BFD6-FA8504C044D5}"/>
              </a:ext>
            </a:extLst>
          </p:cNvPr>
          <p:cNvSpPr txBox="1"/>
          <p:nvPr/>
        </p:nvSpPr>
        <p:spPr>
          <a:xfrm>
            <a:off x="774558" y="6838591"/>
            <a:ext cx="3111749" cy="369332"/>
          </a:xfrm>
          <a:prstGeom prst="rect">
            <a:avLst/>
          </a:prstGeom>
          <a:noFill/>
        </p:spPr>
        <p:txBody>
          <a:bodyPr wrap="none" rtlCol="0">
            <a:spAutoFit/>
          </a:bodyPr>
          <a:lstStyle/>
          <a:p>
            <a:pPr algn="ctr" defTabSz="731504">
              <a:lnSpc>
                <a:spcPct val="90000"/>
              </a:lnSpc>
              <a:spcAft>
                <a:spcPts val="1800"/>
              </a:spcAft>
              <a:defRPr/>
            </a:pPr>
            <a:r>
              <a:rPr lang="en-US" sz="2000" dirty="0"/>
              <a:t>Create a case for change</a:t>
            </a:r>
          </a:p>
        </p:txBody>
      </p:sp>
      <p:sp>
        <p:nvSpPr>
          <p:cNvPr id="144" name="TextBox 143">
            <a:extLst>
              <a:ext uri="{FF2B5EF4-FFF2-40B4-BE49-F238E27FC236}">
                <a16:creationId xmlns:a16="http://schemas.microsoft.com/office/drawing/2014/main" id="{EEB56CFC-98F1-48B0-8331-B1AD2902052F}"/>
              </a:ext>
            </a:extLst>
          </p:cNvPr>
          <p:cNvSpPr txBox="1"/>
          <p:nvPr/>
        </p:nvSpPr>
        <p:spPr>
          <a:xfrm>
            <a:off x="10161876" y="4418925"/>
            <a:ext cx="1472602" cy="492443"/>
          </a:xfrm>
          <a:prstGeom prst="rect">
            <a:avLst/>
          </a:prstGeom>
          <a:noFill/>
        </p:spPr>
        <p:txBody>
          <a:bodyPr wrap="square" rtlCol="0">
            <a:spAutoFit/>
          </a:bodyPr>
          <a:lstStyle/>
          <a:p>
            <a:pPr defTabSz="1097258">
              <a:defRPr/>
            </a:pPr>
            <a:r>
              <a:rPr lang="en-US" sz="1300" dirty="0">
                <a:solidFill>
                  <a:srgbClr val="FFFFFF"/>
                </a:solidFill>
                <a:latin typeface="Amazon Ember" panose="02000000000000000000" pitchFamily="2" charset="0"/>
                <a:ea typeface="Amazon Ember" panose="02000000000000000000" pitchFamily="2" charset="0"/>
              </a:rPr>
              <a:t>Operate &amp;</a:t>
            </a:r>
            <a:br>
              <a:rPr lang="en-US" sz="1300" dirty="0">
                <a:solidFill>
                  <a:srgbClr val="FFFFFF"/>
                </a:solidFill>
                <a:latin typeface="Amazon Ember" panose="02000000000000000000" pitchFamily="2" charset="0"/>
                <a:ea typeface="Amazon Ember" panose="02000000000000000000" pitchFamily="2" charset="0"/>
              </a:rPr>
            </a:br>
            <a:r>
              <a:rPr lang="en-US" sz="1300" dirty="0">
                <a:solidFill>
                  <a:srgbClr val="FFFFFF"/>
                </a:solidFill>
                <a:latin typeface="Amazon Ember" panose="02000000000000000000" pitchFamily="2" charset="0"/>
                <a:ea typeface="Amazon Ember" panose="02000000000000000000" pitchFamily="2" charset="0"/>
              </a:rPr>
              <a:t>optimize</a:t>
            </a:r>
          </a:p>
        </p:txBody>
      </p:sp>
      <p:sp>
        <p:nvSpPr>
          <p:cNvPr id="145" name="TextBox 144">
            <a:extLst>
              <a:ext uri="{FF2B5EF4-FFF2-40B4-BE49-F238E27FC236}">
                <a16:creationId xmlns:a16="http://schemas.microsoft.com/office/drawing/2014/main" id="{E32D9E3F-0FDB-4838-89BF-F9B5F247C6C4}"/>
              </a:ext>
            </a:extLst>
          </p:cNvPr>
          <p:cNvSpPr txBox="1"/>
          <p:nvPr/>
        </p:nvSpPr>
        <p:spPr>
          <a:xfrm>
            <a:off x="10197377" y="2976758"/>
            <a:ext cx="2104771" cy="292388"/>
          </a:xfrm>
          <a:prstGeom prst="rect">
            <a:avLst/>
          </a:prstGeom>
          <a:noFill/>
        </p:spPr>
        <p:txBody>
          <a:bodyPr wrap="square" rtlCol="0">
            <a:spAutoFit/>
          </a:bodyPr>
          <a:lstStyle/>
          <a:p>
            <a:pPr defTabSz="1097258">
              <a:defRPr/>
            </a:pPr>
            <a:r>
              <a:rPr lang="en-US" sz="1300" dirty="0">
                <a:solidFill>
                  <a:srgbClr val="FFFFFF"/>
                </a:solidFill>
                <a:latin typeface="Amazon Ember" panose="02000000000000000000" pitchFamily="2" charset="0"/>
                <a:ea typeface="Amazon Ember" panose="02000000000000000000" pitchFamily="2" charset="0"/>
              </a:rPr>
              <a:t>Migrate</a:t>
            </a:r>
          </a:p>
        </p:txBody>
      </p:sp>
      <p:sp>
        <p:nvSpPr>
          <p:cNvPr id="146" name="TextBox 145">
            <a:extLst>
              <a:ext uri="{FF2B5EF4-FFF2-40B4-BE49-F238E27FC236}">
                <a16:creationId xmlns:a16="http://schemas.microsoft.com/office/drawing/2014/main" id="{91AC088E-1A69-43A7-91F2-8A9C7E988BB2}"/>
              </a:ext>
            </a:extLst>
          </p:cNvPr>
          <p:cNvSpPr txBox="1"/>
          <p:nvPr/>
        </p:nvSpPr>
        <p:spPr>
          <a:xfrm>
            <a:off x="10197377" y="5502158"/>
            <a:ext cx="2104771" cy="292388"/>
          </a:xfrm>
          <a:prstGeom prst="rect">
            <a:avLst/>
          </a:prstGeom>
          <a:noFill/>
        </p:spPr>
        <p:txBody>
          <a:bodyPr wrap="square" rtlCol="0">
            <a:spAutoFit/>
          </a:bodyPr>
          <a:lstStyle/>
          <a:p>
            <a:pPr defTabSz="1097258">
              <a:defRPr/>
            </a:pPr>
            <a:r>
              <a:rPr lang="en-US" sz="1300" dirty="0">
                <a:solidFill>
                  <a:srgbClr val="FFFFFF"/>
                </a:solidFill>
                <a:latin typeface="Amazon Ember" panose="02000000000000000000" pitchFamily="2" charset="0"/>
                <a:ea typeface="Amazon Ember" panose="02000000000000000000" pitchFamily="2" charset="0"/>
              </a:rPr>
              <a:t>Modernize</a:t>
            </a:r>
          </a:p>
        </p:txBody>
      </p:sp>
      <p:grpSp>
        <p:nvGrpSpPr>
          <p:cNvPr id="482" name="Group 481">
            <a:extLst>
              <a:ext uri="{FF2B5EF4-FFF2-40B4-BE49-F238E27FC236}">
                <a16:creationId xmlns:a16="http://schemas.microsoft.com/office/drawing/2014/main" id="{6FFD48FB-F61B-4A52-9A3C-C467D6581CAD}"/>
              </a:ext>
            </a:extLst>
          </p:cNvPr>
          <p:cNvGrpSpPr/>
          <p:nvPr/>
        </p:nvGrpSpPr>
        <p:grpSpPr>
          <a:xfrm>
            <a:off x="11327539" y="4223468"/>
            <a:ext cx="722164" cy="741402"/>
            <a:chOff x="11775659" y="4756671"/>
            <a:chExt cx="483729" cy="496616"/>
          </a:xfrm>
        </p:grpSpPr>
        <p:grpSp>
          <p:nvGrpSpPr>
            <p:cNvPr id="483" name="Graphic 268">
              <a:extLst>
                <a:ext uri="{FF2B5EF4-FFF2-40B4-BE49-F238E27FC236}">
                  <a16:creationId xmlns:a16="http://schemas.microsoft.com/office/drawing/2014/main" id="{AE60453C-F12F-493F-B5D6-D1CEA3986700}"/>
                </a:ext>
              </a:extLst>
            </p:cNvPr>
            <p:cNvGrpSpPr/>
            <p:nvPr/>
          </p:nvGrpSpPr>
          <p:grpSpPr>
            <a:xfrm>
              <a:off x="11775659" y="4756671"/>
              <a:ext cx="483729" cy="496616"/>
              <a:chOff x="4562059" y="6255271"/>
              <a:chExt cx="483729" cy="496616"/>
            </a:xfrm>
          </p:grpSpPr>
          <p:sp>
            <p:nvSpPr>
              <p:cNvPr id="487" name="Freeform: Shape 486">
                <a:extLst>
                  <a:ext uri="{FF2B5EF4-FFF2-40B4-BE49-F238E27FC236}">
                    <a16:creationId xmlns:a16="http://schemas.microsoft.com/office/drawing/2014/main" id="{9FF180D9-DCFD-43C1-BA6A-87CF6EEA5D96}"/>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88" name="Freeform: Shape 487">
                <a:extLst>
                  <a:ext uri="{FF2B5EF4-FFF2-40B4-BE49-F238E27FC236}">
                    <a16:creationId xmlns:a16="http://schemas.microsoft.com/office/drawing/2014/main" id="{BC69C50D-62BA-40D4-A8CB-3762520AE1C4}"/>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89" name="Freeform: Shape 488">
                <a:extLst>
                  <a:ext uri="{FF2B5EF4-FFF2-40B4-BE49-F238E27FC236}">
                    <a16:creationId xmlns:a16="http://schemas.microsoft.com/office/drawing/2014/main" id="{5DBE6E26-A04F-4F36-B4EA-B8BCC7D65C9C}"/>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90" name="Freeform: Shape 489">
                <a:extLst>
                  <a:ext uri="{FF2B5EF4-FFF2-40B4-BE49-F238E27FC236}">
                    <a16:creationId xmlns:a16="http://schemas.microsoft.com/office/drawing/2014/main" id="{396799F5-9D99-44DA-AE1B-97009A819567}"/>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sp>
            <p:nvSpPr>
              <p:cNvPr id="491" name="Freeform: Shape 490">
                <a:extLst>
                  <a:ext uri="{FF2B5EF4-FFF2-40B4-BE49-F238E27FC236}">
                    <a16:creationId xmlns:a16="http://schemas.microsoft.com/office/drawing/2014/main" id="{F6E66C7A-BA71-489E-95A5-D966B16473B0}"/>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92" name="Freeform: Shape 491">
                <a:extLst>
                  <a:ext uri="{FF2B5EF4-FFF2-40B4-BE49-F238E27FC236}">
                    <a16:creationId xmlns:a16="http://schemas.microsoft.com/office/drawing/2014/main" id="{C7B6264B-2CD9-4AC0-9EBD-4C0F3463A50B}"/>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93" name="Freeform: Shape 492">
                <a:extLst>
                  <a:ext uri="{FF2B5EF4-FFF2-40B4-BE49-F238E27FC236}">
                    <a16:creationId xmlns:a16="http://schemas.microsoft.com/office/drawing/2014/main" id="{1443F378-300F-46AE-8302-76B6BD19C5E1}"/>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94" name="Freeform: Shape 493">
                <a:extLst>
                  <a:ext uri="{FF2B5EF4-FFF2-40B4-BE49-F238E27FC236}">
                    <a16:creationId xmlns:a16="http://schemas.microsoft.com/office/drawing/2014/main" id="{E4AE16D0-64E3-446A-BBC5-C0C4B25209CF}"/>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grpSp>
        <p:grpSp>
          <p:nvGrpSpPr>
            <p:cNvPr id="484" name="Graphic 244">
              <a:extLst>
                <a:ext uri="{FF2B5EF4-FFF2-40B4-BE49-F238E27FC236}">
                  <a16:creationId xmlns:a16="http://schemas.microsoft.com/office/drawing/2014/main" id="{309992C6-2EDE-4AD1-A52D-AAB46D63F8D0}"/>
                </a:ext>
              </a:extLst>
            </p:cNvPr>
            <p:cNvGrpSpPr/>
            <p:nvPr/>
          </p:nvGrpSpPr>
          <p:grpSpPr>
            <a:xfrm>
              <a:off x="11885192" y="4863122"/>
              <a:ext cx="274189" cy="274189"/>
              <a:chOff x="7761796" y="567771"/>
              <a:chExt cx="164141" cy="164141"/>
            </a:xfrm>
          </p:grpSpPr>
          <p:sp>
            <p:nvSpPr>
              <p:cNvPr id="485" name="Freeform: Shape 484">
                <a:extLst>
                  <a:ext uri="{FF2B5EF4-FFF2-40B4-BE49-F238E27FC236}">
                    <a16:creationId xmlns:a16="http://schemas.microsoft.com/office/drawing/2014/main" id="{AC54433B-F673-4D08-A752-CEB7C78A69F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486" name="Freeform: Shape 485">
                <a:extLst>
                  <a:ext uri="{FF2B5EF4-FFF2-40B4-BE49-F238E27FC236}">
                    <a16:creationId xmlns:a16="http://schemas.microsoft.com/office/drawing/2014/main" id="{EA739EDF-BC05-47E4-9ADF-D95CE47265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731504">
                  <a:defRPr/>
                </a:pPr>
                <a:endParaRPr lang="en-US" sz="1800">
                  <a:solidFill>
                    <a:srgbClr val="FFFFFF"/>
                  </a:solidFill>
                </a:endParaRPr>
              </a:p>
            </p:txBody>
          </p:sp>
        </p:grpSp>
      </p:grpSp>
      <p:cxnSp>
        <p:nvCxnSpPr>
          <p:cNvPr id="790" name="Connector: Elbow 789">
            <a:extLst>
              <a:ext uri="{FF2B5EF4-FFF2-40B4-BE49-F238E27FC236}">
                <a16:creationId xmlns:a16="http://schemas.microsoft.com/office/drawing/2014/main" id="{1862AF12-4802-46CE-8D3E-6373ECEE3F16}"/>
              </a:ext>
            </a:extLst>
          </p:cNvPr>
          <p:cNvCxnSpPr>
            <a:cxnSpLocks/>
          </p:cNvCxnSpPr>
          <p:nvPr/>
        </p:nvCxnSpPr>
        <p:spPr>
          <a:xfrm rot="5400000" flipH="1" flipV="1">
            <a:off x="11106964" y="3632441"/>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794" name="Group 793">
            <a:extLst>
              <a:ext uri="{FF2B5EF4-FFF2-40B4-BE49-F238E27FC236}">
                <a16:creationId xmlns:a16="http://schemas.microsoft.com/office/drawing/2014/main" id="{80037644-7AED-43FC-9070-DF00530D21BB}"/>
              </a:ext>
            </a:extLst>
          </p:cNvPr>
          <p:cNvGrpSpPr>
            <a:grpSpLocks noChangeAspect="1"/>
          </p:cNvGrpSpPr>
          <p:nvPr/>
        </p:nvGrpSpPr>
        <p:grpSpPr>
          <a:xfrm>
            <a:off x="11412343" y="3583596"/>
            <a:ext cx="312777" cy="265176"/>
            <a:chOff x="1251736" y="3105936"/>
            <a:chExt cx="1189635" cy="1008586"/>
          </a:xfrm>
        </p:grpSpPr>
        <p:sp>
          <p:nvSpPr>
            <p:cNvPr id="795" name="Freeform: Shape 794">
              <a:extLst>
                <a:ext uri="{FF2B5EF4-FFF2-40B4-BE49-F238E27FC236}">
                  <a16:creationId xmlns:a16="http://schemas.microsoft.com/office/drawing/2014/main" id="{B4A67BF0-8A0C-4B4C-8158-5F5481E9783A}"/>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96" name="Freeform: Shape 795">
              <a:extLst>
                <a:ext uri="{FF2B5EF4-FFF2-40B4-BE49-F238E27FC236}">
                  <a16:creationId xmlns:a16="http://schemas.microsoft.com/office/drawing/2014/main" id="{F4076F53-61BA-40AF-96F3-F9EF40BE89E8}"/>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97" name="Freeform: Shape 796">
              <a:extLst>
                <a:ext uri="{FF2B5EF4-FFF2-40B4-BE49-F238E27FC236}">
                  <a16:creationId xmlns:a16="http://schemas.microsoft.com/office/drawing/2014/main" id="{572C2372-5E68-4055-AE01-BB5F9B9D8C56}"/>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98" name="Freeform: Shape 797">
              <a:extLst>
                <a:ext uri="{FF2B5EF4-FFF2-40B4-BE49-F238E27FC236}">
                  <a16:creationId xmlns:a16="http://schemas.microsoft.com/office/drawing/2014/main" id="{BF5B016D-810F-48C5-A212-D565599901F1}"/>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99" name="Freeform: Shape 798">
              <a:extLst>
                <a:ext uri="{FF2B5EF4-FFF2-40B4-BE49-F238E27FC236}">
                  <a16:creationId xmlns:a16="http://schemas.microsoft.com/office/drawing/2014/main" id="{BBB366E5-C110-4B34-8919-97DE7429478D}"/>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0" name="Freeform: Shape 799">
              <a:extLst>
                <a:ext uri="{FF2B5EF4-FFF2-40B4-BE49-F238E27FC236}">
                  <a16:creationId xmlns:a16="http://schemas.microsoft.com/office/drawing/2014/main" id="{008E2D64-54BC-4AA8-8829-6B87EC3622A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1" name="Freeform: Shape 800">
              <a:extLst>
                <a:ext uri="{FF2B5EF4-FFF2-40B4-BE49-F238E27FC236}">
                  <a16:creationId xmlns:a16="http://schemas.microsoft.com/office/drawing/2014/main" id="{16656888-FF07-4A85-8B3E-E65630C40F04}"/>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2" name="Freeform: Shape 801">
              <a:extLst>
                <a:ext uri="{FF2B5EF4-FFF2-40B4-BE49-F238E27FC236}">
                  <a16:creationId xmlns:a16="http://schemas.microsoft.com/office/drawing/2014/main" id="{00560326-E810-44D6-A7ED-8A22270F0F9D}"/>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3" name="Freeform: Shape 802">
              <a:extLst>
                <a:ext uri="{FF2B5EF4-FFF2-40B4-BE49-F238E27FC236}">
                  <a16:creationId xmlns:a16="http://schemas.microsoft.com/office/drawing/2014/main" id="{378D155C-4020-4163-AE5D-48AA5AC375AB}"/>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4" name="Freeform: Shape 803">
              <a:extLst>
                <a:ext uri="{FF2B5EF4-FFF2-40B4-BE49-F238E27FC236}">
                  <a16:creationId xmlns:a16="http://schemas.microsoft.com/office/drawing/2014/main" id="{78173AFC-1227-479A-8C1D-BADB085F0709}"/>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5" name="Freeform: Shape 804">
              <a:extLst>
                <a:ext uri="{FF2B5EF4-FFF2-40B4-BE49-F238E27FC236}">
                  <a16:creationId xmlns:a16="http://schemas.microsoft.com/office/drawing/2014/main" id="{CA7B71CB-CCF3-4EB6-93F5-DD0AE3613218}"/>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6" name="Freeform: Shape 805">
              <a:extLst>
                <a:ext uri="{FF2B5EF4-FFF2-40B4-BE49-F238E27FC236}">
                  <a16:creationId xmlns:a16="http://schemas.microsoft.com/office/drawing/2014/main" id="{06EE904E-6E5D-4B4C-8B44-4D98237D4BB7}"/>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7" name="Freeform: Shape 806">
              <a:extLst>
                <a:ext uri="{FF2B5EF4-FFF2-40B4-BE49-F238E27FC236}">
                  <a16:creationId xmlns:a16="http://schemas.microsoft.com/office/drawing/2014/main" id="{02F15A25-0E7F-4AFE-A1EA-40149E5FF26C}"/>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8" name="Freeform: Shape 807">
              <a:extLst>
                <a:ext uri="{FF2B5EF4-FFF2-40B4-BE49-F238E27FC236}">
                  <a16:creationId xmlns:a16="http://schemas.microsoft.com/office/drawing/2014/main" id="{101E750F-02F1-4211-BDA8-0C05D2E50BD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9" name="Freeform: Shape 808">
              <a:extLst>
                <a:ext uri="{FF2B5EF4-FFF2-40B4-BE49-F238E27FC236}">
                  <a16:creationId xmlns:a16="http://schemas.microsoft.com/office/drawing/2014/main" id="{1A44D13A-F6C1-4379-9CE5-7C00EC4676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0" name="Freeform: Shape 809">
              <a:extLst>
                <a:ext uri="{FF2B5EF4-FFF2-40B4-BE49-F238E27FC236}">
                  <a16:creationId xmlns:a16="http://schemas.microsoft.com/office/drawing/2014/main" id="{5FB7DFD3-C0B3-4417-AB91-1C1EB221514C}"/>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1" name="Freeform: Shape 810">
              <a:extLst>
                <a:ext uri="{FF2B5EF4-FFF2-40B4-BE49-F238E27FC236}">
                  <a16:creationId xmlns:a16="http://schemas.microsoft.com/office/drawing/2014/main" id="{47224DE2-CE2B-4D41-AECB-B8635E86A157}"/>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2" name="Freeform: Shape 811">
              <a:extLst>
                <a:ext uri="{FF2B5EF4-FFF2-40B4-BE49-F238E27FC236}">
                  <a16:creationId xmlns:a16="http://schemas.microsoft.com/office/drawing/2014/main" id="{C3684E49-13A6-4301-8D7A-34D9A6FC3928}"/>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3" name="Freeform: Shape 812">
              <a:extLst>
                <a:ext uri="{FF2B5EF4-FFF2-40B4-BE49-F238E27FC236}">
                  <a16:creationId xmlns:a16="http://schemas.microsoft.com/office/drawing/2014/main" id="{695E02DD-251A-4511-B8ED-07756A7DF24D}"/>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4" name="Freeform: Shape 813">
              <a:extLst>
                <a:ext uri="{FF2B5EF4-FFF2-40B4-BE49-F238E27FC236}">
                  <a16:creationId xmlns:a16="http://schemas.microsoft.com/office/drawing/2014/main" id="{50879D4C-DF65-4947-BA6D-6C5AACB1B0B7}"/>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5" name="Freeform: Shape 814">
              <a:extLst>
                <a:ext uri="{FF2B5EF4-FFF2-40B4-BE49-F238E27FC236}">
                  <a16:creationId xmlns:a16="http://schemas.microsoft.com/office/drawing/2014/main" id="{0B3DED41-23FB-4201-97CD-7E4F45866DD0}"/>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816" name="Freeform: Shape 815">
              <a:extLst>
                <a:ext uri="{FF2B5EF4-FFF2-40B4-BE49-F238E27FC236}">
                  <a16:creationId xmlns:a16="http://schemas.microsoft.com/office/drawing/2014/main" id="{226DC695-0E46-411C-9C67-8740D8ECC4A9}"/>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aphicFrame>
        <p:nvGraphicFramePr>
          <p:cNvPr id="900" name="Table 899">
            <a:extLst>
              <a:ext uri="{FF2B5EF4-FFF2-40B4-BE49-F238E27FC236}">
                <a16:creationId xmlns:a16="http://schemas.microsoft.com/office/drawing/2014/main" id="{51910E1B-8AF9-4C58-85E4-2C74D65727FC}"/>
              </a:ext>
            </a:extLst>
          </p:cNvPr>
          <p:cNvGraphicFramePr>
            <a:graphicFrameLocks noGrp="1"/>
          </p:cNvGraphicFramePr>
          <p:nvPr>
            <p:extLst>
              <p:ext uri="{D42A27DB-BD31-4B8C-83A1-F6EECF244321}">
                <p14:modId xmlns:p14="http://schemas.microsoft.com/office/powerpoint/2010/main" val="1622681485"/>
              </p:ext>
            </p:extLst>
          </p:nvPr>
        </p:nvGraphicFramePr>
        <p:xfrm>
          <a:off x="4194421" y="2718155"/>
          <a:ext cx="5475332" cy="3121380"/>
        </p:xfrm>
        <a:graphic>
          <a:graphicData uri="http://schemas.openxmlformats.org/drawingml/2006/table">
            <a:tbl>
              <a:tblPr firstRow="1" bandRow="1">
                <a:tableStyleId>{5C22544A-7EE6-4342-B048-85BDC9FD1C3A}</a:tableStyleId>
              </a:tblPr>
              <a:tblGrid>
                <a:gridCol w="1368833">
                  <a:extLst>
                    <a:ext uri="{9D8B030D-6E8A-4147-A177-3AD203B41FA5}">
                      <a16:colId xmlns:a16="http://schemas.microsoft.com/office/drawing/2014/main" val="3266020685"/>
                    </a:ext>
                  </a:extLst>
                </a:gridCol>
                <a:gridCol w="1368833">
                  <a:extLst>
                    <a:ext uri="{9D8B030D-6E8A-4147-A177-3AD203B41FA5}">
                      <a16:colId xmlns:a16="http://schemas.microsoft.com/office/drawing/2014/main" val="1541681817"/>
                    </a:ext>
                  </a:extLst>
                </a:gridCol>
                <a:gridCol w="1368833">
                  <a:extLst>
                    <a:ext uri="{9D8B030D-6E8A-4147-A177-3AD203B41FA5}">
                      <a16:colId xmlns:a16="http://schemas.microsoft.com/office/drawing/2014/main" val="178349560"/>
                    </a:ext>
                  </a:extLst>
                </a:gridCol>
                <a:gridCol w="1368833">
                  <a:extLst>
                    <a:ext uri="{9D8B030D-6E8A-4147-A177-3AD203B41FA5}">
                      <a16:colId xmlns:a16="http://schemas.microsoft.com/office/drawing/2014/main" val="785960985"/>
                    </a:ext>
                  </a:extLst>
                </a:gridCol>
              </a:tblGrid>
              <a:tr h="1560690">
                <a:tc>
                  <a:txBody>
                    <a:bodyPr/>
                    <a:lstStyle/>
                    <a:p>
                      <a:pPr algn="ctr"/>
                      <a:r>
                        <a:rPr lang="en-US" sz="1300" b="0" dirty="0">
                          <a:solidFill>
                            <a:schemeClr val="tx2"/>
                          </a:solidFill>
                          <a:latin typeface="Amazon Ember" panose="02000000000000000000" pitchFamily="2" charset="0"/>
                          <a:ea typeface="Amazon Ember" panose="02000000000000000000" pitchFamily="2" charset="0"/>
                        </a:rPr>
                        <a:t>Discovery</a:t>
                      </a:r>
                      <a:r>
                        <a:rPr lang="en-US" sz="1300" b="0" baseline="0" dirty="0">
                          <a:solidFill>
                            <a:schemeClr val="tx2"/>
                          </a:solidFill>
                          <a:latin typeface="Amazon Ember" panose="02000000000000000000" pitchFamily="2" charset="0"/>
                          <a:ea typeface="Amazon Ember" panose="02000000000000000000" pitchFamily="2" charset="0"/>
                        </a:rPr>
                        <a:t> &amp; planning</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plan</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Business case/</a:t>
                      </a:r>
                      <a:br>
                        <a:rPr lang="en-US" sz="1300" b="0" dirty="0">
                          <a:solidFill>
                            <a:schemeClr val="tx2"/>
                          </a:solidFill>
                          <a:latin typeface="Amazon Ember" panose="02000000000000000000" pitchFamily="2" charset="0"/>
                          <a:ea typeface="Amazon Ember" panose="02000000000000000000" pitchFamily="2" charset="0"/>
                        </a:rPr>
                      </a:br>
                      <a:r>
                        <a:rPr lang="en-US" sz="1300" b="0" dirty="0" err="1">
                          <a:solidFill>
                            <a:schemeClr val="tx2"/>
                          </a:solidFill>
                          <a:latin typeface="Amazon Ember" panose="02000000000000000000" pitchFamily="2" charset="0"/>
                          <a:ea typeface="Amazon Ember" panose="02000000000000000000" pitchFamily="2" charset="0"/>
                        </a:rPr>
                        <a:t>Mig</a:t>
                      </a:r>
                      <a:r>
                        <a:rPr lang="en-US" sz="1300" b="0" dirty="0">
                          <a:solidFill>
                            <a:schemeClr val="tx2"/>
                          </a:solidFill>
                          <a:latin typeface="Amazon Ember" panose="02000000000000000000" pitchFamily="2" charset="0"/>
                          <a:ea typeface="Amazon Ember" panose="02000000000000000000" pitchFamily="2" charset="0"/>
                        </a:rPr>
                        <a:t>. Evaluator</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&amp; modernization</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experience</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560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smtClean="0">
                          <a:solidFill>
                            <a:schemeClr val="tx2"/>
                          </a:solidFill>
                          <a:latin typeface="Amazon Ember" panose="02000000000000000000" pitchFamily="2" charset="0"/>
                          <a:ea typeface="Amazon Ember" panose="02000000000000000000" pitchFamily="2" charset="0"/>
                        </a:rPr>
                        <a:t>Culture &amp; Change, </a:t>
                      </a:r>
                      <a:r>
                        <a:rPr lang="en-US" sz="1300" b="0" dirty="0" err="1" smtClean="0">
                          <a:solidFill>
                            <a:schemeClr val="tx2"/>
                          </a:solidFill>
                          <a:latin typeface="Amazon Ember" panose="02000000000000000000" pitchFamily="2" charset="0"/>
                          <a:ea typeface="Amazon Ember" panose="02000000000000000000" pitchFamily="2" charset="0"/>
                        </a:rPr>
                        <a:t>CCoE</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zone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Operating model</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Security &amp; compliance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901" name="Group 900">
            <a:extLst>
              <a:ext uri="{FF2B5EF4-FFF2-40B4-BE49-F238E27FC236}">
                <a16:creationId xmlns:a16="http://schemas.microsoft.com/office/drawing/2014/main" id="{AAB08B7B-93B2-45A4-BC81-4A78B8389342}"/>
              </a:ext>
            </a:extLst>
          </p:cNvPr>
          <p:cNvGrpSpPr/>
          <p:nvPr/>
        </p:nvGrpSpPr>
        <p:grpSpPr>
          <a:xfrm>
            <a:off x="4515184" y="4582029"/>
            <a:ext cx="658681" cy="658678"/>
            <a:chOff x="11738104" y="3067017"/>
            <a:chExt cx="560418" cy="560417"/>
          </a:xfrm>
        </p:grpSpPr>
        <p:grpSp>
          <p:nvGrpSpPr>
            <p:cNvPr id="902" name="Graphic 194">
              <a:extLst>
                <a:ext uri="{FF2B5EF4-FFF2-40B4-BE49-F238E27FC236}">
                  <a16:creationId xmlns:a16="http://schemas.microsoft.com/office/drawing/2014/main" id="{3618BB2D-375E-4C3C-902E-9BC6C2ED73CA}"/>
                </a:ext>
              </a:extLst>
            </p:cNvPr>
            <p:cNvGrpSpPr/>
            <p:nvPr/>
          </p:nvGrpSpPr>
          <p:grpSpPr>
            <a:xfrm>
              <a:off x="11906957" y="3256020"/>
              <a:ext cx="222713" cy="242691"/>
              <a:chOff x="8395794" y="4567573"/>
              <a:chExt cx="218854" cy="238486"/>
            </a:xfrm>
          </p:grpSpPr>
          <p:sp>
            <p:nvSpPr>
              <p:cNvPr id="904" name="Freeform: Shape 903">
                <a:extLst>
                  <a:ext uri="{FF2B5EF4-FFF2-40B4-BE49-F238E27FC236}">
                    <a16:creationId xmlns:a16="http://schemas.microsoft.com/office/drawing/2014/main" id="{E27AF87A-E50E-45EA-A9F6-A913211D1B77}"/>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05" name="Freeform: Shape 904">
                <a:extLst>
                  <a:ext uri="{FF2B5EF4-FFF2-40B4-BE49-F238E27FC236}">
                    <a16:creationId xmlns:a16="http://schemas.microsoft.com/office/drawing/2014/main" id="{29D43E5D-463F-4E6D-9BFD-94CF9DCFF0BD}"/>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sp>
          <p:nvSpPr>
            <p:cNvPr id="903" name="Freeform: Shape 902">
              <a:extLst>
                <a:ext uri="{FF2B5EF4-FFF2-40B4-BE49-F238E27FC236}">
                  <a16:creationId xmlns:a16="http://schemas.microsoft.com/office/drawing/2014/main" id="{69837284-0CDC-428A-BDE9-A521F4DF03A3}"/>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731504">
                <a:defRPr/>
              </a:pPr>
              <a:endParaRPr lang="en-US" sz="1800">
                <a:solidFill>
                  <a:srgbClr val="FFFFFF"/>
                </a:solidFill>
              </a:endParaRPr>
            </a:p>
          </p:txBody>
        </p:sp>
      </p:grpSp>
      <p:grpSp>
        <p:nvGrpSpPr>
          <p:cNvPr id="906" name="Group 905">
            <a:extLst>
              <a:ext uri="{FF2B5EF4-FFF2-40B4-BE49-F238E27FC236}">
                <a16:creationId xmlns:a16="http://schemas.microsoft.com/office/drawing/2014/main" id="{853DE1FB-D136-4882-8BB8-CCCF760EC6A3}"/>
              </a:ext>
            </a:extLst>
          </p:cNvPr>
          <p:cNvGrpSpPr/>
          <p:nvPr/>
        </p:nvGrpSpPr>
        <p:grpSpPr>
          <a:xfrm>
            <a:off x="7267278" y="4537906"/>
            <a:ext cx="727543" cy="746924"/>
            <a:chOff x="11775652" y="4756665"/>
            <a:chExt cx="483729" cy="496615"/>
          </a:xfrm>
        </p:grpSpPr>
        <p:grpSp>
          <p:nvGrpSpPr>
            <p:cNvPr id="907" name="Graphic 268">
              <a:extLst>
                <a:ext uri="{FF2B5EF4-FFF2-40B4-BE49-F238E27FC236}">
                  <a16:creationId xmlns:a16="http://schemas.microsoft.com/office/drawing/2014/main" id="{E97FB1F6-AB5C-43FC-A166-3AA881F3BB77}"/>
                </a:ext>
              </a:extLst>
            </p:cNvPr>
            <p:cNvGrpSpPr/>
            <p:nvPr/>
          </p:nvGrpSpPr>
          <p:grpSpPr>
            <a:xfrm>
              <a:off x="11775652" y="4756665"/>
              <a:ext cx="483729" cy="496615"/>
              <a:chOff x="4562059" y="6255271"/>
              <a:chExt cx="483729" cy="496616"/>
            </a:xfrm>
          </p:grpSpPr>
          <p:sp>
            <p:nvSpPr>
              <p:cNvPr id="911" name="Freeform: Shape 910">
                <a:extLst>
                  <a:ext uri="{FF2B5EF4-FFF2-40B4-BE49-F238E27FC236}">
                    <a16:creationId xmlns:a16="http://schemas.microsoft.com/office/drawing/2014/main" id="{97D8EDBA-27C7-45DE-91D7-63FD1FBDFA43}"/>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2" name="Freeform: Shape 911">
                <a:extLst>
                  <a:ext uri="{FF2B5EF4-FFF2-40B4-BE49-F238E27FC236}">
                    <a16:creationId xmlns:a16="http://schemas.microsoft.com/office/drawing/2014/main" id="{796A6D49-D5B8-4E17-9AF9-CCEAFEB8AEA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3" name="Freeform: Shape 912">
                <a:extLst>
                  <a:ext uri="{FF2B5EF4-FFF2-40B4-BE49-F238E27FC236}">
                    <a16:creationId xmlns:a16="http://schemas.microsoft.com/office/drawing/2014/main" id="{7F3BD53D-118E-4E80-9057-E416145B1E7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14" name="Freeform: Shape 913">
                <a:extLst>
                  <a:ext uri="{FF2B5EF4-FFF2-40B4-BE49-F238E27FC236}">
                    <a16:creationId xmlns:a16="http://schemas.microsoft.com/office/drawing/2014/main" id="{5CE865C5-530C-4F4C-A423-CCCA36895954}"/>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sp>
            <p:nvSpPr>
              <p:cNvPr id="915" name="Freeform: Shape 914">
                <a:extLst>
                  <a:ext uri="{FF2B5EF4-FFF2-40B4-BE49-F238E27FC236}">
                    <a16:creationId xmlns:a16="http://schemas.microsoft.com/office/drawing/2014/main" id="{FDF9B5F2-14E1-4CED-BE74-36982E68519D}"/>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6" name="Freeform: Shape 915">
                <a:extLst>
                  <a:ext uri="{FF2B5EF4-FFF2-40B4-BE49-F238E27FC236}">
                    <a16:creationId xmlns:a16="http://schemas.microsoft.com/office/drawing/2014/main" id="{0CBA5158-7E49-40C4-A1E2-1311D2B68BFC}"/>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7" name="Freeform: Shape 916">
                <a:extLst>
                  <a:ext uri="{FF2B5EF4-FFF2-40B4-BE49-F238E27FC236}">
                    <a16:creationId xmlns:a16="http://schemas.microsoft.com/office/drawing/2014/main" id="{E5D9872B-0835-4FA1-91AF-C5668DA9A75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8" name="Freeform: Shape 917">
                <a:extLst>
                  <a:ext uri="{FF2B5EF4-FFF2-40B4-BE49-F238E27FC236}">
                    <a16:creationId xmlns:a16="http://schemas.microsoft.com/office/drawing/2014/main" id="{F47FD08C-C696-43E5-A9CB-D31AE404D444}"/>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grpSp>
        <p:grpSp>
          <p:nvGrpSpPr>
            <p:cNvPr id="908" name="Graphic 244">
              <a:extLst>
                <a:ext uri="{FF2B5EF4-FFF2-40B4-BE49-F238E27FC236}">
                  <a16:creationId xmlns:a16="http://schemas.microsoft.com/office/drawing/2014/main" id="{3BE60685-3344-4448-A62B-F816D89C8677}"/>
                </a:ext>
              </a:extLst>
            </p:cNvPr>
            <p:cNvGrpSpPr/>
            <p:nvPr/>
          </p:nvGrpSpPr>
          <p:grpSpPr>
            <a:xfrm>
              <a:off x="11885192" y="4863122"/>
              <a:ext cx="274189" cy="274189"/>
              <a:chOff x="7761796" y="567771"/>
              <a:chExt cx="164141" cy="164141"/>
            </a:xfrm>
          </p:grpSpPr>
          <p:sp>
            <p:nvSpPr>
              <p:cNvPr id="909" name="Freeform: Shape 908">
                <a:extLst>
                  <a:ext uri="{FF2B5EF4-FFF2-40B4-BE49-F238E27FC236}">
                    <a16:creationId xmlns:a16="http://schemas.microsoft.com/office/drawing/2014/main" id="{83CCB7B8-CACE-4A4A-993A-74BAF4E6C53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10" name="Freeform: Shape 909">
                <a:extLst>
                  <a:ext uri="{FF2B5EF4-FFF2-40B4-BE49-F238E27FC236}">
                    <a16:creationId xmlns:a16="http://schemas.microsoft.com/office/drawing/2014/main" id="{1C2518BA-DDBF-470F-8825-6EA1C088A8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grpSp>
      </p:grpSp>
      <p:grpSp>
        <p:nvGrpSpPr>
          <p:cNvPr id="919" name="Graphic 326">
            <a:extLst>
              <a:ext uri="{FF2B5EF4-FFF2-40B4-BE49-F238E27FC236}">
                <a16:creationId xmlns:a16="http://schemas.microsoft.com/office/drawing/2014/main" id="{01DC375A-9756-41F2-BF98-CDFA24D2AE47}"/>
              </a:ext>
            </a:extLst>
          </p:cNvPr>
          <p:cNvGrpSpPr/>
          <p:nvPr/>
        </p:nvGrpSpPr>
        <p:grpSpPr>
          <a:xfrm>
            <a:off x="8672092" y="3010709"/>
            <a:ext cx="795933" cy="582821"/>
            <a:chOff x="2187719" y="6922499"/>
            <a:chExt cx="567729" cy="413244"/>
          </a:xfrm>
        </p:grpSpPr>
        <p:sp>
          <p:nvSpPr>
            <p:cNvPr id="920" name="Freeform: Shape 919">
              <a:extLst>
                <a:ext uri="{FF2B5EF4-FFF2-40B4-BE49-F238E27FC236}">
                  <a16:creationId xmlns:a16="http://schemas.microsoft.com/office/drawing/2014/main" id="{06C6BFDF-BAB6-4518-9FBB-AEC9C532D92C}"/>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1" name="Freeform: Shape 920">
              <a:extLst>
                <a:ext uri="{FF2B5EF4-FFF2-40B4-BE49-F238E27FC236}">
                  <a16:creationId xmlns:a16="http://schemas.microsoft.com/office/drawing/2014/main" id="{BFCD01F5-36F2-4003-9286-3E3C40468FC1}"/>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2" name="Freeform: Shape 921">
              <a:extLst>
                <a:ext uri="{FF2B5EF4-FFF2-40B4-BE49-F238E27FC236}">
                  <a16:creationId xmlns:a16="http://schemas.microsoft.com/office/drawing/2014/main" id="{AAD1183F-5890-4C19-B6DE-C04B0753C171}"/>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3" name="Freeform: Shape 922">
              <a:extLst>
                <a:ext uri="{FF2B5EF4-FFF2-40B4-BE49-F238E27FC236}">
                  <a16:creationId xmlns:a16="http://schemas.microsoft.com/office/drawing/2014/main" id="{A26496E5-C11C-4338-9183-A4472213A412}"/>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4" name="Freeform: Shape 923">
              <a:extLst>
                <a:ext uri="{FF2B5EF4-FFF2-40B4-BE49-F238E27FC236}">
                  <a16:creationId xmlns:a16="http://schemas.microsoft.com/office/drawing/2014/main" id="{9E24E2D7-78FB-4103-BCBB-FDC5A0105E0D}"/>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5" name="Freeform: Shape 924">
              <a:extLst>
                <a:ext uri="{FF2B5EF4-FFF2-40B4-BE49-F238E27FC236}">
                  <a16:creationId xmlns:a16="http://schemas.microsoft.com/office/drawing/2014/main" id="{2BAF2469-6CA2-4E4C-8A0C-E718E242F3F6}"/>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6" name="Freeform: Shape 925">
              <a:extLst>
                <a:ext uri="{FF2B5EF4-FFF2-40B4-BE49-F238E27FC236}">
                  <a16:creationId xmlns:a16="http://schemas.microsoft.com/office/drawing/2014/main" id="{127ACB0B-E99F-492D-9F3E-2E743489E5D4}"/>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7" name="Freeform: Shape 926">
              <a:extLst>
                <a:ext uri="{FF2B5EF4-FFF2-40B4-BE49-F238E27FC236}">
                  <a16:creationId xmlns:a16="http://schemas.microsoft.com/office/drawing/2014/main" id="{56D8C5B7-175E-4425-B972-2C189A56AFD1}"/>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8" name="Freeform: Shape 927">
              <a:extLst>
                <a:ext uri="{FF2B5EF4-FFF2-40B4-BE49-F238E27FC236}">
                  <a16:creationId xmlns:a16="http://schemas.microsoft.com/office/drawing/2014/main" id="{113A4BEE-A672-4E93-8CC8-910F6FCEBCC4}"/>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9" name="Freeform: Shape 928">
              <a:extLst>
                <a:ext uri="{FF2B5EF4-FFF2-40B4-BE49-F238E27FC236}">
                  <a16:creationId xmlns:a16="http://schemas.microsoft.com/office/drawing/2014/main" id="{FF03BA6F-36D8-471E-90AF-C28F16628A11}"/>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30" name="Freeform: Shape 929">
              <a:extLst>
                <a:ext uri="{FF2B5EF4-FFF2-40B4-BE49-F238E27FC236}">
                  <a16:creationId xmlns:a16="http://schemas.microsoft.com/office/drawing/2014/main" id="{D146B86A-A1D6-4321-A88F-27CEEF28D409}"/>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31" name="Freeform: Shape 930">
              <a:extLst>
                <a:ext uri="{FF2B5EF4-FFF2-40B4-BE49-F238E27FC236}">
                  <a16:creationId xmlns:a16="http://schemas.microsoft.com/office/drawing/2014/main" id="{1A94C9D2-ACDA-4585-A88A-DFDA75ADABDC}"/>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32" name="Freeform: Shape 931">
              <a:extLst>
                <a:ext uri="{FF2B5EF4-FFF2-40B4-BE49-F238E27FC236}">
                  <a16:creationId xmlns:a16="http://schemas.microsoft.com/office/drawing/2014/main" id="{2D2CAF31-2F08-4AD3-81A9-A5AF0472BB1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3" name="Freeform: Shape 932">
              <a:extLst>
                <a:ext uri="{FF2B5EF4-FFF2-40B4-BE49-F238E27FC236}">
                  <a16:creationId xmlns:a16="http://schemas.microsoft.com/office/drawing/2014/main" id="{B6B38B87-C302-4D73-8684-15F3175ABD54}"/>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4" name="Freeform: Shape 933">
              <a:extLst>
                <a:ext uri="{FF2B5EF4-FFF2-40B4-BE49-F238E27FC236}">
                  <a16:creationId xmlns:a16="http://schemas.microsoft.com/office/drawing/2014/main" id="{E36BE67A-6E35-4F2B-A7A0-30759ADA5C5E}"/>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5" name="Freeform: Shape 934">
              <a:extLst>
                <a:ext uri="{FF2B5EF4-FFF2-40B4-BE49-F238E27FC236}">
                  <a16:creationId xmlns:a16="http://schemas.microsoft.com/office/drawing/2014/main" id="{2D6A1FF1-DC16-46F5-AFC0-B5F68B66FBD4}"/>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6" name="Freeform: Shape 935">
              <a:extLst>
                <a:ext uri="{FF2B5EF4-FFF2-40B4-BE49-F238E27FC236}">
                  <a16:creationId xmlns:a16="http://schemas.microsoft.com/office/drawing/2014/main" id="{D0B30479-CB8C-4BE1-B698-794B95984343}"/>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7" name="Freeform: Shape 936">
              <a:extLst>
                <a:ext uri="{FF2B5EF4-FFF2-40B4-BE49-F238E27FC236}">
                  <a16:creationId xmlns:a16="http://schemas.microsoft.com/office/drawing/2014/main" id="{E72DC936-9309-48B5-8A15-FE73DAD0D499}"/>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938" name="Group 937">
            <a:extLst>
              <a:ext uri="{FF2B5EF4-FFF2-40B4-BE49-F238E27FC236}">
                <a16:creationId xmlns:a16="http://schemas.microsoft.com/office/drawing/2014/main" id="{87A627E6-4AD9-442B-9F07-D79E450B5705}"/>
              </a:ext>
            </a:extLst>
          </p:cNvPr>
          <p:cNvGrpSpPr/>
          <p:nvPr/>
        </p:nvGrpSpPr>
        <p:grpSpPr>
          <a:xfrm>
            <a:off x="4366470" y="2979547"/>
            <a:ext cx="963393" cy="713883"/>
            <a:chOff x="8359775" y="6592021"/>
            <a:chExt cx="1444632" cy="1070486"/>
          </a:xfrm>
        </p:grpSpPr>
        <p:grpSp>
          <p:nvGrpSpPr>
            <p:cNvPr id="939" name="Graphic 172">
              <a:extLst>
                <a:ext uri="{FF2B5EF4-FFF2-40B4-BE49-F238E27FC236}">
                  <a16:creationId xmlns:a16="http://schemas.microsoft.com/office/drawing/2014/main" id="{C02E77C1-EBB4-43B3-B90B-A3C9E96A5A93}"/>
                </a:ext>
              </a:extLst>
            </p:cNvPr>
            <p:cNvGrpSpPr/>
            <p:nvPr/>
          </p:nvGrpSpPr>
          <p:grpSpPr>
            <a:xfrm>
              <a:off x="8742285" y="6592021"/>
              <a:ext cx="1062122" cy="1041301"/>
              <a:chOff x="1685010" y="4353545"/>
              <a:chExt cx="443180" cy="434492"/>
            </a:xfrm>
          </p:grpSpPr>
          <p:sp>
            <p:nvSpPr>
              <p:cNvPr id="951" name="Freeform: Shape 950">
                <a:extLst>
                  <a:ext uri="{FF2B5EF4-FFF2-40B4-BE49-F238E27FC236}">
                    <a16:creationId xmlns:a16="http://schemas.microsoft.com/office/drawing/2014/main" id="{372C23B3-9CF3-4804-A881-5FA97A00EFDA}"/>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52" name="Freeform: Shape 951">
                <a:extLst>
                  <a:ext uri="{FF2B5EF4-FFF2-40B4-BE49-F238E27FC236}">
                    <a16:creationId xmlns:a16="http://schemas.microsoft.com/office/drawing/2014/main" id="{F9216971-09C7-400D-B32E-4101345B00F4}"/>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53" name="Freeform: Shape 952">
                <a:extLst>
                  <a:ext uri="{FF2B5EF4-FFF2-40B4-BE49-F238E27FC236}">
                    <a16:creationId xmlns:a16="http://schemas.microsoft.com/office/drawing/2014/main" id="{6CA77B2E-7BF9-464A-A783-93EF2D33C819}"/>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54" name="Freeform: Shape 953">
                <a:extLst>
                  <a:ext uri="{FF2B5EF4-FFF2-40B4-BE49-F238E27FC236}">
                    <a16:creationId xmlns:a16="http://schemas.microsoft.com/office/drawing/2014/main" id="{016419D6-F246-439C-BCC1-B40E135BBD95}"/>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55" name="Freeform: Shape 954">
                <a:extLst>
                  <a:ext uri="{FF2B5EF4-FFF2-40B4-BE49-F238E27FC236}">
                    <a16:creationId xmlns:a16="http://schemas.microsoft.com/office/drawing/2014/main" id="{D2B6B27D-4208-4C67-A87C-BD0E40B37F40}"/>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56" name="Freeform: Shape 955">
                <a:extLst>
                  <a:ext uri="{FF2B5EF4-FFF2-40B4-BE49-F238E27FC236}">
                    <a16:creationId xmlns:a16="http://schemas.microsoft.com/office/drawing/2014/main" id="{4B0550FA-6FEA-4AA7-9A7B-35DBF8FC348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grpSp>
        <p:grpSp>
          <p:nvGrpSpPr>
            <p:cNvPr id="940" name="Graphic 190">
              <a:extLst>
                <a:ext uri="{FF2B5EF4-FFF2-40B4-BE49-F238E27FC236}">
                  <a16:creationId xmlns:a16="http://schemas.microsoft.com/office/drawing/2014/main" id="{67088BC0-07F1-451C-B16F-B4D6B6CC69DB}"/>
                </a:ext>
              </a:extLst>
            </p:cNvPr>
            <p:cNvGrpSpPr/>
            <p:nvPr/>
          </p:nvGrpSpPr>
          <p:grpSpPr>
            <a:xfrm>
              <a:off x="8911314" y="6708453"/>
              <a:ext cx="487551" cy="487551"/>
              <a:chOff x="7285831" y="4387916"/>
              <a:chExt cx="196325" cy="196325"/>
            </a:xfrm>
          </p:grpSpPr>
          <p:sp>
            <p:nvSpPr>
              <p:cNvPr id="948" name="Freeform: Shape 947">
                <a:extLst>
                  <a:ext uri="{FF2B5EF4-FFF2-40B4-BE49-F238E27FC236}">
                    <a16:creationId xmlns:a16="http://schemas.microsoft.com/office/drawing/2014/main" id="{55358CB5-092D-47D4-9725-CA1C4CAC8990}"/>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49" name="Freeform: Shape 948">
                <a:extLst>
                  <a:ext uri="{FF2B5EF4-FFF2-40B4-BE49-F238E27FC236}">
                    <a16:creationId xmlns:a16="http://schemas.microsoft.com/office/drawing/2014/main" id="{616D146E-5434-41F6-BD7A-2D8B1F5EEB7A}"/>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50" name="Freeform: Shape 949">
                <a:extLst>
                  <a:ext uri="{FF2B5EF4-FFF2-40B4-BE49-F238E27FC236}">
                    <a16:creationId xmlns:a16="http://schemas.microsoft.com/office/drawing/2014/main" id="{EAC90131-7193-44F7-88A3-5ACA3CF7B4B9}"/>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941" name="Graphic 190">
              <a:extLst>
                <a:ext uri="{FF2B5EF4-FFF2-40B4-BE49-F238E27FC236}">
                  <a16:creationId xmlns:a16="http://schemas.microsoft.com/office/drawing/2014/main" id="{60D61CAF-7130-4217-8B05-0B0740A047E0}"/>
                </a:ext>
              </a:extLst>
            </p:cNvPr>
            <p:cNvGrpSpPr/>
            <p:nvPr/>
          </p:nvGrpSpPr>
          <p:grpSpPr>
            <a:xfrm>
              <a:off x="8480431" y="7202131"/>
              <a:ext cx="460376" cy="460376"/>
              <a:chOff x="7289321" y="4372213"/>
              <a:chExt cx="196325" cy="196325"/>
            </a:xfrm>
          </p:grpSpPr>
          <p:sp>
            <p:nvSpPr>
              <p:cNvPr id="945" name="Freeform: Shape 944">
                <a:extLst>
                  <a:ext uri="{FF2B5EF4-FFF2-40B4-BE49-F238E27FC236}">
                    <a16:creationId xmlns:a16="http://schemas.microsoft.com/office/drawing/2014/main" id="{63C5200D-205B-40C3-8838-DFA6232CFD3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46" name="Freeform: Shape 945">
                <a:extLst>
                  <a:ext uri="{FF2B5EF4-FFF2-40B4-BE49-F238E27FC236}">
                    <a16:creationId xmlns:a16="http://schemas.microsoft.com/office/drawing/2014/main" id="{C6C17CA2-DC9E-4DB1-B7BA-7A274B6B7C4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47" name="Freeform: Shape 946">
                <a:extLst>
                  <a:ext uri="{FF2B5EF4-FFF2-40B4-BE49-F238E27FC236}">
                    <a16:creationId xmlns:a16="http://schemas.microsoft.com/office/drawing/2014/main" id="{06127911-5777-4AA6-A0B5-F9FE76B3E8AF}"/>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942" name="Graphic 190">
              <a:extLst>
                <a:ext uri="{FF2B5EF4-FFF2-40B4-BE49-F238E27FC236}">
                  <a16:creationId xmlns:a16="http://schemas.microsoft.com/office/drawing/2014/main" id="{17F55904-C5B9-47E8-A150-E65675D141E1}"/>
                </a:ext>
              </a:extLst>
            </p:cNvPr>
            <p:cNvGrpSpPr/>
            <p:nvPr/>
          </p:nvGrpSpPr>
          <p:grpSpPr>
            <a:xfrm>
              <a:off x="8359775" y="6905626"/>
              <a:ext cx="301625" cy="301625"/>
              <a:chOff x="7289321" y="4372213"/>
              <a:chExt cx="196325" cy="196325"/>
            </a:xfrm>
          </p:grpSpPr>
          <p:sp>
            <p:nvSpPr>
              <p:cNvPr id="943" name="Freeform: Shape 942">
                <a:extLst>
                  <a:ext uri="{FF2B5EF4-FFF2-40B4-BE49-F238E27FC236}">
                    <a16:creationId xmlns:a16="http://schemas.microsoft.com/office/drawing/2014/main" id="{2E13265B-4511-4FA4-B009-8A40732B5763}"/>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44" name="Freeform: Shape 943">
                <a:extLst>
                  <a:ext uri="{FF2B5EF4-FFF2-40B4-BE49-F238E27FC236}">
                    <a16:creationId xmlns:a16="http://schemas.microsoft.com/office/drawing/2014/main" id="{8B2C0AA9-F7D6-4390-9E28-6317CC55C23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957" name="Graphic 160">
            <a:extLst>
              <a:ext uri="{FF2B5EF4-FFF2-40B4-BE49-F238E27FC236}">
                <a16:creationId xmlns:a16="http://schemas.microsoft.com/office/drawing/2014/main" id="{0D22AC0B-32D6-44BD-93D1-93EF7115988F}"/>
              </a:ext>
            </a:extLst>
          </p:cNvPr>
          <p:cNvGrpSpPr/>
          <p:nvPr/>
        </p:nvGrpSpPr>
        <p:grpSpPr>
          <a:xfrm>
            <a:off x="8705250" y="4550302"/>
            <a:ext cx="698244" cy="722132"/>
            <a:chOff x="4692320" y="5010565"/>
            <a:chExt cx="395223" cy="408744"/>
          </a:xfrm>
        </p:grpSpPr>
        <p:sp>
          <p:nvSpPr>
            <p:cNvPr id="958" name="Freeform: Shape 957">
              <a:extLst>
                <a:ext uri="{FF2B5EF4-FFF2-40B4-BE49-F238E27FC236}">
                  <a16:creationId xmlns:a16="http://schemas.microsoft.com/office/drawing/2014/main" id="{B4480A01-19EF-49D4-9675-3D56F220742E}"/>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59" name="Freeform: Shape 958">
              <a:extLst>
                <a:ext uri="{FF2B5EF4-FFF2-40B4-BE49-F238E27FC236}">
                  <a16:creationId xmlns:a16="http://schemas.microsoft.com/office/drawing/2014/main" id="{FC19E879-914D-466A-A5AE-74406D739305}"/>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60" name="Freeform: Shape 959">
              <a:extLst>
                <a:ext uri="{FF2B5EF4-FFF2-40B4-BE49-F238E27FC236}">
                  <a16:creationId xmlns:a16="http://schemas.microsoft.com/office/drawing/2014/main" id="{D2735F10-0276-44FC-8DEB-B6AD7D489EB8}"/>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61" name="Freeform: Shape 960">
              <a:extLst>
                <a:ext uri="{FF2B5EF4-FFF2-40B4-BE49-F238E27FC236}">
                  <a16:creationId xmlns:a16="http://schemas.microsoft.com/office/drawing/2014/main" id="{01AEFCCF-CE4C-47B2-B27B-217451BD554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62" name="Freeform: Shape 961">
              <a:extLst>
                <a:ext uri="{FF2B5EF4-FFF2-40B4-BE49-F238E27FC236}">
                  <a16:creationId xmlns:a16="http://schemas.microsoft.com/office/drawing/2014/main" id="{5492607B-9599-4263-AC6F-4EEDB83428E2}"/>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grpSp>
      <p:grpSp>
        <p:nvGrpSpPr>
          <p:cNvPr id="963" name="Group 962">
            <a:extLst>
              <a:ext uri="{FF2B5EF4-FFF2-40B4-BE49-F238E27FC236}">
                <a16:creationId xmlns:a16="http://schemas.microsoft.com/office/drawing/2014/main" id="{2F5786EF-B5D7-472C-9CEE-922F6990069F}"/>
              </a:ext>
            </a:extLst>
          </p:cNvPr>
          <p:cNvGrpSpPr/>
          <p:nvPr/>
        </p:nvGrpSpPr>
        <p:grpSpPr>
          <a:xfrm>
            <a:off x="7012775" y="2960707"/>
            <a:ext cx="991854" cy="732723"/>
            <a:chOff x="8713234" y="4630665"/>
            <a:chExt cx="886841" cy="655145"/>
          </a:xfrm>
        </p:grpSpPr>
        <p:grpSp>
          <p:nvGrpSpPr>
            <p:cNvPr id="964" name="Graphic 188">
              <a:extLst>
                <a:ext uri="{FF2B5EF4-FFF2-40B4-BE49-F238E27FC236}">
                  <a16:creationId xmlns:a16="http://schemas.microsoft.com/office/drawing/2014/main" id="{7F0224D7-59B4-4D27-BAD7-77C43E337A2E}"/>
                </a:ext>
              </a:extLst>
            </p:cNvPr>
            <p:cNvGrpSpPr/>
            <p:nvPr/>
          </p:nvGrpSpPr>
          <p:grpSpPr>
            <a:xfrm>
              <a:off x="8963026" y="4756150"/>
              <a:ext cx="637049" cy="529660"/>
              <a:chOff x="6479413" y="4391524"/>
              <a:chExt cx="450582" cy="374626"/>
            </a:xfrm>
          </p:grpSpPr>
          <p:sp>
            <p:nvSpPr>
              <p:cNvPr id="978" name="Freeform: Shape 977">
                <a:extLst>
                  <a:ext uri="{FF2B5EF4-FFF2-40B4-BE49-F238E27FC236}">
                    <a16:creationId xmlns:a16="http://schemas.microsoft.com/office/drawing/2014/main" id="{C5648868-68C3-45CB-AFB9-0E8A27BD7078}"/>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79" name="Freeform: Shape 978">
                <a:extLst>
                  <a:ext uri="{FF2B5EF4-FFF2-40B4-BE49-F238E27FC236}">
                    <a16:creationId xmlns:a16="http://schemas.microsoft.com/office/drawing/2014/main" id="{FB9148E8-28A4-4A24-B509-8D0B6D7ECEEE}"/>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80" name="Freeform: Shape 979">
                <a:extLst>
                  <a:ext uri="{FF2B5EF4-FFF2-40B4-BE49-F238E27FC236}">
                    <a16:creationId xmlns:a16="http://schemas.microsoft.com/office/drawing/2014/main" id="{4F8FE0EE-6C97-4404-9624-8EE9A370D21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81" name="Freeform: Shape 980">
                <a:extLst>
                  <a:ext uri="{FF2B5EF4-FFF2-40B4-BE49-F238E27FC236}">
                    <a16:creationId xmlns:a16="http://schemas.microsoft.com/office/drawing/2014/main" id="{BCC2E66A-A7AF-4FE8-A7D3-A526AA1D9C48}"/>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82" name="Freeform: Shape 981">
                <a:extLst>
                  <a:ext uri="{FF2B5EF4-FFF2-40B4-BE49-F238E27FC236}">
                    <a16:creationId xmlns:a16="http://schemas.microsoft.com/office/drawing/2014/main" id="{F95D45E0-A19E-4BEE-80A7-7DAC54A8986A}"/>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nvGrpSpPr>
            <p:cNvPr id="965" name="Graphic 240">
              <a:extLst>
                <a:ext uri="{FF2B5EF4-FFF2-40B4-BE49-F238E27FC236}">
                  <a16:creationId xmlns:a16="http://schemas.microsoft.com/office/drawing/2014/main" id="{34C05F57-9153-4C3F-962A-CFAB78D4A912}"/>
                </a:ext>
              </a:extLst>
            </p:cNvPr>
            <p:cNvGrpSpPr/>
            <p:nvPr/>
          </p:nvGrpSpPr>
          <p:grpSpPr>
            <a:xfrm rot="20323668">
              <a:off x="8713234" y="4630665"/>
              <a:ext cx="378619" cy="430874"/>
              <a:chOff x="6198099" y="404917"/>
              <a:chExt cx="417431" cy="475043"/>
            </a:xfrm>
          </p:grpSpPr>
          <p:sp>
            <p:nvSpPr>
              <p:cNvPr id="966" name="Freeform: Shape 965">
                <a:extLst>
                  <a:ext uri="{FF2B5EF4-FFF2-40B4-BE49-F238E27FC236}">
                    <a16:creationId xmlns:a16="http://schemas.microsoft.com/office/drawing/2014/main" id="{ED40453D-04CD-43DA-A170-854134FB620D}"/>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67" name="Freeform: Shape 966">
                <a:extLst>
                  <a:ext uri="{FF2B5EF4-FFF2-40B4-BE49-F238E27FC236}">
                    <a16:creationId xmlns:a16="http://schemas.microsoft.com/office/drawing/2014/main" id="{70A02E2B-F803-4655-A71A-DFA6E15A694E}"/>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68" name="Freeform: Shape 967">
                <a:extLst>
                  <a:ext uri="{FF2B5EF4-FFF2-40B4-BE49-F238E27FC236}">
                    <a16:creationId xmlns:a16="http://schemas.microsoft.com/office/drawing/2014/main" id="{1777F6A6-5B2B-475E-B7EC-63F5CD3DDC9B}"/>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69" name="Freeform: Shape 968">
                <a:extLst>
                  <a:ext uri="{FF2B5EF4-FFF2-40B4-BE49-F238E27FC236}">
                    <a16:creationId xmlns:a16="http://schemas.microsoft.com/office/drawing/2014/main" id="{C778FD4A-F983-4469-B919-CC888E56B418}"/>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0" name="Freeform: Shape 969">
                <a:extLst>
                  <a:ext uri="{FF2B5EF4-FFF2-40B4-BE49-F238E27FC236}">
                    <a16:creationId xmlns:a16="http://schemas.microsoft.com/office/drawing/2014/main" id="{DB2B0D13-B010-4387-B3AF-C8AA3DF5781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71" name="Freeform: Shape 970">
                <a:extLst>
                  <a:ext uri="{FF2B5EF4-FFF2-40B4-BE49-F238E27FC236}">
                    <a16:creationId xmlns:a16="http://schemas.microsoft.com/office/drawing/2014/main" id="{F3A8E097-BBE7-40F8-917A-419119D3A03B}"/>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2" name="Freeform: Shape 971">
                <a:extLst>
                  <a:ext uri="{FF2B5EF4-FFF2-40B4-BE49-F238E27FC236}">
                    <a16:creationId xmlns:a16="http://schemas.microsoft.com/office/drawing/2014/main" id="{C3DD371E-FF79-4B90-8C9A-60E88D15C56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3" name="Freeform: Shape 972">
                <a:extLst>
                  <a:ext uri="{FF2B5EF4-FFF2-40B4-BE49-F238E27FC236}">
                    <a16:creationId xmlns:a16="http://schemas.microsoft.com/office/drawing/2014/main" id="{FBFCD6E7-4249-4E74-8741-F162014F19BF}"/>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4" name="Freeform: Shape 973">
                <a:extLst>
                  <a:ext uri="{FF2B5EF4-FFF2-40B4-BE49-F238E27FC236}">
                    <a16:creationId xmlns:a16="http://schemas.microsoft.com/office/drawing/2014/main" id="{11917A29-317D-4CE0-B97D-51C5FFCA329B}"/>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5" name="Freeform: Shape 974">
                <a:extLst>
                  <a:ext uri="{FF2B5EF4-FFF2-40B4-BE49-F238E27FC236}">
                    <a16:creationId xmlns:a16="http://schemas.microsoft.com/office/drawing/2014/main" id="{98BAFE28-EE5B-4F4D-A1E7-E272C74F29EF}"/>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76" name="Freeform: Shape 975">
                <a:extLst>
                  <a:ext uri="{FF2B5EF4-FFF2-40B4-BE49-F238E27FC236}">
                    <a16:creationId xmlns:a16="http://schemas.microsoft.com/office/drawing/2014/main" id="{4B5DE219-F4F1-47EC-BEC8-D82C99C28A5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77" name="Freeform: Shape 976">
                <a:extLst>
                  <a:ext uri="{FF2B5EF4-FFF2-40B4-BE49-F238E27FC236}">
                    <a16:creationId xmlns:a16="http://schemas.microsoft.com/office/drawing/2014/main" id="{ACC008B2-DF01-426D-979D-B0FBABF2D22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983" name="Group 982">
            <a:extLst>
              <a:ext uri="{FF2B5EF4-FFF2-40B4-BE49-F238E27FC236}">
                <a16:creationId xmlns:a16="http://schemas.microsoft.com/office/drawing/2014/main" id="{712E70AF-DE17-4D01-A7A1-DA04C9FB7371}"/>
              </a:ext>
            </a:extLst>
          </p:cNvPr>
          <p:cNvGrpSpPr/>
          <p:nvPr/>
        </p:nvGrpSpPr>
        <p:grpSpPr>
          <a:xfrm>
            <a:off x="5968228" y="2986401"/>
            <a:ext cx="556727" cy="727258"/>
            <a:chOff x="9398940" y="6818557"/>
            <a:chExt cx="657213" cy="858524"/>
          </a:xfrm>
        </p:grpSpPr>
        <p:grpSp>
          <p:nvGrpSpPr>
            <p:cNvPr id="984" name="Graphic 244">
              <a:extLst>
                <a:ext uri="{FF2B5EF4-FFF2-40B4-BE49-F238E27FC236}">
                  <a16:creationId xmlns:a16="http://schemas.microsoft.com/office/drawing/2014/main" id="{1D3E4660-FA72-4459-9702-580A04AF1B04}"/>
                </a:ext>
              </a:extLst>
            </p:cNvPr>
            <p:cNvGrpSpPr/>
            <p:nvPr/>
          </p:nvGrpSpPr>
          <p:grpSpPr>
            <a:xfrm>
              <a:off x="9398940" y="6818557"/>
              <a:ext cx="657213" cy="858524"/>
              <a:chOff x="6874589" y="-649524"/>
              <a:chExt cx="198947" cy="259886"/>
            </a:xfrm>
          </p:grpSpPr>
          <p:sp>
            <p:nvSpPr>
              <p:cNvPr id="1002" name="Freeform: Shape 1001">
                <a:extLst>
                  <a:ext uri="{FF2B5EF4-FFF2-40B4-BE49-F238E27FC236}">
                    <a16:creationId xmlns:a16="http://schemas.microsoft.com/office/drawing/2014/main" id="{9176352B-D8E6-4303-A5E8-13982B863A87}"/>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731504">
                  <a:defRPr/>
                </a:pPr>
                <a:endParaRPr lang="en-US" sz="1800">
                  <a:solidFill>
                    <a:srgbClr val="FFFFFF"/>
                  </a:solidFill>
                </a:endParaRPr>
              </a:p>
            </p:txBody>
          </p:sp>
          <p:sp>
            <p:nvSpPr>
              <p:cNvPr id="1003" name="Freeform: Shape 1002">
                <a:extLst>
                  <a:ext uri="{FF2B5EF4-FFF2-40B4-BE49-F238E27FC236}">
                    <a16:creationId xmlns:a16="http://schemas.microsoft.com/office/drawing/2014/main" id="{6EFAF8D7-643D-416F-82D3-4ADC87C980EF}"/>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731504">
                  <a:defRPr/>
                </a:pPr>
                <a:endParaRPr lang="en-US" sz="1800" dirty="0">
                  <a:solidFill>
                    <a:srgbClr val="FFFFFF"/>
                  </a:solidFill>
                </a:endParaRPr>
              </a:p>
            </p:txBody>
          </p:sp>
        </p:grpSp>
        <p:grpSp>
          <p:nvGrpSpPr>
            <p:cNvPr id="985" name="Graphic 286">
              <a:extLst>
                <a:ext uri="{FF2B5EF4-FFF2-40B4-BE49-F238E27FC236}">
                  <a16:creationId xmlns:a16="http://schemas.microsoft.com/office/drawing/2014/main" id="{9853B17C-A47F-40BD-A1EE-0AFF4D350943}"/>
                </a:ext>
              </a:extLst>
            </p:cNvPr>
            <p:cNvGrpSpPr/>
            <p:nvPr/>
          </p:nvGrpSpPr>
          <p:grpSpPr>
            <a:xfrm>
              <a:off x="9459644" y="7061587"/>
              <a:ext cx="535816" cy="371021"/>
              <a:chOff x="357820" y="2375315"/>
              <a:chExt cx="557756" cy="386213"/>
            </a:xfrm>
          </p:grpSpPr>
          <p:sp>
            <p:nvSpPr>
              <p:cNvPr id="995" name="Freeform: Shape 994">
                <a:extLst>
                  <a:ext uri="{FF2B5EF4-FFF2-40B4-BE49-F238E27FC236}">
                    <a16:creationId xmlns:a16="http://schemas.microsoft.com/office/drawing/2014/main" id="{DC755D9B-6690-4143-96AC-2A6C18F7EE8A}"/>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731504">
                  <a:defRPr/>
                </a:pPr>
                <a:endParaRPr lang="en-US" sz="1800">
                  <a:solidFill>
                    <a:srgbClr val="FFFFFF"/>
                  </a:solidFill>
                </a:endParaRPr>
              </a:p>
            </p:txBody>
          </p:sp>
          <p:sp>
            <p:nvSpPr>
              <p:cNvPr id="996" name="Freeform: Shape 995">
                <a:extLst>
                  <a:ext uri="{FF2B5EF4-FFF2-40B4-BE49-F238E27FC236}">
                    <a16:creationId xmlns:a16="http://schemas.microsoft.com/office/drawing/2014/main" id="{C7DCA818-FB82-4574-B79B-1B2A92DA7379}"/>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731504">
                  <a:defRPr/>
                </a:pPr>
                <a:endParaRPr lang="en-US" sz="1800">
                  <a:solidFill>
                    <a:srgbClr val="FFFFFF"/>
                  </a:solidFill>
                </a:endParaRPr>
              </a:p>
            </p:txBody>
          </p:sp>
          <p:sp>
            <p:nvSpPr>
              <p:cNvPr id="997" name="Freeform: Shape 996">
                <a:extLst>
                  <a:ext uri="{FF2B5EF4-FFF2-40B4-BE49-F238E27FC236}">
                    <a16:creationId xmlns:a16="http://schemas.microsoft.com/office/drawing/2014/main" id="{770E9167-DC4D-4239-A4F5-2F2F969EF01C}"/>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sp>
            <p:nvSpPr>
              <p:cNvPr id="998" name="Freeform: Shape 997">
                <a:extLst>
                  <a:ext uri="{FF2B5EF4-FFF2-40B4-BE49-F238E27FC236}">
                    <a16:creationId xmlns:a16="http://schemas.microsoft.com/office/drawing/2014/main" id="{63B2C173-A0A3-49A5-B5A9-B077C6F2078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999" name="Freeform: Shape 998">
                <a:extLst>
                  <a:ext uri="{FF2B5EF4-FFF2-40B4-BE49-F238E27FC236}">
                    <a16:creationId xmlns:a16="http://schemas.microsoft.com/office/drawing/2014/main" id="{1B463114-765D-43B4-A349-D3A9DE0AA6E1}"/>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sp>
            <p:nvSpPr>
              <p:cNvPr id="1000" name="Freeform: Shape 999">
                <a:extLst>
                  <a:ext uri="{FF2B5EF4-FFF2-40B4-BE49-F238E27FC236}">
                    <a16:creationId xmlns:a16="http://schemas.microsoft.com/office/drawing/2014/main" id="{A5E2EC23-F18F-4EDE-AACF-71A7C83B6855}"/>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sp>
            <p:nvSpPr>
              <p:cNvPr id="1001" name="Freeform: Shape 1000">
                <a:extLst>
                  <a:ext uri="{FF2B5EF4-FFF2-40B4-BE49-F238E27FC236}">
                    <a16:creationId xmlns:a16="http://schemas.microsoft.com/office/drawing/2014/main" id="{2206F7AA-4FC8-4445-8429-3F19AD640FCF}"/>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grpSp>
        <p:grpSp>
          <p:nvGrpSpPr>
            <p:cNvPr id="986" name="Group 985">
              <a:extLst>
                <a:ext uri="{FF2B5EF4-FFF2-40B4-BE49-F238E27FC236}">
                  <a16:creationId xmlns:a16="http://schemas.microsoft.com/office/drawing/2014/main" id="{47320D4C-FCC8-4006-9579-2517B24BD92B}"/>
                </a:ext>
              </a:extLst>
            </p:cNvPr>
            <p:cNvGrpSpPr/>
            <p:nvPr/>
          </p:nvGrpSpPr>
          <p:grpSpPr>
            <a:xfrm>
              <a:off x="9869002" y="7003188"/>
              <a:ext cx="57150" cy="57150"/>
              <a:chOff x="10385822" y="7024688"/>
              <a:chExt cx="133350" cy="133350"/>
            </a:xfrm>
          </p:grpSpPr>
          <p:cxnSp>
            <p:nvCxnSpPr>
              <p:cNvPr id="993" name="Straight Connector 992">
                <a:extLst>
                  <a:ext uri="{FF2B5EF4-FFF2-40B4-BE49-F238E27FC236}">
                    <a16:creationId xmlns:a16="http://schemas.microsoft.com/office/drawing/2014/main" id="{437527E1-62B2-43A8-9320-2629B7FE4BBD}"/>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994" name="Straight Connector 993">
                <a:extLst>
                  <a:ext uri="{FF2B5EF4-FFF2-40B4-BE49-F238E27FC236}">
                    <a16:creationId xmlns:a16="http://schemas.microsoft.com/office/drawing/2014/main" id="{1FE98960-1453-4FED-821C-3B21771B4FF3}"/>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7" name="Group 986">
              <a:extLst>
                <a:ext uri="{FF2B5EF4-FFF2-40B4-BE49-F238E27FC236}">
                  <a16:creationId xmlns:a16="http://schemas.microsoft.com/office/drawing/2014/main" id="{D85482C9-FCB8-4143-8EB8-D18AC003BF54}"/>
                </a:ext>
              </a:extLst>
            </p:cNvPr>
            <p:cNvGrpSpPr/>
            <p:nvPr/>
          </p:nvGrpSpPr>
          <p:grpSpPr>
            <a:xfrm>
              <a:off x="9561036" y="7466749"/>
              <a:ext cx="57150" cy="57150"/>
              <a:chOff x="10385822" y="7024688"/>
              <a:chExt cx="133350" cy="133350"/>
            </a:xfrm>
          </p:grpSpPr>
          <p:cxnSp>
            <p:nvCxnSpPr>
              <p:cNvPr id="991" name="Straight Connector 990">
                <a:extLst>
                  <a:ext uri="{FF2B5EF4-FFF2-40B4-BE49-F238E27FC236}">
                    <a16:creationId xmlns:a16="http://schemas.microsoft.com/office/drawing/2014/main" id="{F1A669FD-2E44-41B4-B8B3-400CAFF53506}"/>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992" name="Straight Connector 991">
                <a:extLst>
                  <a:ext uri="{FF2B5EF4-FFF2-40B4-BE49-F238E27FC236}">
                    <a16:creationId xmlns:a16="http://schemas.microsoft.com/office/drawing/2014/main" id="{129FA14A-C7A6-4FB9-81D6-6D3BEEDBACB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8" name="Group 987">
              <a:extLst>
                <a:ext uri="{FF2B5EF4-FFF2-40B4-BE49-F238E27FC236}">
                  <a16:creationId xmlns:a16="http://schemas.microsoft.com/office/drawing/2014/main" id="{B82FB434-8E94-45FB-8829-7E77F0C7C0BA}"/>
                </a:ext>
              </a:extLst>
            </p:cNvPr>
            <p:cNvGrpSpPr/>
            <p:nvPr/>
          </p:nvGrpSpPr>
          <p:grpSpPr>
            <a:xfrm>
              <a:off x="9853214" y="7527132"/>
              <a:ext cx="57150" cy="57150"/>
              <a:chOff x="10385822" y="7024688"/>
              <a:chExt cx="133350" cy="133350"/>
            </a:xfrm>
          </p:grpSpPr>
          <p:cxnSp>
            <p:nvCxnSpPr>
              <p:cNvPr id="989" name="Straight Connector 988">
                <a:extLst>
                  <a:ext uri="{FF2B5EF4-FFF2-40B4-BE49-F238E27FC236}">
                    <a16:creationId xmlns:a16="http://schemas.microsoft.com/office/drawing/2014/main" id="{BE2FFE83-E7CC-4B46-9829-9BF1A8A03401}"/>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990" name="Straight Connector 989">
                <a:extLst>
                  <a:ext uri="{FF2B5EF4-FFF2-40B4-BE49-F238E27FC236}">
                    <a16:creationId xmlns:a16="http://schemas.microsoft.com/office/drawing/2014/main" id="{BC567B94-43BC-4185-B830-D41D5CC1131B}"/>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cxnSp>
        <p:nvCxnSpPr>
          <p:cNvPr id="1134" name="Connector: Elbow 1133">
            <a:extLst>
              <a:ext uri="{FF2B5EF4-FFF2-40B4-BE49-F238E27FC236}">
                <a16:creationId xmlns:a16="http://schemas.microsoft.com/office/drawing/2014/main" id="{297968FC-7A4C-4D85-B0F7-5A9BC32C5611}"/>
              </a:ext>
            </a:extLst>
          </p:cNvPr>
          <p:cNvCxnSpPr>
            <a:cxnSpLocks/>
          </p:cNvCxnSpPr>
          <p:nvPr/>
        </p:nvCxnSpPr>
        <p:spPr>
          <a:xfrm rot="5400000" flipH="1" flipV="1">
            <a:off x="11288191" y="3151059"/>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1138" name="Group 1137">
            <a:extLst>
              <a:ext uri="{FF2B5EF4-FFF2-40B4-BE49-F238E27FC236}">
                <a16:creationId xmlns:a16="http://schemas.microsoft.com/office/drawing/2014/main" id="{BEFBF8FA-12E6-40C5-82FA-49352B76B5F1}"/>
              </a:ext>
            </a:extLst>
          </p:cNvPr>
          <p:cNvGrpSpPr>
            <a:grpSpLocks noChangeAspect="1"/>
          </p:cNvGrpSpPr>
          <p:nvPr/>
        </p:nvGrpSpPr>
        <p:grpSpPr>
          <a:xfrm>
            <a:off x="11593570" y="3102214"/>
            <a:ext cx="312777" cy="265176"/>
            <a:chOff x="1251736" y="3105936"/>
            <a:chExt cx="1189635" cy="1008586"/>
          </a:xfrm>
        </p:grpSpPr>
        <p:sp>
          <p:nvSpPr>
            <p:cNvPr id="1139" name="Freeform: Shape 1138">
              <a:extLst>
                <a:ext uri="{FF2B5EF4-FFF2-40B4-BE49-F238E27FC236}">
                  <a16:creationId xmlns:a16="http://schemas.microsoft.com/office/drawing/2014/main" id="{713107F5-5BAA-45ED-94DB-72A2195FFF2B}"/>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0" name="Freeform: Shape 1139">
              <a:extLst>
                <a:ext uri="{FF2B5EF4-FFF2-40B4-BE49-F238E27FC236}">
                  <a16:creationId xmlns:a16="http://schemas.microsoft.com/office/drawing/2014/main" id="{2DFACE53-4F63-475A-9747-1B996FCC42BD}"/>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1" name="Freeform: Shape 1140">
              <a:extLst>
                <a:ext uri="{FF2B5EF4-FFF2-40B4-BE49-F238E27FC236}">
                  <a16:creationId xmlns:a16="http://schemas.microsoft.com/office/drawing/2014/main" id="{66AD939C-F20B-40C8-9AED-C892607719FD}"/>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2" name="Freeform: Shape 1141">
              <a:extLst>
                <a:ext uri="{FF2B5EF4-FFF2-40B4-BE49-F238E27FC236}">
                  <a16:creationId xmlns:a16="http://schemas.microsoft.com/office/drawing/2014/main" id="{89BE2CA9-0FCB-436F-8F2B-045936C186CF}"/>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3" name="Freeform: Shape 1142">
              <a:extLst>
                <a:ext uri="{FF2B5EF4-FFF2-40B4-BE49-F238E27FC236}">
                  <a16:creationId xmlns:a16="http://schemas.microsoft.com/office/drawing/2014/main" id="{15D7A9D6-3D86-4FD6-A193-2AC4A9DE2551}"/>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4" name="Freeform: Shape 1143">
              <a:extLst>
                <a:ext uri="{FF2B5EF4-FFF2-40B4-BE49-F238E27FC236}">
                  <a16:creationId xmlns:a16="http://schemas.microsoft.com/office/drawing/2014/main" id="{4067BD82-886A-4DF3-806E-314FEDA9C78F}"/>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5" name="Freeform: Shape 1144">
              <a:extLst>
                <a:ext uri="{FF2B5EF4-FFF2-40B4-BE49-F238E27FC236}">
                  <a16:creationId xmlns:a16="http://schemas.microsoft.com/office/drawing/2014/main" id="{60CB438C-0AE0-413A-81DE-27498305AAFC}"/>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6" name="Freeform: Shape 1145">
              <a:extLst>
                <a:ext uri="{FF2B5EF4-FFF2-40B4-BE49-F238E27FC236}">
                  <a16:creationId xmlns:a16="http://schemas.microsoft.com/office/drawing/2014/main" id="{3FE9D6D9-7418-453C-8156-B07F5CD9A05F}"/>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7" name="Freeform: Shape 1146">
              <a:extLst>
                <a:ext uri="{FF2B5EF4-FFF2-40B4-BE49-F238E27FC236}">
                  <a16:creationId xmlns:a16="http://schemas.microsoft.com/office/drawing/2014/main" id="{41B695E7-5844-41A2-9171-714F4D17A2C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8" name="Freeform: Shape 1147">
              <a:extLst>
                <a:ext uri="{FF2B5EF4-FFF2-40B4-BE49-F238E27FC236}">
                  <a16:creationId xmlns:a16="http://schemas.microsoft.com/office/drawing/2014/main" id="{217781C0-6BA4-4F25-8F81-D478283CC00E}"/>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9" name="Freeform: Shape 1148">
              <a:extLst>
                <a:ext uri="{FF2B5EF4-FFF2-40B4-BE49-F238E27FC236}">
                  <a16:creationId xmlns:a16="http://schemas.microsoft.com/office/drawing/2014/main" id="{48C3B803-4E94-4FAD-8EB1-2ED966B73E46}"/>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0" name="Freeform: Shape 1149">
              <a:extLst>
                <a:ext uri="{FF2B5EF4-FFF2-40B4-BE49-F238E27FC236}">
                  <a16:creationId xmlns:a16="http://schemas.microsoft.com/office/drawing/2014/main" id="{7BCFF909-5D95-4F60-8B8C-8B5FB3D477CE}"/>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1" name="Freeform: Shape 1150">
              <a:extLst>
                <a:ext uri="{FF2B5EF4-FFF2-40B4-BE49-F238E27FC236}">
                  <a16:creationId xmlns:a16="http://schemas.microsoft.com/office/drawing/2014/main" id="{6C022DE0-3C37-478D-B3A4-8139C56794ED}"/>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2" name="Freeform: Shape 1151">
              <a:extLst>
                <a:ext uri="{FF2B5EF4-FFF2-40B4-BE49-F238E27FC236}">
                  <a16:creationId xmlns:a16="http://schemas.microsoft.com/office/drawing/2014/main" id="{0895284B-24B3-4F35-AB14-A45F59E04749}"/>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3" name="Freeform: Shape 1152">
              <a:extLst>
                <a:ext uri="{FF2B5EF4-FFF2-40B4-BE49-F238E27FC236}">
                  <a16:creationId xmlns:a16="http://schemas.microsoft.com/office/drawing/2014/main" id="{36A48713-A325-45B7-AE7E-E0ACE23EE6C4}"/>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4" name="Freeform: Shape 1153">
              <a:extLst>
                <a:ext uri="{FF2B5EF4-FFF2-40B4-BE49-F238E27FC236}">
                  <a16:creationId xmlns:a16="http://schemas.microsoft.com/office/drawing/2014/main" id="{6976F554-C1CC-4069-8446-46EF3C8A7FB2}"/>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5" name="Freeform: Shape 1154">
              <a:extLst>
                <a:ext uri="{FF2B5EF4-FFF2-40B4-BE49-F238E27FC236}">
                  <a16:creationId xmlns:a16="http://schemas.microsoft.com/office/drawing/2014/main" id="{FB428E12-A57A-4489-84BC-BE07887FBC3E}"/>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6" name="Freeform: Shape 1155">
              <a:extLst>
                <a:ext uri="{FF2B5EF4-FFF2-40B4-BE49-F238E27FC236}">
                  <a16:creationId xmlns:a16="http://schemas.microsoft.com/office/drawing/2014/main" id="{9BAA4D31-8C4E-4634-BCA7-91387C7F170C}"/>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7" name="Freeform: Shape 1156">
              <a:extLst>
                <a:ext uri="{FF2B5EF4-FFF2-40B4-BE49-F238E27FC236}">
                  <a16:creationId xmlns:a16="http://schemas.microsoft.com/office/drawing/2014/main" id="{1898DBF6-CD0B-47C5-8262-5A190D8F1C9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8" name="Freeform: Shape 1157">
              <a:extLst>
                <a:ext uri="{FF2B5EF4-FFF2-40B4-BE49-F238E27FC236}">
                  <a16:creationId xmlns:a16="http://schemas.microsoft.com/office/drawing/2014/main" id="{E9665937-BA44-4330-9903-9EFAA434C1D0}"/>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159" name="Freeform: Shape 1158">
              <a:extLst>
                <a:ext uri="{FF2B5EF4-FFF2-40B4-BE49-F238E27FC236}">
                  <a16:creationId xmlns:a16="http://schemas.microsoft.com/office/drawing/2014/main" id="{3624692B-41E4-48D9-A12B-672CD082EBDE}"/>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160" name="Freeform: Shape 1159">
              <a:extLst>
                <a:ext uri="{FF2B5EF4-FFF2-40B4-BE49-F238E27FC236}">
                  <a16:creationId xmlns:a16="http://schemas.microsoft.com/office/drawing/2014/main" id="{7FF7903F-70E3-47DF-BFAE-B937BEB81015}"/>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cxnSp>
        <p:nvCxnSpPr>
          <p:cNvPr id="1242" name="Connector: Elbow 1241">
            <a:extLst>
              <a:ext uri="{FF2B5EF4-FFF2-40B4-BE49-F238E27FC236}">
                <a16:creationId xmlns:a16="http://schemas.microsoft.com/office/drawing/2014/main" id="{15C36C9E-495E-481D-B80C-F4666020786C}"/>
              </a:ext>
            </a:extLst>
          </p:cNvPr>
          <p:cNvCxnSpPr>
            <a:cxnSpLocks/>
          </p:cNvCxnSpPr>
          <p:nvPr/>
        </p:nvCxnSpPr>
        <p:spPr>
          <a:xfrm rot="5400000" flipH="1" flipV="1">
            <a:off x="11461508" y="2609547"/>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1243" name="Group 1242">
            <a:extLst>
              <a:ext uri="{FF2B5EF4-FFF2-40B4-BE49-F238E27FC236}">
                <a16:creationId xmlns:a16="http://schemas.microsoft.com/office/drawing/2014/main" id="{F8A9CA52-CD88-4E7F-BC4E-CA98E01ADABB}"/>
              </a:ext>
            </a:extLst>
          </p:cNvPr>
          <p:cNvGrpSpPr/>
          <p:nvPr/>
        </p:nvGrpSpPr>
        <p:grpSpPr>
          <a:xfrm>
            <a:off x="12707001" y="2532885"/>
            <a:ext cx="404028" cy="322423"/>
            <a:chOff x="6630539" y="5287514"/>
            <a:chExt cx="1865762" cy="1488919"/>
          </a:xfrm>
        </p:grpSpPr>
        <p:sp>
          <p:nvSpPr>
            <p:cNvPr id="1340" name="Freeform: Shape 1339">
              <a:extLst>
                <a:ext uri="{FF2B5EF4-FFF2-40B4-BE49-F238E27FC236}">
                  <a16:creationId xmlns:a16="http://schemas.microsoft.com/office/drawing/2014/main" id="{5944CC31-7163-4305-8BFA-0F9908F637F1}"/>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1" name="Freeform: Shape 1340">
              <a:extLst>
                <a:ext uri="{FF2B5EF4-FFF2-40B4-BE49-F238E27FC236}">
                  <a16:creationId xmlns:a16="http://schemas.microsoft.com/office/drawing/2014/main" id="{EE96CFF0-43EC-47EF-A594-DA18A677B336}"/>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42" name="Freeform: Shape 1341">
              <a:extLst>
                <a:ext uri="{FF2B5EF4-FFF2-40B4-BE49-F238E27FC236}">
                  <a16:creationId xmlns:a16="http://schemas.microsoft.com/office/drawing/2014/main" id="{F7E46619-DE03-4AFD-812E-04889072818B}"/>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3" name="Freeform: Shape 1342">
              <a:extLst>
                <a:ext uri="{FF2B5EF4-FFF2-40B4-BE49-F238E27FC236}">
                  <a16:creationId xmlns:a16="http://schemas.microsoft.com/office/drawing/2014/main" id="{4905B333-2145-4022-9DC0-549DE61B413D}"/>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4" name="Freeform: Shape 1343">
              <a:extLst>
                <a:ext uri="{FF2B5EF4-FFF2-40B4-BE49-F238E27FC236}">
                  <a16:creationId xmlns:a16="http://schemas.microsoft.com/office/drawing/2014/main" id="{47A726E3-91C3-4A08-84D4-3F2E7A13D5A5}"/>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45" name="Freeform: Shape 1344">
              <a:extLst>
                <a:ext uri="{FF2B5EF4-FFF2-40B4-BE49-F238E27FC236}">
                  <a16:creationId xmlns:a16="http://schemas.microsoft.com/office/drawing/2014/main" id="{B0C904E0-EBAB-404F-8D87-9C0E5EE86D79}"/>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6" name="Freeform: Shape 1345">
              <a:extLst>
                <a:ext uri="{FF2B5EF4-FFF2-40B4-BE49-F238E27FC236}">
                  <a16:creationId xmlns:a16="http://schemas.microsoft.com/office/drawing/2014/main" id="{F6EFE659-D745-4E68-94E3-445C294B19FE}"/>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7" name="Freeform: Shape 1346">
              <a:extLst>
                <a:ext uri="{FF2B5EF4-FFF2-40B4-BE49-F238E27FC236}">
                  <a16:creationId xmlns:a16="http://schemas.microsoft.com/office/drawing/2014/main" id="{36CA514B-E9DB-466C-853D-2B4E6F8948C7}"/>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348" name="Freeform: Shape 1347">
              <a:extLst>
                <a:ext uri="{FF2B5EF4-FFF2-40B4-BE49-F238E27FC236}">
                  <a16:creationId xmlns:a16="http://schemas.microsoft.com/office/drawing/2014/main" id="{D28B4C4E-2E4B-4E31-854E-17D68956C5A0}"/>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1244" name="Group 1243">
            <a:extLst>
              <a:ext uri="{FF2B5EF4-FFF2-40B4-BE49-F238E27FC236}">
                <a16:creationId xmlns:a16="http://schemas.microsoft.com/office/drawing/2014/main" id="{C9376807-BD57-4EE1-BCF3-2EA1E3B3268A}"/>
              </a:ext>
            </a:extLst>
          </p:cNvPr>
          <p:cNvGrpSpPr/>
          <p:nvPr/>
        </p:nvGrpSpPr>
        <p:grpSpPr>
          <a:xfrm>
            <a:off x="13218783" y="2516951"/>
            <a:ext cx="462784" cy="356616"/>
            <a:chOff x="13914391" y="3271480"/>
            <a:chExt cx="462784" cy="356616"/>
          </a:xfrm>
        </p:grpSpPr>
        <p:grpSp>
          <p:nvGrpSpPr>
            <p:cNvPr id="1300" name="Group 1299">
              <a:extLst>
                <a:ext uri="{FF2B5EF4-FFF2-40B4-BE49-F238E27FC236}">
                  <a16:creationId xmlns:a16="http://schemas.microsoft.com/office/drawing/2014/main" id="{0AA86AD2-F41F-4F6B-80DD-1037D4DDB953}"/>
                </a:ext>
              </a:extLst>
            </p:cNvPr>
            <p:cNvGrpSpPr/>
            <p:nvPr/>
          </p:nvGrpSpPr>
          <p:grpSpPr>
            <a:xfrm>
              <a:off x="13914391" y="3271480"/>
              <a:ext cx="334784" cy="292114"/>
              <a:chOff x="8648967" y="2983833"/>
              <a:chExt cx="1285975" cy="1122070"/>
            </a:xfrm>
          </p:grpSpPr>
          <p:sp>
            <p:nvSpPr>
              <p:cNvPr id="1328" name="Freeform: Shape 1327">
                <a:extLst>
                  <a:ext uri="{FF2B5EF4-FFF2-40B4-BE49-F238E27FC236}">
                    <a16:creationId xmlns:a16="http://schemas.microsoft.com/office/drawing/2014/main" id="{B811593E-1B84-412F-B45F-0D30A249A0D4}"/>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29" name="Freeform: Shape 1328">
                <a:extLst>
                  <a:ext uri="{FF2B5EF4-FFF2-40B4-BE49-F238E27FC236}">
                    <a16:creationId xmlns:a16="http://schemas.microsoft.com/office/drawing/2014/main" id="{47FCE0D5-AE7B-432A-AE8A-16EB37DC3C7C}"/>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0" name="Freeform: Shape 1329">
                <a:extLst>
                  <a:ext uri="{FF2B5EF4-FFF2-40B4-BE49-F238E27FC236}">
                    <a16:creationId xmlns:a16="http://schemas.microsoft.com/office/drawing/2014/main" id="{9DC39603-5DA8-43C4-9AD6-070578F4A908}"/>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1" name="Freeform: Shape 1330">
                <a:extLst>
                  <a:ext uri="{FF2B5EF4-FFF2-40B4-BE49-F238E27FC236}">
                    <a16:creationId xmlns:a16="http://schemas.microsoft.com/office/drawing/2014/main" id="{E19F6481-CA9F-4B70-8027-72700993CDA7}"/>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2" name="Freeform: Shape 1331">
                <a:extLst>
                  <a:ext uri="{FF2B5EF4-FFF2-40B4-BE49-F238E27FC236}">
                    <a16:creationId xmlns:a16="http://schemas.microsoft.com/office/drawing/2014/main" id="{E7990FAB-E721-47E4-8BC0-A85AB1FE3B82}"/>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3" name="Freeform: Shape 1332">
                <a:extLst>
                  <a:ext uri="{FF2B5EF4-FFF2-40B4-BE49-F238E27FC236}">
                    <a16:creationId xmlns:a16="http://schemas.microsoft.com/office/drawing/2014/main" id="{427BA8A0-9A76-4BC8-B2E0-4F675416CEC8}"/>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4" name="Freeform: Shape 1333">
                <a:extLst>
                  <a:ext uri="{FF2B5EF4-FFF2-40B4-BE49-F238E27FC236}">
                    <a16:creationId xmlns:a16="http://schemas.microsoft.com/office/drawing/2014/main" id="{06E14133-D5DE-4BC7-8D8F-6C76B63A3798}"/>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5" name="Freeform: Shape 1334">
                <a:extLst>
                  <a:ext uri="{FF2B5EF4-FFF2-40B4-BE49-F238E27FC236}">
                    <a16:creationId xmlns:a16="http://schemas.microsoft.com/office/drawing/2014/main" id="{B3C4C4CF-C6E1-490D-9048-7EB9ECB1AD40}"/>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6" name="Freeform: Shape 1335">
                <a:extLst>
                  <a:ext uri="{FF2B5EF4-FFF2-40B4-BE49-F238E27FC236}">
                    <a16:creationId xmlns:a16="http://schemas.microsoft.com/office/drawing/2014/main" id="{2FEF1A5C-B942-41C0-A4A8-AB1B5A013A9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7" name="Freeform: Shape 1336">
                <a:extLst>
                  <a:ext uri="{FF2B5EF4-FFF2-40B4-BE49-F238E27FC236}">
                    <a16:creationId xmlns:a16="http://schemas.microsoft.com/office/drawing/2014/main" id="{372A1191-9FB6-40D2-ADDB-193D2833E904}"/>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8" name="Freeform: Shape 1337">
                <a:extLst>
                  <a:ext uri="{FF2B5EF4-FFF2-40B4-BE49-F238E27FC236}">
                    <a16:creationId xmlns:a16="http://schemas.microsoft.com/office/drawing/2014/main" id="{81E14D0C-6FDF-4778-9FC2-CED16F7B79D2}"/>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9" name="Freeform: Shape 1338">
                <a:extLst>
                  <a:ext uri="{FF2B5EF4-FFF2-40B4-BE49-F238E27FC236}">
                    <a16:creationId xmlns:a16="http://schemas.microsoft.com/office/drawing/2014/main" id="{8B6104A1-6511-4829-829E-076613D6AD56}"/>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1301" name="Group 1300">
              <a:extLst>
                <a:ext uri="{FF2B5EF4-FFF2-40B4-BE49-F238E27FC236}">
                  <a16:creationId xmlns:a16="http://schemas.microsoft.com/office/drawing/2014/main" id="{5A0A1040-6DE5-4FD5-B4E3-FC1516B422AE}"/>
                </a:ext>
              </a:extLst>
            </p:cNvPr>
            <p:cNvGrpSpPr/>
            <p:nvPr/>
          </p:nvGrpSpPr>
          <p:grpSpPr>
            <a:xfrm>
              <a:off x="14043618" y="3396602"/>
              <a:ext cx="167758" cy="108313"/>
              <a:chOff x="9145357" y="3464451"/>
              <a:chExt cx="644395" cy="416052"/>
            </a:xfrm>
          </p:grpSpPr>
          <p:sp>
            <p:nvSpPr>
              <p:cNvPr id="1309" name="Freeform: Shape 1308">
                <a:extLst>
                  <a:ext uri="{FF2B5EF4-FFF2-40B4-BE49-F238E27FC236}">
                    <a16:creationId xmlns:a16="http://schemas.microsoft.com/office/drawing/2014/main" id="{86003476-6DCF-459C-95FD-069E21EA0AC2}"/>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0" name="Freeform: Shape 1309">
                <a:extLst>
                  <a:ext uri="{FF2B5EF4-FFF2-40B4-BE49-F238E27FC236}">
                    <a16:creationId xmlns:a16="http://schemas.microsoft.com/office/drawing/2014/main" id="{91B6870E-C2CD-41DB-B2A3-7170398B77CE}"/>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1" name="Freeform: Shape 1310">
                <a:extLst>
                  <a:ext uri="{FF2B5EF4-FFF2-40B4-BE49-F238E27FC236}">
                    <a16:creationId xmlns:a16="http://schemas.microsoft.com/office/drawing/2014/main" id="{21A7BA59-3A28-422A-BDEE-BA182284D0C4}"/>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2" name="Freeform: Shape 1311">
                <a:extLst>
                  <a:ext uri="{FF2B5EF4-FFF2-40B4-BE49-F238E27FC236}">
                    <a16:creationId xmlns:a16="http://schemas.microsoft.com/office/drawing/2014/main" id="{A6689A99-21BC-484A-BA8C-765BC9FC9166}"/>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3" name="Freeform: Shape 1312">
                <a:extLst>
                  <a:ext uri="{FF2B5EF4-FFF2-40B4-BE49-F238E27FC236}">
                    <a16:creationId xmlns:a16="http://schemas.microsoft.com/office/drawing/2014/main" id="{A9E5F1CC-249B-4176-86FB-3D619B00B938}"/>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4" name="Freeform: Shape 1313">
                <a:extLst>
                  <a:ext uri="{FF2B5EF4-FFF2-40B4-BE49-F238E27FC236}">
                    <a16:creationId xmlns:a16="http://schemas.microsoft.com/office/drawing/2014/main" id="{91836794-73EA-4756-A937-484CCAB46AAA}"/>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5" name="Freeform: Shape 1314">
                <a:extLst>
                  <a:ext uri="{FF2B5EF4-FFF2-40B4-BE49-F238E27FC236}">
                    <a16:creationId xmlns:a16="http://schemas.microsoft.com/office/drawing/2014/main" id="{611A3B9C-2C03-4289-8BE7-21FBF644A15E}"/>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6" name="Freeform: Shape 1315">
                <a:extLst>
                  <a:ext uri="{FF2B5EF4-FFF2-40B4-BE49-F238E27FC236}">
                    <a16:creationId xmlns:a16="http://schemas.microsoft.com/office/drawing/2014/main" id="{F37128BB-5DE5-4DA8-AB14-B24365B55F65}"/>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7" name="Freeform: Shape 1316">
                <a:extLst>
                  <a:ext uri="{FF2B5EF4-FFF2-40B4-BE49-F238E27FC236}">
                    <a16:creationId xmlns:a16="http://schemas.microsoft.com/office/drawing/2014/main" id="{69FD2E36-450D-43D0-BF82-15AF187557C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8" name="Freeform: Shape 1317">
                <a:extLst>
                  <a:ext uri="{FF2B5EF4-FFF2-40B4-BE49-F238E27FC236}">
                    <a16:creationId xmlns:a16="http://schemas.microsoft.com/office/drawing/2014/main" id="{79A482A7-B658-4F83-BCD1-AA89AFFA5DD6}"/>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9" name="Freeform: Shape 1318">
                <a:extLst>
                  <a:ext uri="{FF2B5EF4-FFF2-40B4-BE49-F238E27FC236}">
                    <a16:creationId xmlns:a16="http://schemas.microsoft.com/office/drawing/2014/main" id="{EBFBC497-045A-44E9-B1E2-5677C40F828C}"/>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0" name="Freeform: Shape 1319">
                <a:extLst>
                  <a:ext uri="{FF2B5EF4-FFF2-40B4-BE49-F238E27FC236}">
                    <a16:creationId xmlns:a16="http://schemas.microsoft.com/office/drawing/2014/main" id="{D22ADDDB-882B-4E54-851B-9B423B2567C9}"/>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1" name="Freeform: Shape 1320">
                <a:extLst>
                  <a:ext uri="{FF2B5EF4-FFF2-40B4-BE49-F238E27FC236}">
                    <a16:creationId xmlns:a16="http://schemas.microsoft.com/office/drawing/2014/main" id="{5494D4C3-3C38-4E50-804D-A93DB3435068}"/>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2" name="Freeform: Shape 1321">
                <a:extLst>
                  <a:ext uri="{FF2B5EF4-FFF2-40B4-BE49-F238E27FC236}">
                    <a16:creationId xmlns:a16="http://schemas.microsoft.com/office/drawing/2014/main" id="{457304D2-FD51-46B4-8252-F0C43C889039}"/>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3" name="Freeform: Shape 1322">
                <a:extLst>
                  <a:ext uri="{FF2B5EF4-FFF2-40B4-BE49-F238E27FC236}">
                    <a16:creationId xmlns:a16="http://schemas.microsoft.com/office/drawing/2014/main" id="{E503273B-DF84-4FDF-A191-7ABFDD04CA0F}"/>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4" name="Freeform: Shape 1323">
                <a:extLst>
                  <a:ext uri="{FF2B5EF4-FFF2-40B4-BE49-F238E27FC236}">
                    <a16:creationId xmlns:a16="http://schemas.microsoft.com/office/drawing/2014/main" id="{5430A887-626F-41E2-B139-A96363D6A11F}"/>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5" name="Freeform: Shape 1324">
                <a:extLst>
                  <a:ext uri="{FF2B5EF4-FFF2-40B4-BE49-F238E27FC236}">
                    <a16:creationId xmlns:a16="http://schemas.microsoft.com/office/drawing/2014/main" id="{31742D63-43AF-4249-8A5E-BF86D34AD6FB}"/>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6" name="Freeform: Shape 1325">
                <a:extLst>
                  <a:ext uri="{FF2B5EF4-FFF2-40B4-BE49-F238E27FC236}">
                    <a16:creationId xmlns:a16="http://schemas.microsoft.com/office/drawing/2014/main" id="{1D7D16D1-B687-4ADD-A37D-BE685CE23282}"/>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7" name="Freeform: Shape 1326">
                <a:extLst>
                  <a:ext uri="{FF2B5EF4-FFF2-40B4-BE49-F238E27FC236}">
                    <a16:creationId xmlns:a16="http://schemas.microsoft.com/office/drawing/2014/main" id="{E60BE446-7A01-4D2D-94CE-A19B10B96CE5}"/>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grpSp>
        <p:grpSp>
          <p:nvGrpSpPr>
            <p:cNvPr id="1302" name="Group 1301">
              <a:extLst>
                <a:ext uri="{FF2B5EF4-FFF2-40B4-BE49-F238E27FC236}">
                  <a16:creationId xmlns:a16="http://schemas.microsoft.com/office/drawing/2014/main" id="{58B492C7-E712-44EC-8E42-241C7977ACC0}"/>
                </a:ext>
              </a:extLst>
            </p:cNvPr>
            <p:cNvGrpSpPr/>
            <p:nvPr/>
          </p:nvGrpSpPr>
          <p:grpSpPr>
            <a:xfrm>
              <a:off x="14184160" y="3439575"/>
              <a:ext cx="193015" cy="188521"/>
              <a:chOff x="8848997" y="6359275"/>
              <a:chExt cx="785468" cy="767180"/>
            </a:xfrm>
          </p:grpSpPr>
          <p:sp>
            <p:nvSpPr>
              <p:cNvPr id="1303" name="Freeform: Shape 1302">
                <a:extLst>
                  <a:ext uri="{FF2B5EF4-FFF2-40B4-BE49-F238E27FC236}">
                    <a16:creationId xmlns:a16="http://schemas.microsoft.com/office/drawing/2014/main" id="{05EE5274-19A6-4E0F-8BFF-C83C81EFC34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04" name="Freeform: Shape 1303">
                <a:extLst>
                  <a:ext uri="{FF2B5EF4-FFF2-40B4-BE49-F238E27FC236}">
                    <a16:creationId xmlns:a16="http://schemas.microsoft.com/office/drawing/2014/main" id="{129B6040-E594-4AF6-8234-EFB9496C23EA}"/>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05" name="Freeform: Shape 1304">
                <a:extLst>
                  <a:ext uri="{FF2B5EF4-FFF2-40B4-BE49-F238E27FC236}">
                    <a16:creationId xmlns:a16="http://schemas.microsoft.com/office/drawing/2014/main" id="{802DFB4A-D697-4AEC-B31C-2BB034C718AC}"/>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06" name="Freeform: Shape 1305">
                <a:extLst>
                  <a:ext uri="{FF2B5EF4-FFF2-40B4-BE49-F238E27FC236}">
                    <a16:creationId xmlns:a16="http://schemas.microsoft.com/office/drawing/2014/main" id="{73DB9E62-3DEC-4F78-AF55-AE7BD0FCAA62}"/>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07" name="Freeform: Shape 1306">
                <a:extLst>
                  <a:ext uri="{FF2B5EF4-FFF2-40B4-BE49-F238E27FC236}">
                    <a16:creationId xmlns:a16="http://schemas.microsoft.com/office/drawing/2014/main" id="{274A8405-7981-472B-8411-5452EFC3508F}"/>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08" name="Freeform: Shape 1307">
                <a:extLst>
                  <a:ext uri="{FF2B5EF4-FFF2-40B4-BE49-F238E27FC236}">
                    <a16:creationId xmlns:a16="http://schemas.microsoft.com/office/drawing/2014/main" id="{227E455B-D69F-4FFE-AB33-9D964AD62ABE}"/>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1245" name="Group 1244">
            <a:extLst>
              <a:ext uri="{FF2B5EF4-FFF2-40B4-BE49-F238E27FC236}">
                <a16:creationId xmlns:a16="http://schemas.microsoft.com/office/drawing/2014/main" id="{B601548B-0574-40AB-B269-2C2AD975BD06}"/>
              </a:ext>
            </a:extLst>
          </p:cNvPr>
          <p:cNvGrpSpPr>
            <a:grpSpLocks noChangeAspect="1"/>
          </p:cNvGrpSpPr>
          <p:nvPr/>
        </p:nvGrpSpPr>
        <p:grpSpPr>
          <a:xfrm>
            <a:off x="12246359" y="2528082"/>
            <a:ext cx="327769" cy="329184"/>
            <a:chOff x="3853940" y="3046180"/>
            <a:chExt cx="1239926" cy="1245279"/>
          </a:xfrm>
        </p:grpSpPr>
        <p:sp>
          <p:nvSpPr>
            <p:cNvPr id="1269" name="Freeform: Shape 1268">
              <a:extLst>
                <a:ext uri="{FF2B5EF4-FFF2-40B4-BE49-F238E27FC236}">
                  <a16:creationId xmlns:a16="http://schemas.microsoft.com/office/drawing/2014/main" id="{6D9390E4-2945-4AC6-B1EF-1A98F0D17160}"/>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0" name="Freeform: Shape 1269">
              <a:extLst>
                <a:ext uri="{FF2B5EF4-FFF2-40B4-BE49-F238E27FC236}">
                  <a16:creationId xmlns:a16="http://schemas.microsoft.com/office/drawing/2014/main" id="{90CED449-040F-451B-B958-05D233C92F9E}"/>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1" name="Freeform: Shape 1270">
              <a:extLst>
                <a:ext uri="{FF2B5EF4-FFF2-40B4-BE49-F238E27FC236}">
                  <a16:creationId xmlns:a16="http://schemas.microsoft.com/office/drawing/2014/main" id="{2C6C09DE-7109-4E99-95E5-935C00F6BA4B}"/>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2" name="Freeform: Shape 1271">
              <a:extLst>
                <a:ext uri="{FF2B5EF4-FFF2-40B4-BE49-F238E27FC236}">
                  <a16:creationId xmlns:a16="http://schemas.microsoft.com/office/drawing/2014/main" id="{0E7E3314-7449-4FE2-B740-A045EF50C3DB}"/>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3" name="Freeform: Shape 1272">
              <a:extLst>
                <a:ext uri="{FF2B5EF4-FFF2-40B4-BE49-F238E27FC236}">
                  <a16:creationId xmlns:a16="http://schemas.microsoft.com/office/drawing/2014/main" id="{DF969B51-AAF0-41AE-922A-D113BAA247E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4" name="Freeform: Shape 1273">
              <a:extLst>
                <a:ext uri="{FF2B5EF4-FFF2-40B4-BE49-F238E27FC236}">
                  <a16:creationId xmlns:a16="http://schemas.microsoft.com/office/drawing/2014/main" id="{DF518762-6B6B-4588-B419-3BA9164446B0}"/>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5" name="Freeform: Shape 1274">
              <a:extLst>
                <a:ext uri="{FF2B5EF4-FFF2-40B4-BE49-F238E27FC236}">
                  <a16:creationId xmlns:a16="http://schemas.microsoft.com/office/drawing/2014/main" id="{3112B9F2-4A8F-4D2E-B1C2-4B9DF28A3E58}"/>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6" name="Freeform: Shape 1275">
              <a:extLst>
                <a:ext uri="{FF2B5EF4-FFF2-40B4-BE49-F238E27FC236}">
                  <a16:creationId xmlns:a16="http://schemas.microsoft.com/office/drawing/2014/main" id="{1947E00D-D59D-4531-B956-1132245BFD32}"/>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7" name="Freeform: Shape 1276">
              <a:extLst>
                <a:ext uri="{FF2B5EF4-FFF2-40B4-BE49-F238E27FC236}">
                  <a16:creationId xmlns:a16="http://schemas.microsoft.com/office/drawing/2014/main" id="{B4FE8406-2EBC-486E-9A60-533D5EBCCCB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8" name="Freeform: Shape 1277">
              <a:extLst>
                <a:ext uri="{FF2B5EF4-FFF2-40B4-BE49-F238E27FC236}">
                  <a16:creationId xmlns:a16="http://schemas.microsoft.com/office/drawing/2014/main" id="{9CCE8C53-F0D6-40A0-A360-987A46FD9845}"/>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9" name="Freeform: Shape 1278">
              <a:extLst>
                <a:ext uri="{FF2B5EF4-FFF2-40B4-BE49-F238E27FC236}">
                  <a16:creationId xmlns:a16="http://schemas.microsoft.com/office/drawing/2014/main" id="{3A42879E-C9D5-4077-9AFC-8E5DA8BA6B37}"/>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0" name="Freeform: Shape 1279">
              <a:extLst>
                <a:ext uri="{FF2B5EF4-FFF2-40B4-BE49-F238E27FC236}">
                  <a16:creationId xmlns:a16="http://schemas.microsoft.com/office/drawing/2014/main" id="{F5B48631-4001-4A20-A150-8E1A64B30A29}"/>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1" name="Freeform: Shape 1280">
              <a:extLst>
                <a:ext uri="{FF2B5EF4-FFF2-40B4-BE49-F238E27FC236}">
                  <a16:creationId xmlns:a16="http://schemas.microsoft.com/office/drawing/2014/main" id="{090E56FC-49AD-4474-8C5C-53D76555C38E}"/>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2" name="Freeform: Shape 1281">
              <a:extLst>
                <a:ext uri="{FF2B5EF4-FFF2-40B4-BE49-F238E27FC236}">
                  <a16:creationId xmlns:a16="http://schemas.microsoft.com/office/drawing/2014/main" id="{E766FCE5-9A0D-48ED-A919-E54A6D92A8FA}"/>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3" name="Freeform: Shape 1282">
              <a:extLst>
                <a:ext uri="{FF2B5EF4-FFF2-40B4-BE49-F238E27FC236}">
                  <a16:creationId xmlns:a16="http://schemas.microsoft.com/office/drawing/2014/main" id="{ADE37A1F-0DCE-4C8A-A6F0-C1FD3820DE52}"/>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4" name="Freeform: Shape 1283">
              <a:extLst>
                <a:ext uri="{FF2B5EF4-FFF2-40B4-BE49-F238E27FC236}">
                  <a16:creationId xmlns:a16="http://schemas.microsoft.com/office/drawing/2014/main" id="{82059924-B762-4CE6-9019-4D5E878A51F6}"/>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5" name="Freeform: Shape 1284">
              <a:extLst>
                <a:ext uri="{FF2B5EF4-FFF2-40B4-BE49-F238E27FC236}">
                  <a16:creationId xmlns:a16="http://schemas.microsoft.com/office/drawing/2014/main" id="{30C73753-4752-4744-8FC0-F095CB7B02C6}"/>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6" name="Freeform: Shape 1285">
              <a:extLst>
                <a:ext uri="{FF2B5EF4-FFF2-40B4-BE49-F238E27FC236}">
                  <a16:creationId xmlns:a16="http://schemas.microsoft.com/office/drawing/2014/main" id="{FF3150DF-1871-4883-9307-878BD0B64B4B}"/>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287" name="Freeform: Shape 1286">
              <a:extLst>
                <a:ext uri="{FF2B5EF4-FFF2-40B4-BE49-F238E27FC236}">
                  <a16:creationId xmlns:a16="http://schemas.microsoft.com/office/drawing/2014/main" id="{9E3F7FB6-4EF7-4638-89B6-3B88AD2CEA4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288" name="Freeform: Shape 1287">
              <a:extLst>
                <a:ext uri="{FF2B5EF4-FFF2-40B4-BE49-F238E27FC236}">
                  <a16:creationId xmlns:a16="http://schemas.microsoft.com/office/drawing/2014/main" id="{483B6338-B2AB-41C5-9ECC-0C9CAD5EE585}"/>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289" name="Freeform: Shape 1288">
              <a:extLst>
                <a:ext uri="{FF2B5EF4-FFF2-40B4-BE49-F238E27FC236}">
                  <a16:creationId xmlns:a16="http://schemas.microsoft.com/office/drawing/2014/main" id="{BDEEA1F1-53F1-47CB-8A7E-07C20F2CDF22}"/>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290" name="Freeform: Shape 1289">
              <a:extLst>
                <a:ext uri="{FF2B5EF4-FFF2-40B4-BE49-F238E27FC236}">
                  <a16:creationId xmlns:a16="http://schemas.microsoft.com/office/drawing/2014/main" id="{5801417F-A4DC-4C3C-88B4-0E1974162038}"/>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291" name="Freeform: Shape 1290">
              <a:extLst>
                <a:ext uri="{FF2B5EF4-FFF2-40B4-BE49-F238E27FC236}">
                  <a16:creationId xmlns:a16="http://schemas.microsoft.com/office/drawing/2014/main" id="{A104F33F-BCD5-4848-8327-629DA1BD9B7C}"/>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2" name="Freeform: Shape 1291">
              <a:extLst>
                <a:ext uri="{FF2B5EF4-FFF2-40B4-BE49-F238E27FC236}">
                  <a16:creationId xmlns:a16="http://schemas.microsoft.com/office/drawing/2014/main" id="{B63FCE07-A55F-4F40-ADC2-C3BA1EACF12F}"/>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3" name="Freeform: Shape 1292">
              <a:extLst>
                <a:ext uri="{FF2B5EF4-FFF2-40B4-BE49-F238E27FC236}">
                  <a16:creationId xmlns:a16="http://schemas.microsoft.com/office/drawing/2014/main" id="{043486E0-78CC-49FE-B681-B98660C8A230}"/>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4" name="Freeform: Shape 1293">
              <a:extLst>
                <a:ext uri="{FF2B5EF4-FFF2-40B4-BE49-F238E27FC236}">
                  <a16:creationId xmlns:a16="http://schemas.microsoft.com/office/drawing/2014/main" id="{E034D72E-99CC-4DD6-A5DF-E2C89EB47A1A}"/>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5" name="Freeform: Shape 1294">
              <a:extLst>
                <a:ext uri="{FF2B5EF4-FFF2-40B4-BE49-F238E27FC236}">
                  <a16:creationId xmlns:a16="http://schemas.microsoft.com/office/drawing/2014/main" id="{86D5103E-B239-417E-9651-619FC3FDB884}"/>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6" name="Freeform: Shape 1295">
              <a:extLst>
                <a:ext uri="{FF2B5EF4-FFF2-40B4-BE49-F238E27FC236}">
                  <a16:creationId xmlns:a16="http://schemas.microsoft.com/office/drawing/2014/main" id="{AB9C27A1-45F0-4DDF-A843-F22FEAE297CB}"/>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7" name="Freeform: Shape 1296">
              <a:extLst>
                <a:ext uri="{FF2B5EF4-FFF2-40B4-BE49-F238E27FC236}">
                  <a16:creationId xmlns:a16="http://schemas.microsoft.com/office/drawing/2014/main" id="{E44E9B24-2C05-4100-8A8D-3B7B1B2C0292}"/>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298" name="Freeform: Shape 1297">
              <a:extLst>
                <a:ext uri="{FF2B5EF4-FFF2-40B4-BE49-F238E27FC236}">
                  <a16:creationId xmlns:a16="http://schemas.microsoft.com/office/drawing/2014/main" id="{C7C268BF-A930-4321-986D-94CA52B36614}"/>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299" name="Freeform: Shape 1298">
              <a:extLst>
                <a:ext uri="{FF2B5EF4-FFF2-40B4-BE49-F238E27FC236}">
                  <a16:creationId xmlns:a16="http://schemas.microsoft.com/office/drawing/2014/main" id="{E70DE8B2-1043-479E-BA1E-53DC6A2863D5}"/>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nvGrpSpPr>
          <p:cNvPr id="1246" name="Group 1245">
            <a:extLst>
              <a:ext uri="{FF2B5EF4-FFF2-40B4-BE49-F238E27FC236}">
                <a16:creationId xmlns:a16="http://schemas.microsoft.com/office/drawing/2014/main" id="{C7F2B785-5CE2-4DA2-A3C8-65A01D400EEC}"/>
              </a:ext>
            </a:extLst>
          </p:cNvPr>
          <p:cNvGrpSpPr>
            <a:grpSpLocks noChangeAspect="1"/>
          </p:cNvGrpSpPr>
          <p:nvPr/>
        </p:nvGrpSpPr>
        <p:grpSpPr>
          <a:xfrm>
            <a:off x="11766887" y="2560702"/>
            <a:ext cx="312777" cy="265176"/>
            <a:chOff x="1251736" y="3105936"/>
            <a:chExt cx="1189635" cy="1008586"/>
          </a:xfrm>
        </p:grpSpPr>
        <p:sp>
          <p:nvSpPr>
            <p:cNvPr id="1247" name="Freeform: Shape 1246">
              <a:extLst>
                <a:ext uri="{FF2B5EF4-FFF2-40B4-BE49-F238E27FC236}">
                  <a16:creationId xmlns:a16="http://schemas.microsoft.com/office/drawing/2014/main" id="{F7F698FC-6A9B-4593-8D49-22FE52A4F376}"/>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48" name="Freeform: Shape 1247">
              <a:extLst>
                <a:ext uri="{FF2B5EF4-FFF2-40B4-BE49-F238E27FC236}">
                  <a16:creationId xmlns:a16="http://schemas.microsoft.com/office/drawing/2014/main" id="{B8D12663-9E01-4641-805D-69F8815CD62E}"/>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49" name="Freeform: Shape 1248">
              <a:extLst>
                <a:ext uri="{FF2B5EF4-FFF2-40B4-BE49-F238E27FC236}">
                  <a16:creationId xmlns:a16="http://schemas.microsoft.com/office/drawing/2014/main" id="{EF33B310-820D-4975-A1B2-964938A3A982}"/>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0" name="Freeform: Shape 1249">
              <a:extLst>
                <a:ext uri="{FF2B5EF4-FFF2-40B4-BE49-F238E27FC236}">
                  <a16:creationId xmlns:a16="http://schemas.microsoft.com/office/drawing/2014/main" id="{CE229D57-3D1E-4CBB-8D8A-D12B4AA5D462}"/>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1" name="Freeform: Shape 1250">
              <a:extLst>
                <a:ext uri="{FF2B5EF4-FFF2-40B4-BE49-F238E27FC236}">
                  <a16:creationId xmlns:a16="http://schemas.microsoft.com/office/drawing/2014/main" id="{688F6A85-5202-4A6F-B735-8C33613157C2}"/>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2" name="Freeform: Shape 1251">
              <a:extLst>
                <a:ext uri="{FF2B5EF4-FFF2-40B4-BE49-F238E27FC236}">
                  <a16:creationId xmlns:a16="http://schemas.microsoft.com/office/drawing/2014/main" id="{F96DD8D8-1675-489C-94FD-7F89FB47C4D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3" name="Freeform: Shape 1252">
              <a:extLst>
                <a:ext uri="{FF2B5EF4-FFF2-40B4-BE49-F238E27FC236}">
                  <a16:creationId xmlns:a16="http://schemas.microsoft.com/office/drawing/2014/main" id="{FE73CD9E-2D12-49FF-9B9B-22B9FC5E0AC0}"/>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4" name="Freeform: Shape 1253">
              <a:extLst>
                <a:ext uri="{FF2B5EF4-FFF2-40B4-BE49-F238E27FC236}">
                  <a16:creationId xmlns:a16="http://schemas.microsoft.com/office/drawing/2014/main" id="{82EFD655-A113-4383-AD26-5DC272634450}"/>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5" name="Freeform: Shape 1254">
              <a:extLst>
                <a:ext uri="{FF2B5EF4-FFF2-40B4-BE49-F238E27FC236}">
                  <a16:creationId xmlns:a16="http://schemas.microsoft.com/office/drawing/2014/main" id="{A8A2A669-2C2A-4530-9205-6CCC7B02D17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6" name="Freeform: Shape 1255">
              <a:extLst>
                <a:ext uri="{FF2B5EF4-FFF2-40B4-BE49-F238E27FC236}">
                  <a16:creationId xmlns:a16="http://schemas.microsoft.com/office/drawing/2014/main" id="{76F19EC4-3DD8-4E75-989D-1C29EC173E5C}"/>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7" name="Freeform: Shape 1256">
              <a:extLst>
                <a:ext uri="{FF2B5EF4-FFF2-40B4-BE49-F238E27FC236}">
                  <a16:creationId xmlns:a16="http://schemas.microsoft.com/office/drawing/2014/main" id="{067AFBBD-CB34-4CB6-A3E1-B0196572204E}"/>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8" name="Freeform: Shape 1257">
              <a:extLst>
                <a:ext uri="{FF2B5EF4-FFF2-40B4-BE49-F238E27FC236}">
                  <a16:creationId xmlns:a16="http://schemas.microsoft.com/office/drawing/2014/main" id="{EE0C4A2A-4B8D-4828-88E6-791446F72CEF}"/>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9" name="Freeform: Shape 1258">
              <a:extLst>
                <a:ext uri="{FF2B5EF4-FFF2-40B4-BE49-F238E27FC236}">
                  <a16:creationId xmlns:a16="http://schemas.microsoft.com/office/drawing/2014/main" id="{7F4090E3-5D23-4ABE-8058-3BDF233A1318}"/>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0" name="Freeform: Shape 1259">
              <a:extLst>
                <a:ext uri="{FF2B5EF4-FFF2-40B4-BE49-F238E27FC236}">
                  <a16:creationId xmlns:a16="http://schemas.microsoft.com/office/drawing/2014/main" id="{0E1CB03A-BE81-4E60-9ECB-92822041BFF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1" name="Freeform: Shape 1260">
              <a:extLst>
                <a:ext uri="{FF2B5EF4-FFF2-40B4-BE49-F238E27FC236}">
                  <a16:creationId xmlns:a16="http://schemas.microsoft.com/office/drawing/2014/main" id="{CA28400B-4229-41F0-B80D-36C90C9EAA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2" name="Freeform: Shape 1261">
              <a:extLst>
                <a:ext uri="{FF2B5EF4-FFF2-40B4-BE49-F238E27FC236}">
                  <a16:creationId xmlns:a16="http://schemas.microsoft.com/office/drawing/2014/main" id="{EEFF08E0-0666-4ABC-8DC6-42C73AA2B751}"/>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3" name="Freeform: Shape 1262">
              <a:extLst>
                <a:ext uri="{FF2B5EF4-FFF2-40B4-BE49-F238E27FC236}">
                  <a16:creationId xmlns:a16="http://schemas.microsoft.com/office/drawing/2014/main" id="{CD73442D-B471-40DB-ACF2-1F836D44D919}"/>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4" name="Freeform: Shape 1263">
              <a:extLst>
                <a:ext uri="{FF2B5EF4-FFF2-40B4-BE49-F238E27FC236}">
                  <a16:creationId xmlns:a16="http://schemas.microsoft.com/office/drawing/2014/main" id="{6C672AAC-9FAC-4D5D-BA49-5B19C4E55BA2}"/>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5" name="Freeform: Shape 1264">
              <a:extLst>
                <a:ext uri="{FF2B5EF4-FFF2-40B4-BE49-F238E27FC236}">
                  <a16:creationId xmlns:a16="http://schemas.microsoft.com/office/drawing/2014/main" id="{F5BF0426-7146-4F00-8BE3-EC14D525F0A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6" name="Freeform: Shape 1265">
              <a:extLst>
                <a:ext uri="{FF2B5EF4-FFF2-40B4-BE49-F238E27FC236}">
                  <a16:creationId xmlns:a16="http://schemas.microsoft.com/office/drawing/2014/main" id="{68B5AA48-0FB8-4A97-AD9C-6B8A5A8D06A5}"/>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7" name="Freeform: Shape 1266">
              <a:extLst>
                <a:ext uri="{FF2B5EF4-FFF2-40B4-BE49-F238E27FC236}">
                  <a16:creationId xmlns:a16="http://schemas.microsoft.com/office/drawing/2014/main" id="{1ECA6C35-2988-4C58-8512-0C83267B1295}"/>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chemeClr val="accent2"/>
              </a:solidFill>
              <a:prstDash val="solid"/>
              <a:round/>
            </a:ln>
          </p:spPr>
          <p:txBody>
            <a:bodyPr rtlCol="0" anchor="ctr"/>
            <a:lstStyle/>
            <a:p>
              <a:pPr defTabSz="731504">
                <a:defRPr/>
              </a:pPr>
              <a:endParaRPr lang="en-US" sz="1800">
                <a:solidFill>
                  <a:srgbClr val="FFFFFF"/>
                </a:solidFill>
              </a:endParaRPr>
            </a:p>
          </p:txBody>
        </p:sp>
        <p:sp>
          <p:nvSpPr>
            <p:cNvPr id="1268" name="Freeform: Shape 1267">
              <a:extLst>
                <a:ext uri="{FF2B5EF4-FFF2-40B4-BE49-F238E27FC236}">
                  <a16:creationId xmlns:a16="http://schemas.microsoft.com/office/drawing/2014/main" id="{E5271941-CA20-4918-B1E6-87B092BF50D0}"/>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nvGrpSpPr>
          <p:cNvPr id="642" name="Group 641">
            <a:extLst>
              <a:ext uri="{FF2B5EF4-FFF2-40B4-BE49-F238E27FC236}">
                <a16:creationId xmlns:a16="http://schemas.microsoft.com/office/drawing/2014/main" id="{075B319B-1267-4656-849E-9FC5AD461B02}"/>
              </a:ext>
            </a:extLst>
          </p:cNvPr>
          <p:cNvGrpSpPr>
            <a:grpSpLocks noChangeAspect="1"/>
          </p:cNvGrpSpPr>
          <p:nvPr/>
        </p:nvGrpSpPr>
        <p:grpSpPr>
          <a:xfrm>
            <a:off x="11112451" y="5126599"/>
            <a:ext cx="1011510" cy="755933"/>
            <a:chOff x="16128616" y="3322519"/>
            <a:chExt cx="562056" cy="420042"/>
          </a:xfrm>
        </p:grpSpPr>
        <p:sp>
          <p:nvSpPr>
            <p:cNvPr id="643" name="Freeform: Shape 642">
              <a:extLst>
                <a:ext uri="{FF2B5EF4-FFF2-40B4-BE49-F238E27FC236}">
                  <a16:creationId xmlns:a16="http://schemas.microsoft.com/office/drawing/2014/main" id="{059DD479-BBE9-433C-8529-AF26B9B8B985}"/>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endParaRPr lang="en-US" sz="3400"/>
            </a:p>
          </p:txBody>
        </p:sp>
        <p:sp>
          <p:nvSpPr>
            <p:cNvPr id="644" name="Freeform: Shape 643">
              <a:extLst>
                <a:ext uri="{FF2B5EF4-FFF2-40B4-BE49-F238E27FC236}">
                  <a16:creationId xmlns:a16="http://schemas.microsoft.com/office/drawing/2014/main" id="{AEE6B1AF-AFCA-4E90-81CD-E65ECE1E7EA3}"/>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endParaRPr lang="en-US" sz="3400" dirty="0"/>
            </a:p>
          </p:txBody>
        </p:sp>
        <p:sp>
          <p:nvSpPr>
            <p:cNvPr id="645" name="Freeform: Shape 644">
              <a:extLst>
                <a:ext uri="{FF2B5EF4-FFF2-40B4-BE49-F238E27FC236}">
                  <a16:creationId xmlns:a16="http://schemas.microsoft.com/office/drawing/2014/main" id="{4D8049CD-77BC-4F97-AFC3-06377CF35E47}"/>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endParaRPr lang="en-US" sz="3400"/>
            </a:p>
          </p:txBody>
        </p:sp>
        <p:sp>
          <p:nvSpPr>
            <p:cNvPr id="646" name="Freeform: Shape 645">
              <a:extLst>
                <a:ext uri="{FF2B5EF4-FFF2-40B4-BE49-F238E27FC236}">
                  <a16:creationId xmlns:a16="http://schemas.microsoft.com/office/drawing/2014/main" id="{52B6F6B1-A92F-4897-BAB7-0D99F0D71E0E}"/>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endParaRPr lang="en-US" sz="3400"/>
            </a:p>
          </p:txBody>
        </p:sp>
        <p:sp>
          <p:nvSpPr>
            <p:cNvPr id="647" name="Freeform: Shape 646">
              <a:extLst>
                <a:ext uri="{FF2B5EF4-FFF2-40B4-BE49-F238E27FC236}">
                  <a16:creationId xmlns:a16="http://schemas.microsoft.com/office/drawing/2014/main" id="{88F58B60-EE84-4AEC-A062-F307ABDA7807}"/>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endParaRPr lang="en-US" sz="3400"/>
            </a:p>
          </p:txBody>
        </p:sp>
        <p:sp>
          <p:nvSpPr>
            <p:cNvPr id="648" name="Freeform: Shape 647">
              <a:extLst>
                <a:ext uri="{FF2B5EF4-FFF2-40B4-BE49-F238E27FC236}">
                  <a16:creationId xmlns:a16="http://schemas.microsoft.com/office/drawing/2014/main" id="{B939B1FD-01A3-4846-86F0-6D6F723E295D}"/>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49" name="Freeform: Shape 648">
              <a:extLst>
                <a:ext uri="{FF2B5EF4-FFF2-40B4-BE49-F238E27FC236}">
                  <a16:creationId xmlns:a16="http://schemas.microsoft.com/office/drawing/2014/main" id="{7831C95A-4F05-469B-AC19-B468872F6905}"/>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0" name="Freeform: Shape 649">
              <a:extLst>
                <a:ext uri="{FF2B5EF4-FFF2-40B4-BE49-F238E27FC236}">
                  <a16:creationId xmlns:a16="http://schemas.microsoft.com/office/drawing/2014/main" id="{F6DE042D-A597-4BE6-8D74-DC990BD50C02}"/>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1" name="Freeform: Shape 650">
              <a:extLst>
                <a:ext uri="{FF2B5EF4-FFF2-40B4-BE49-F238E27FC236}">
                  <a16:creationId xmlns:a16="http://schemas.microsoft.com/office/drawing/2014/main" id="{6A05AA07-3B2B-4516-AE66-CC84C56F056C}"/>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2" name="Freeform: Shape 651">
              <a:extLst>
                <a:ext uri="{FF2B5EF4-FFF2-40B4-BE49-F238E27FC236}">
                  <a16:creationId xmlns:a16="http://schemas.microsoft.com/office/drawing/2014/main" id="{18A1F4A9-F842-4C3F-8B6C-86F39088A792}"/>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3" name="Freeform: Shape 652">
              <a:extLst>
                <a:ext uri="{FF2B5EF4-FFF2-40B4-BE49-F238E27FC236}">
                  <a16:creationId xmlns:a16="http://schemas.microsoft.com/office/drawing/2014/main" id="{E8FFB9BC-0816-40AB-8C2D-F643D6697AFF}"/>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4" name="Freeform: Shape 653">
              <a:extLst>
                <a:ext uri="{FF2B5EF4-FFF2-40B4-BE49-F238E27FC236}">
                  <a16:creationId xmlns:a16="http://schemas.microsoft.com/office/drawing/2014/main" id="{E88BDAA9-9DC7-4096-8531-0E0F18C32840}"/>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5" name="Freeform: Shape 654">
              <a:extLst>
                <a:ext uri="{FF2B5EF4-FFF2-40B4-BE49-F238E27FC236}">
                  <a16:creationId xmlns:a16="http://schemas.microsoft.com/office/drawing/2014/main" id="{0833D9A5-2F5F-40FB-AFE2-F35214F75C65}"/>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6" name="Freeform: Shape 655">
              <a:extLst>
                <a:ext uri="{FF2B5EF4-FFF2-40B4-BE49-F238E27FC236}">
                  <a16:creationId xmlns:a16="http://schemas.microsoft.com/office/drawing/2014/main" id="{EC5BACF0-841A-4097-9EBA-D77A36ACC5F1}"/>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7" name="Freeform: Shape 656">
              <a:extLst>
                <a:ext uri="{FF2B5EF4-FFF2-40B4-BE49-F238E27FC236}">
                  <a16:creationId xmlns:a16="http://schemas.microsoft.com/office/drawing/2014/main" id="{910B1FD6-06E0-4413-B7CA-09FE96B79F4A}"/>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58" name="Freeform: Shape 657">
              <a:extLst>
                <a:ext uri="{FF2B5EF4-FFF2-40B4-BE49-F238E27FC236}">
                  <a16:creationId xmlns:a16="http://schemas.microsoft.com/office/drawing/2014/main" id="{6E400DE5-5806-492D-A93C-8BE60E4CA4DB}"/>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endParaRPr lang="en-US" sz="3400"/>
            </a:p>
          </p:txBody>
        </p:sp>
        <p:sp>
          <p:nvSpPr>
            <p:cNvPr id="659" name="Freeform: Shape 658">
              <a:extLst>
                <a:ext uri="{FF2B5EF4-FFF2-40B4-BE49-F238E27FC236}">
                  <a16:creationId xmlns:a16="http://schemas.microsoft.com/office/drawing/2014/main" id="{F809CE46-3213-4B31-B36B-7E65DF2383FE}"/>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0" name="Freeform: Shape 659">
              <a:extLst>
                <a:ext uri="{FF2B5EF4-FFF2-40B4-BE49-F238E27FC236}">
                  <a16:creationId xmlns:a16="http://schemas.microsoft.com/office/drawing/2014/main" id="{2FD75703-C986-424F-8F20-476C83C8BC16}"/>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endParaRPr lang="en-US" sz="3400"/>
            </a:p>
          </p:txBody>
        </p:sp>
        <p:sp>
          <p:nvSpPr>
            <p:cNvPr id="661" name="Freeform: Shape 660">
              <a:extLst>
                <a:ext uri="{FF2B5EF4-FFF2-40B4-BE49-F238E27FC236}">
                  <a16:creationId xmlns:a16="http://schemas.microsoft.com/office/drawing/2014/main" id="{99C0D971-A284-4B83-9346-DA6EEDEB1E5B}"/>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2" name="Freeform: Shape 661">
              <a:extLst>
                <a:ext uri="{FF2B5EF4-FFF2-40B4-BE49-F238E27FC236}">
                  <a16:creationId xmlns:a16="http://schemas.microsoft.com/office/drawing/2014/main" id="{F990DABD-A0FD-4B72-91F2-155685593EA5}"/>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3" name="Freeform: Shape 662">
              <a:extLst>
                <a:ext uri="{FF2B5EF4-FFF2-40B4-BE49-F238E27FC236}">
                  <a16:creationId xmlns:a16="http://schemas.microsoft.com/office/drawing/2014/main" id="{32402811-F5D6-4705-8819-7C073EBAF4A0}"/>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endParaRPr lang="en-US" sz="3400"/>
            </a:p>
          </p:txBody>
        </p:sp>
        <p:sp>
          <p:nvSpPr>
            <p:cNvPr id="664" name="Freeform: Shape 663">
              <a:extLst>
                <a:ext uri="{FF2B5EF4-FFF2-40B4-BE49-F238E27FC236}">
                  <a16:creationId xmlns:a16="http://schemas.microsoft.com/office/drawing/2014/main" id="{7606DB55-4AB9-4F20-83B4-F4A0E7B24250}"/>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5" name="Freeform: Shape 664">
              <a:extLst>
                <a:ext uri="{FF2B5EF4-FFF2-40B4-BE49-F238E27FC236}">
                  <a16:creationId xmlns:a16="http://schemas.microsoft.com/office/drawing/2014/main" id="{D8A34843-24F5-4C61-8252-F676F77C615E}"/>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6" name="Freeform: Shape 665">
              <a:extLst>
                <a:ext uri="{FF2B5EF4-FFF2-40B4-BE49-F238E27FC236}">
                  <a16:creationId xmlns:a16="http://schemas.microsoft.com/office/drawing/2014/main" id="{1BA0D73D-E2D7-44CB-8F85-6278CD1459DE}"/>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7" name="Freeform: Shape 666">
              <a:extLst>
                <a:ext uri="{FF2B5EF4-FFF2-40B4-BE49-F238E27FC236}">
                  <a16:creationId xmlns:a16="http://schemas.microsoft.com/office/drawing/2014/main" id="{14060813-3795-4E6A-B9FD-53E89ABFD4D4}"/>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8" name="Freeform: Shape 667">
              <a:extLst>
                <a:ext uri="{FF2B5EF4-FFF2-40B4-BE49-F238E27FC236}">
                  <a16:creationId xmlns:a16="http://schemas.microsoft.com/office/drawing/2014/main" id="{5BF76A0C-EF87-4F18-BDA1-F49C7475E8EA}"/>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endParaRPr lang="en-US" sz="3400"/>
            </a:p>
          </p:txBody>
        </p:sp>
        <p:sp>
          <p:nvSpPr>
            <p:cNvPr id="669" name="Freeform: Shape 668">
              <a:extLst>
                <a:ext uri="{FF2B5EF4-FFF2-40B4-BE49-F238E27FC236}">
                  <a16:creationId xmlns:a16="http://schemas.microsoft.com/office/drawing/2014/main" id="{40695288-B007-4EB7-9D7F-8D02323EFC92}"/>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0" name="Freeform: Shape 669">
              <a:extLst>
                <a:ext uri="{FF2B5EF4-FFF2-40B4-BE49-F238E27FC236}">
                  <a16:creationId xmlns:a16="http://schemas.microsoft.com/office/drawing/2014/main" id="{C05C0947-67E0-44C1-9506-DFB5C57DBDA7}"/>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1" name="Freeform: Shape 670">
              <a:extLst>
                <a:ext uri="{FF2B5EF4-FFF2-40B4-BE49-F238E27FC236}">
                  <a16:creationId xmlns:a16="http://schemas.microsoft.com/office/drawing/2014/main" id="{84ABA399-7664-46E8-A6AE-F8A31004C71B}"/>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2" name="Freeform: Shape 671">
              <a:extLst>
                <a:ext uri="{FF2B5EF4-FFF2-40B4-BE49-F238E27FC236}">
                  <a16:creationId xmlns:a16="http://schemas.microsoft.com/office/drawing/2014/main" id="{4A469963-A3C1-42FD-8DC8-2A0522418E0B}"/>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3" name="Freeform: Shape 672">
              <a:extLst>
                <a:ext uri="{FF2B5EF4-FFF2-40B4-BE49-F238E27FC236}">
                  <a16:creationId xmlns:a16="http://schemas.microsoft.com/office/drawing/2014/main" id="{BD27B63C-38FC-4CA8-84D1-EDD52F1D005C}"/>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4" name="Freeform: Shape 673">
              <a:extLst>
                <a:ext uri="{FF2B5EF4-FFF2-40B4-BE49-F238E27FC236}">
                  <a16:creationId xmlns:a16="http://schemas.microsoft.com/office/drawing/2014/main" id="{EA4BEACB-888A-4D0A-8993-93456BCF44E0}"/>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5" name="Freeform: Shape 674">
              <a:extLst>
                <a:ext uri="{FF2B5EF4-FFF2-40B4-BE49-F238E27FC236}">
                  <a16:creationId xmlns:a16="http://schemas.microsoft.com/office/drawing/2014/main" id="{327521A0-A418-4546-92CF-9B06EA58CB10}"/>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grpSp>
      <p:sp>
        <p:nvSpPr>
          <p:cNvPr id="570" name="TextBox 569">
            <a:extLst>
              <a:ext uri="{FF2B5EF4-FFF2-40B4-BE49-F238E27FC236}">
                <a16:creationId xmlns:a16="http://schemas.microsoft.com/office/drawing/2014/main" id="{9A3C6F80-AD9B-9B42-BD74-F1B54A5A4C1D}"/>
              </a:ext>
            </a:extLst>
          </p:cNvPr>
          <p:cNvSpPr txBox="1"/>
          <p:nvPr/>
        </p:nvSpPr>
        <p:spPr>
          <a:xfrm>
            <a:off x="2074975" y="5723735"/>
            <a:ext cx="1841896" cy="292388"/>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Immersion day</a:t>
            </a:r>
          </a:p>
        </p:txBody>
      </p:sp>
      <p:grpSp>
        <p:nvGrpSpPr>
          <p:cNvPr id="14" name="Group 13">
            <a:extLst>
              <a:ext uri="{FF2B5EF4-FFF2-40B4-BE49-F238E27FC236}">
                <a16:creationId xmlns:a16="http://schemas.microsoft.com/office/drawing/2014/main" id="{59D17D10-30CE-E346-A832-4881F37C05BC}"/>
              </a:ext>
            </a:extLst>
          </p:cNvPr>
          <p:cNvGrpSpPr/>
          <p:nvPr/>
        </p:nvGrpSpPr>
        <p:grpSpPr>
          <a:xfrm>
            <a:off x="1639604" y="3539453"/>
            <a:ext cx="1112123" cy="1112123"/>
            <a:chOff x="1912629" y="3417968"/>
            <a:chExt cx="1112123" cy="1112123"/>
          </a:xfrm>
        </p:grpSpPr>
        <p:pic>
          <p:nvPicPr>
            <p:cNvPr id="4" name="Graphic 3">
              <a:extLst>
                <a:ext uri="{FF2B5EF4-FFF2-40B4-BE49-F238E27FC236}">
                  <a16:creationId xmlns:a16="http://schemas.microsoft.com/office/drawing/2014/main" id="{A1BA1BB0-75B3-244B-9BBF-974D027AF52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912629" y="3417968"/>
              <a:ext cx="1112123" cy="1112123"/>
            </a:xfrm>
            <a:prstGeom prst="rect">
              <a:avLst/>
            </a:prstGeom>
          </p:spPr>
        </p:pic>
        <p:sp>
          <p:nvSpPr>
            <p:cNvPr id="10" name="Rectangle 9">
              <a:extLst>
                <a:ext uri="{FF2B5EF4-FFF2-40B4-BE49-F238E27FC236}">
                  <a16:creationId xmlns:a16="http://schemas.microsoft.com/office/drawing/2014/main" id="{6B131D50-1EA7-5742-8FDC-3933760395E3}"/>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1" name="Rectangle 570">
              <a:extLst>
                <a:ext uri="{FF2B5EF4-FFF2-40B4-BE49-F238E27FC236}">
                  <a16:creationId xmlns:a16="http://schemas.microsoft.com/office/drawing/2014/main" id="{503B44A2-9469-3347-AC4F-F6D5222892BC}"/>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2" name="Rectangle 571">
              <a:extLst>
                <a:ext uri="{FF2B5EF4-FFF2-40B4-BE49-F238E27FC236}">
                  <a16:creationId xmlns:a16="http://schemas.microsoft.com/office/drawing/2014/main" id="{47AFE73E-6964-E646-A8CB-07DBEFB12ACC}"/>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3" name="Rectangle 572">
              <a:extLst>
                <a:ext uri="{FF2B5EF4-FFF2-40B4-BE49-F238E27FC236}">
                  <a16:creationId xmlns:a16="http://schemas.microsoft.com/office/drawing/2014/main" id="{65C2FBBE-4884-D543-B5A7-FCE6ABF1CD6D}"/>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4" name="Rectangle 573">
              <a:extLst>
                <a:ext uri="{FF2B5EF4-FFF2-40B4-BE49-F238E27FC236}">
                  <a16:creationId xmlns:a16="http://schemas.microsoft.com/office/drawing/2014/main" id="{3AEE10ED-EC5D-FF47-9E7D-69DA6AB7D56A}"/>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5" name="Rectangle 574">
              <a:extLst>
                <a:ext uri="{FF2B5EF4-FFF2-40B4-BE49-F238E27FC236}">
                  <a16:creationId xmlns:a16="http://schemas.microsoft.com/office/drawing/2014/main" id="{072F3D00-2EA0-884C-8692-EFE0C8FABF51}"/>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6" name="Rectangle 575">
              <a:extLst>
                <a:ext uri="{FF2B5EF4-FFF2-40B4-BE49-F238E27FC236}">
                  <a16:creationId xmlns:a16="http://schemas.microsoft.com/office/drawing/2014/main" id="{EBC538E6-E6D7-9442-A351-0FC576BB7D68}"/>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7" name="Rectangle 576">
              <a:extLst>
                <a:ext uri="{FF2B5EF4-FFF2-40B4-BE49-F238E27FC236}">
                  <a16:creationId xmlns:a16="http://schemas.microsoft.com/office/drawing/2014/main" id="{3B869351-132F-0F41-8524-A7E885F8E441}"/>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8" name="Rectangle 577">
              <a:extLst>
                <a:ext uri="{FF2B5EF4-FFF2-40B4-BE49-F238E27FC236}">
                  <a16:creationId xmlns:a16="http://schemas.microsoft.com/office/drawing/2014/main" id="{68117340-64D2-E14C-8E58-B125A6C04206}"/>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nvGrpSpPr>
          <p:cNvPr id="12" name="Group 11"/>
          <p:cNvGrpSpPr/>
          <p:nvPr/>
        </p:nvGrpSpPr>
        <p:grpSpPr>
          <a:xfrm>
            <a:off x="4212202" y="4382212"/>
            <a:ext cx="1294300" cy="1896829"/>
            <a:chOff x="3510167" y="3429000"/>
            <a:chExt cx="1078583" cy="1580691"/>
          </a:xfrm>
        </p:grpSpPr>
        <p:sp>
          <p:nvSpPr>
            <p:cNvPr id="3" name="Rounded Rectangle 2">
              <a:extLst>
                <a:ext uri="{FF2B5EF4-FFF2-40B4-BE49-F238E27FC236}">
                  <a16:creationId xmlns:a16="http://schemas.microsoft.com/office/drawing/2014/main" id="{44910735-4894-1B4F-9063-A073AC2ED5FE}"/>
                </a:ext>
              </a:extLst>
            </p:cNvPr>
            <p:cNvSpPr/>
            <p:nvPr/>
          </p:nvSpPr>
          <p:spPr>
            <a:xfrm>
              <a:off x="3510167" y="3429000"/>
              <a:ext cx="1078583"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7" name="TextBox 6">
              <a:extLst>
                <a:ext uri="{FF2B5EF4-FFF2-40B4-BE49-F238E27FC236}">
                  <a16:creationId xmlns:a16="http://schemas.microsoft.com/office/drawing/2014/main" id="{02E5BB44-44AB-E944-B515-6A1673378DB8}"/>
                </a:ext>
              </a:extLst>
            </p:cNvPr>
            <p:cNvSpPr txBox="1"/>
            <p:nvPr/>
          </p:nvSpPr>
          <p:spPr>
            <a:xfrm>
              <a:off x="3792000" y="4778858"/>
              <a:ext cx="554639" cy="230833"/>
            </a:xfrm>
            <a:prstGeom prst="rect">
              <a:avLst/>
            </a:prstGeom>
            <a:noFill/>
            <a:ln>
              <a:noFill/>
            </a:ln>
          </p:spPr>
          <p:txBody>
            <a:bodyPr wrap="none" rtlCol="0">
              <a:spAutoFit/>
            </a:bodyPr>
            <a:lstStyle/>
            <a:p>
              <a:r>
                <a:rPr lang="en-US" sz="1200" dirty="0"/>
                <a:t>People</a:t>
              </a:r>
            </a:p>
          </p:txBody>
        </p:sp>
      </p:grpSp>
      <p:grpSp>
        <p:nvGrpSpPr>
          <p:cNvPr id="11" name="Group 10"/>
          <p:cNvGrpSpPr/>
          <p:nvPr/>
        </p:nvGrpSpPr>
        <p:grpSpPr>
          <a:xfrm>
            <a:off x="5666902" y="4381353"/>
            <a:ext cx="3949361" cy="1916738"/>
            <a:chOff x="4722418" y="3428285"/>
            <a:chExt cx="3291134" cy="1597282"/>
          </a:xfrm>
        </p:grpSpPr>
        <p:sp>
          <p:nvSpPr>
            <p:cNvPr id="579" name="Rounded Rectangle 578">
              <a:extLst>
                <a:ext uri="{FF2B5EF4-FFF2-40B4-BE49-F238E27FC236}">
                  <a16:creationId xmlns:a16="http://schemas.microsoft.com/office/drawing/2014/main" id="{D292A479-3251-3E4F-AC4B-6BA876C388E0}"/>
                </a:ext>
              </a:extLst>
            </p:cNvPr>
            <p:cNvSpPr/>
            <p:nvPr/>
          </p:nvSpPr>
          <p:spPr>
            <a:xfrm>
              <a:off x="4722418" y="3428285"/>
              <a:ext cx="3291134" cy="126474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582" name="TextBox 581">
              <a:extLst>
                <a:ext uri="{FF2B5EF4-FFF2-40B4-BE49-F238E27FC236}">
                  <a16:creationId xmlns:a16="http://schemas.microsoft.com/office/drawing/2014/main" id="{E1DC8D5C-A3E6-3049-943B-9103C9A1A173}"/>
                </a:ext>
              </a:extLst>
            </p:cNvPr>
            <p:cNvSpPr txBox="1"/>
            <p:nvPr/>
          </p:nvSpPr>
          <p:spPr>
            <a:xfrm>
              <a:off x="6147124" y="4794734"/>
              <a:ext cx="670857" cy="230833"/>
            </a:xfrm>
            <a:prstGeom prst="rect">
              <a:avLst/>
            </a:prstGeom>
            <a:noFill/>
            <a:ln>
              <a:noFill/>
            </a:ln>
          </p:spPr>
          <p:txBody>
            <a:bodyPr wrap="none" rtlCol="0">
              <a:spAutoFit/>
            </a:bodyPr>
            <a:lstStyle/>
            <a:p>
              <a:r>
                <a:rPr lang="en-US" sz="1200" dirty="0"/>
                <a:t>Platform</a:t>
              </a:r>
            </a:p>
          </p:txBody>
        </p:sp>
      </p:grpSp>
      <p:grpSp>
        <p:nvGrpSpPr>
          <p:cNvPr id="5" name="Group 4"/>
          <p:cNvGrpSpPr/>
          <p:nvPr/>
        </p:nvGrpSpPr>
        <p:grpSpPr>
          <a:xfrm>
            <a:off x="4194422" y="2421348"/>
            <a:ext cx="4062058" cy="1845500"/>
            <a:chOff x="3495351" y="1794947"/>
            <a:chExt cx="3385048" cy="1537917"/>
          </a:xfrm>
        </p:grpSpPr>
        <p:sp>
          <p:nvSpPr>
            <p:cNvPr id="569" name="Rounded Rectangle 568">
              <a:extLst>
                <a:ext uri="{FF2B5EF4-FFF2-40B4-BE49-F238E27FC236}">
                  <a16:creationId xmlns:a16="http://schemas.microsoft.com/office/drawing/2014/main" id="{98F365EC-729F-F544-91A7-C934A57A7190}"/>
                </a:ext>
              </a:extLst>
            </p:cNvPr>
            <p:cNvSpPr/>
            <p:nvPr/>
          </p:nvSpPr>
          <p:spPr>
            <a:xfrm>
              <a:off x="3495351" y="2025780"/>
              <a:ext cx="3385048" cy="1307084"/>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583" name="TextBox 582">
              <a:extLst>
                <a:ext uri="{FF2B5EF4-FFF2-40B4-BE49-F238E27FC236}">
                  <a16:creationId xmlns:a16="http://schemas.microsoft.com/office/drawing/2014/main" id="{9904FCF2-8A27-8B45-9D54-8CB32305CC7A}"/>
                </a:ext>
              </a:extLst>
            </p:cNvPr>
            <p:cNvSpPr txBox="1"/>
            <p:nvPr/>
          </p:nvSpPr>
          <p:spPr>
            <a:xfrm>
              <a:off x="4760750" y="1794947"/>
              <a:ext cx="669521" cy="230833"/>
            </a:xfrm>
            <a:prstGeom prst="rect">
              <a:avLst/>
            </a:prstGeom>
            <a:noFill/>
            <a:ln>
              <a:noFill/>
            </a:ln>
          </p:spPr>
          <p:txBody>
            <a:bodyPr wrap="none" rtlCol="0">
              <a:spAutoFit/>
            </a:bodyPr>
            <a:lstStyle/>
            <a:p>
              <a:r>
                <a:rPr lang="en-US" sz="1200" dirty="0"/>
                <a:t>Portfolio</a:t>
              </a:r>
            </a:p>
          </p:txBody>
        </p:sp>
      </p:grpSp>
      <p:grpSp>
        <p:nvGrpSpPr>
          <p:cNvPr id="9" name="Group 8"/>
          <p:cNvGrpSpPr/>
          <p:nvPr/>
        </p:nvGrpSpPr>
        <p:grpSpPr>
          <a:xfrm>
            <a:off x="8395746" y="2376800"/>
            <a:ext cx="1244610" cy="1890048"/>
            <a:chOff x="6996455" y="1757824"/>
            <a:chExt cx="1037175" cy="1575040"/>
          </a:xfrm>
        </p:grpSpPr>
        <p:sp>
          <p:nvSpPr>
            <p:cNvPr id="581" name="Rounded Rectangle 580">
              <a:extLst>
                <a:ext uri="{FF2B5EF4-FFF2-40B4-BE49-F238E27FC236}">
                  <a16:creationId xmlns:a16="http://schemas.microsoft.com/office/drawing/2014/main" id="{36B12DEB-0880-DE44-AE07-E28570C1F3A8}"/>
                </a:ext>
              </a:extLst>
            </p:cNvPr>
            <p:cNvSpPr/>
            <p:nvPr/>
          </p:nvSpPr>
          <p:spPr>
            <a:xfrm>
              <a:off x="6996455" y="2025781"/>
              <a:ext cx="1037175" cy="1307083"/>
            </a:xfrm>
            <a:prstGeom prst="roundRect">
              <a:avLst/>
            </a:prstGeom>
            <a:noFill/>
            <a:ln w="9525" cap="flat" cmpd="sng" algn="ctr">
              <a:solidFill>
                <a:srgbClr val="E56CE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584" name="TextBox 583">
              <a:extLst>
                <a:ext uri="{FF2B5EF4-FFF2-40B4-BE49-F238E27FC236}">
                  <a16:creationId xmlns:a16="http://schemas.microsoft.com/office/drawing/2014/main" id="{9067511C-35FF-2849-83BA-D5CE0B06F2BA}"/>
                </a:ext>
              </a:extLst>
            </p:cNvPr>
            <p:cNvSpPr txBox="1"/>
            <p:nvPr/>
          </p:nvSpPr>
          <p:spPr>
            <a:xfrm>
              <a:off x="7173194" y="1757824"/>
              <a:ext cx="602729" cy="230833"/>
            </a:xfrm>
            <a:prstGeom prst="rect">
              <a:avLst/>
            </a:prstGeom>
            <a:noFill/>
            <a:ln>
              <a:noFill/>
            </a:ln>
          </p:spPr>
          <p:txBody>
            <a:bodyPr wrap="none" rtlCol="0">
              <a:spAutoFit/>
            </a:bodyPr>
            <a:lstStyle/>
            <a:p>
              <a:r>
                <a:rPr lang="en-US" sz="1200" dirty="0"/>
                <a:t>Migrate</a:t>
              </a:r>
            </a:p>
          </p:txBody>
        </p:sp>
      </p:grpSp>
      <p:grpSp>
        <p:nvGrpSpPr>
          <p:cNvPr id="585" name="Group 584">
            <a:extLst>
              <a:ext uri="{FF2B5EF4-FFF2-40B4-BE49-F238E27FC236}">
                <a16:creationId xmlns:a16="http://schemas.microsoft.com/office/drawing/2014/main" id="{5616833E-622D-8D4F-B596-7096F1732E68}"/>
              </a:ext>
            </a:extLst>
          </p:cNvPr>
          <p:cNvGrpSpPr>
            <a:grpSpLocks noChangeAspect="1"/>
          </p:cNvGrpSpPr>
          <p:nvPr/>
        </p:nvGrpSpPr>
        <p:grpSpPr>
          <a:xfrm>
            <a:off x="12075027" y="3047456"/>
            <a:ext cx="327769" cy="329184"/>
            <a:chOff x="3853940" y="3046180"/>
            <a:chExt cx="1239926" cy="1245279"/>
          </a:xfrm>
        </p:grpSpPr>
        <p:sp>
          <p:nvSpPr>
            <p:cNvPr id="586" name="Freeform: Shape 1268">
              <a:extLst>
                <a:ext uri="{FF2B5EF4-FFF2-40B4-BE49-F238E27FC236}">
                  <a16:creationId xmlns:a16="http://schemas.microsoft.com/office/drawing/2014/main" id="{3BC40A30-B2ED-8643-B5E4-44DF97635BE8}"/>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87" name="Freeform: Shape 1269">
              <a:extLst>
                <a:ext uri="{FF2B5EF4-FFF2-40B4-BE49-F238E27FC236}">
                  <a16:creationId xmlns:a16="http://schemas.microsoft.com/office/drawing/2014/main" id="{3E5F1707-5071-C045-AF1D-F39E398BF2C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88" name="Freeform: Shape 1270">
              <a:extLst>
                <a:ext uri="{FF2B5EF4-FFF2-40B4-BE49-F238E27FC236}">
                  <a16:creationId xmlns:a16="http://schemas.microsoft.com/office/drawing/2014/main" id="{9AEC2083-8E76-9B4A-AEBD-3B1F379FF41E}"/>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89" name="Freeform: Shape 1271">
              <a:extLst>
                <a:ext uri="{FF2B5EF4-FFF2-40B4-BE49-F238E27FC236}">
                  <a16:creationId xmlns:a16="http://schemas.microsoft.com/office/drawing/2014/main" id="{645D85F3-00EA-2B40-AEC5-87DF70C00A7A}"/>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90" name="Freeform: Shape 1272">
              <a:extLst>
                <a:ext uri="{FF2B5EF4-FFF2-40B4-BE49-F238E27FC236}">
                  <a16:creationId xmlns:a16="http://schemas.microsoft.com/office/drawing/2014/main" id="{BC7DBCA0-C747-754F-8698-3E744DBCC4C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91" name="Freeform: Shape 1273">
              <a:extLst>
                <a:ext uri="{FF2B5EF4-FFF2-40B4-BE49-F238E27FC236}">
                  <a16:creationId xmlns:a16="http://schemas.microsoft.com/office/drawing/2014/main" id="{BBA6D75A-D123-4244-B9C0-57E3278DD8AD}"/>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06" name="Freeform: Shape 1274">
              <a:extLst>
                <a:ext uri="{FF2B5EF4-FFF2-40B4-BE49-F238E27FC236}">
                  <a16:creationId xmlns:a16="http://schemas.microsoft.com/office/drawing/2014/main" id="{2E0F6012-0A49-9B40-A868-F0C80FED2437}"/>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07" name="Freeform: Shape 1275">
              <a:extLst>
                <a:ext uri="{FF2B5EF4-FFF2-40B4-BE49-F238E27FC236}">
                  <a16:creationId xmlns:a16="http://schemas.microsoft.com/office/drawing/2014/main" id="{360EEA21-7C60-CF40-AB8D-0C7747613B4A}"/>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1" name="Freeform: Shape 1276">
              <a:extLst>
                <a:ext uri="{FF2B5EF4-FFF2-40B4-BE49-F238E27FC236}">
                  <a16:creationId xmlns:a16="http://schemas.microsoft.com/office/drawing/2014/main" id="{5A85D861-9125-3C45-A88E-FCDEA068405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2" name="Freeform: Shape 1277">
              <a:extLst>
                <a:ext uri="{FF2B5EF4-FFF2-40B4-BE49-F238E27FC236}">
                  <a16:creationId xmlns:a16="http://schemas.microsoft.com/office/drawing/2014/main" id="{D0F46A9A-D498-ED44-BFA3-A321A4B2638B}"/>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3" name="Freeform: Shape 1278">
              <a:extLst>
                <a:ext uri="{FF2B5EF4-FFF2-40B4-BE49-F238E27FC236}">
                  <a16:creationId xmlns:a16="http://schemas.microsoft.com/office/drawing/2014/main" id="{AC48F695-5076-EC42-9EB2-984A37EE01C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4" name="Freeform: Shape 1279">
              <a:extLst>
                <a:ext uri="{FF2B5EF4-FFF2-40B4-BE49-F238E27FC236}">
                  <a16:creationId xmlns:a16="http://schemas.microsoft.com/office/drawing/2014/main" id="{A770B790-6324-324B-B9B6-F982078BF785}"/>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5" name="Freeform: Shape 1280">
              <a:extLst>
                <a:ext uri="{FF2B5EF4-FFF2-40B4-BE49-F238E27FC236}">
                  <a16:creationId xmlns:a16="http://schemas.microsoft.com/office/drawing/2014/main" id="{ECACEEE0-1998-6449-9CEB-4C9B7B25AAF9}"/>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6" name="Freeform: Shape 1281">
              <a:extLst>
                <a:ext uri="{FF2B5EF4-FFF2-40B4-BE49-F238E27FC236}">
                  <a16:creationId xmlns:a16="http://schemas.microsoft.com/office/drawing/2014/main" id="{7C234919-66AD-C94C-B312-0AC8F4ECB95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7" name="Freeform: Shape 1282">
              <a:extLst>
                <a:ext uri="{FF2B5EF4-FFF2-40B4-BE49-F238E27FC236}">
                  <a16:creationId xmlns:a16="http://schemas.microsoft.com/office/drawing/2014/main" id="{6547E83E-90C1-554C-B704-038E500F3C8B}"/>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8" name="Freeform: Shape 1283">
              <a:extLst>
                <a:ext uri="{FF2B5EF4-FFF2-40B4-BE49-F238E27FC236}">
                  <a16:creationId xmlns:a16="http://schemas.microsoft.com/office/drawing/2014/main" id="{6EB19281-2C4C-E749-9D8D-20D078FD8D3E}"/>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9" name="Freeform: Shape 1284">
              <a:extLst>
                <a:ext uri="{FF2B5EF4-FFF2-40B4-BE49-F238E27FC236}">
                  <a16:creationId xmlns:a16="http://schemas.microsoft.com/office/drawing/2014/main" id="{94991869-9C95-8742-B760-28D4AE77E561}"/>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0" name="Freeform: Shape 1285">
              <a:extLst>
                <a:ext uri="{FF2B5EF4-FFF2-40B4-BE49-F238E27FC236}">
                  <a16:creationId xmlns:a16="http://schemas.microsoft.com/office/drawing/2014/main" id="{A3D9B066-2E20-5849-850E-9E875B1D5552}"/>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21" name="Freeform: Shape 1286">
              <a:extLst>
                <a:ext uri="{FF2B5EF4-FFF2-40B4-BE49-F238E27FC236}">
                  <a16:creationId xmlns:a16="http://schemas.microsoft.com/office/drawing/2014/main" id="{B5EAE954-93A6-2043-988D-EFBD6FD2353F}"/>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22" name="Freeform: Shape 1287">
              <a:extLst>
                <a:ext uri="{FF2B5EF4-FFF2-40B4-BE49-F238E27FC236}">
                  <a16:creationId xmlns:a16="http://schemas.microsoft.com/office/drawing/2014/main" id="{E05870F7-E7EA-AE4D-858E-A7F68AFB474B}"/>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23" name="Freeform: Shape 1288">
              <a:extLst>
                <a:ext uri="{FF2B5EF4-FFF2-40B4-BE49-F238E27FC236}">
                  <a16:creationId xmlns:a16="http://schemas.microsoft.com/office/drawing/2014/main" id="{315436F8-987E-B948-967C-BB537CB078D9}"/>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24" name="Freeform: Shape 1289">
              <a:extLst>
                <a:ext uri="{FF2B5EF4-FFF2-40B4-BE49-F238E27FC236}">
                  <a16:creationId xmlns:a16="http://schemas.microsoft.com/office/drawing/2014/main" id="{04A7437D-FF9C-7341-B13C-807EE65A630D}"/>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25" name="Freeform: Shape 1290">
              <a:extLst>
                <a:ext uri="{FF2B5EF4-FFF2-40B4-BE49-F238E27FC236}">
                  <a16:creationId xmlns:a16="http://schemas.microsoft.com/office/drawing/2014/main" id="{496E9F1D-E925-DC4E-8B41-68B05E46F0B1}"/>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6" name="Freeform: Shape 1291">
              <a:extLst>
                <a:ext uri="{FF2B5EF4-FFF2-40B4-BE49-F238E27FC236}">
                  <a16:creationId xmlns:a16="http://schemas.microsoft.com/office/drawing/2014/main" id="{82388F59-9615-AC42-B6A1-E91529F3E5E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7" name="Freeform: Shape 1292">
              <a:extLst>
                <a:ext uri="{FF2B5EF4-FFF2-40B4-BE49-F238E27FC236}">
                  <a16:creationId xmlns:a16="http://schemas.microsoft.com/office/drawing/2014/main" id="{89A69B48-94E6-C746-9934-44E94DAAAADA}"/>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8" name="Freeform: Shape 1293">
              <a:extLst>
                <a:ext uri="{FF2B5EF4-FFF2-40B4-BE49-F238E27FC236}">
                  <a16:creationId xmlns:a16="http://schemas.microsoft.com/office/drawing/2014/main" id="{D8505B2D-FEB1-734B-BFAF-4B9AB700E709}"/>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9" name="Freeform: Shape 1294">
              <a:extLst>
                <a:ext uri="{FF2B5EF4-FFF2-40B4-BE49-F238E27FC236}">
                  <a16:creationId xmlns:a16="http://schemas.microsoft.com/office/drawing/2014/main" id="{8359D6F3-B63B-264E-A863-20E4F099945E}"/>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0" name="Freeform: Shape 1295">
              <a:extLst>
                <a:ext uri="{FF2B5EF4-FFF2-40B4-BE49-F238E27FC236}">
                  <a16:creationId xmlns:a16="http://schemas.microsoft.com/office/drawing/2014/main" id="{5BC46F4E-FE56-4C43-872F-1D9939F5C5B6}"/>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1" name="Freeform: Shape 1296">
              <a:extLst>
                <a:ext uri="{FF2B5EF4-FFF2-40B4-BE49-F238E27FC236}">
                  <a16:creationId xmlns:a16="http://schemas.microsoft.com/office/drawing/2014/main" id="{8FCE65BF-D318-EF40-89D0-6D0AF7DC504E}"/>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32" name="Freeform: Shape 1297">
              <a:extLst>
                <a:ext uri="{FF2B5EF4-FFF2-40B4-BE49-F238E27FC236}">
                  <a16:creationId xmlns:a16="http://schemas.microsoft.com/office/drawing/2014/main" id="{56238A50-0DA6-8143-9C97-2F6D60F2EB1C}"/>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33" name="Freeform: Shape 1298">
              <a:extLst>
                <a:ext uri="{FF2B5EF4-FFF2-40B4-BE49-F238E27FC236}">
                  <a16:creationId xmlns:a16="http://schemas.microsoft.com/office/drawing/2014/main" id="{2985CEDE-5E60-E443-BC9D-1E4C885DE43B}"/>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nvGrpSpPr>
          <p:cNvPr id="634" name="Group 633">
            <a:extLst>
              <a:ext uri="{FF2B5EF4-FFF2-40B4-BE49-F238E27FC236}">
                <a16:creationId xmlns:a16="http://schemas.microsoft.com/office/drawing/2014/main" id="{21F46EC5-72AC-BE41-B63A-8ECD0A519291}"/>
              </a:ext>
            </a:extLst>
          </p:cNvPr>
          <p:cNvGrpSpPr>
            <a:grpSpLocks noChangeAspect="1"/>
          </p:cNvGrpSpPr>
          <p:nvPr/>
        </p:nvGrpSpPr>
        <p:grpSpPr>
          <a:xfrm>
            <a:off x="11898963" y="3530370"/>
            <a:ext cx="327769" cy="329184"/>
            <a:chOff x="3853940" y="3046180"/>
            <a:chExt cx="1239926" cy="1245279"/>
          </a:xfrm>
        </p:grpSpPr>
        <p:sp>
          <p:nvSpPr>
            <p:cNvPr id="635" name="Freeform: Shape 1268">
              <a:extLst>
                <a:ext uri="{FF2B5EF4-FFF2-40B4-BE49-F238E27FC236}">
                  <a16:creationId xmlns:a16="http://schemas.microsoft.com/office/drawing/2014/main" id="{9B0EFDD2-13E9-B944-A00F-CF184731C59B}"/>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6" name="Freeform: Shape 1269">
              <a:extLst>
                <a:ext uri="{FF2B5EF4-FFF2-40B4-BE49-F238E27FC236}">
                  <a16:creationId xmlns:a16="http://schemas.microsoft.com/office/drawing/2014/main" id="{1A3789A4-E034-1F4C-BA92-16C388E2915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7" name="Freeform: Shape 1270">
              <a:extLst>
                <a:ext uri="{FF2B5EF4-FFF2-40B4-BE49-F238E27FC236}">
                  <a16:creationId xmlns:a16="http://schemas.microsoft.com/office/drawing/2014/main" id="{DC4971C1-4829-FD49-9B52-C28618BA1983}"/>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8" name="Freeform: Shape 1271">
              <a:extLst>
                <a:ext uri="{FF2B5EF4-FFF2-40B4-BE49-F238E27FC236}">
                  <a16:creationId xmlns:a16="http://schemas.microsoft.com/office/drawing/2014/main" id="{D10BAE43-64C9-1749-8165-8BEB17A171E6}"/>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9" name="Freeform: Shape 1272">
              <a:extLst>
                <a:ext uri="{FF2B5EF4-FFF2-40B4-BE49-F238E27FC236}">
                  <a16:creationId xmlns:a16="http://schemas.microsoft.com/office/drawing/2014/main" id="{5FD0D8F3-3718-A442-A7A5-9B6E0AFD3C6F}"/>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40" name="Freeform: Shape 1273">
              <a:extLst>
                <a:ext uri="{FF2B5EF4-FFF2-40B4-BE49-F238E27FC236}">
                  <a16:creationId xmlns:a16="http://schemas.microsoft.com/office/drawing/2014/main" id="{E50DFC21-AE31-FF4F-8E8C-C4390174485B}"/>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41" name="Freeform: Shape 1274">
              <a:extLst>
                <a:ext uri="{FF2B5EF4-FFF2-40B4-BE49-F238E27FC236}">
                  <a16:creationId xmlns:a16="http://schemas.microsoft.com/office/drawing/2014/main" id="{EC67CAE5-2056-394A-964E-EE5B58629A93}"/>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76" name="Freeform: Shape 1275">
              <a:extLst>
                <a:ext uri="{FF2B5EF4-FFF2-40B4-BE49-F238E27FC236}">
                  <a16:creationId xmlns:a16="http://schemas.microsoft.com/office/drawing/2014/main" id="{66FACF87-1E1B-0746-8B1E-A5D9AA2C5DDF}"/>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77" name="Freeform: Shape 1276">
              <a:extLst>
                <a:ext uri="{FF2B5EF4-FFF2-40B4-BE49-F238E27FC236}">
                  <a16:creationId xmlns:a16="http://schemas.microsoft.com/office/drawing/2014/main" id="{3F94C4B6-B1BD-3A4C-8C56-43AB1DFEA12F}"/>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78" name="Freeform: Shape 1277">
              <a:extLst>
                <a:ext uri="{FF2B5EF4-FFF2-40B4-BE49-F238E27FC236}">
                  <a16:creationId xmlns:a16="http://schemas.microsoft.com/office/drawing/2014/main" id="{6A12E9BF-6E3D-B244-BF4F-52A806FCF85C}"/>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79" name="Freeform: Shape 1278">
              <a:extLst>
                <a:ext uri="{FF2B5EF4-FFF2-40B4-BE49-F238E27FC236}">
                  <a16:creationId xmlns:a16="http://schemas.microsoft.com/office/drawing/2014/main" id="{7B2FD604-4B7B-3D43-9228-1A7FD2607A0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0" name="Freeform: Shape 1279">
              <a:extLst>
                <a:ext uri="{FF2B5EF4-FFF2-40B4-BE49-F238E27FC236}">
                  <a16:creationId xmlns:a16="http://schemas.microsoft.com/office/drawing/2014/main" id="{C87C00C9-D7DD-0449-B635-D038AF85E590}"/>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1" name="Freeform: Shape 1280">
              <a:extLst>
                <a:ext uri="{FF2B5EF4-FFF2-40B4-BE49-F238E27FC236}">
                  <a16:creationId xmlns:a16="http://schemas.microsoft.com/office/drawing/2014/main" id="{9AE199B9-43EA-A540-9C97-CCA89385E605}"/>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2" name="Freeform: Shape 1281">
              <a:extLst>
                <a:ext uri="{FF2B5EF4-FFF2-40B4-BE49-F238E27FC236}">
                  <a16:creationId xmlns:a16="http://schemas.microsoft.com/office/drawing/2014/main" id="{7FE9A2B5-8D9D-7C4B-B2E7-545956A5240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3" name="Freeform: Shape 1282">
              <a:extLst>
                <a:ext uri="{FF2B5EF4-FFF2-40B4-BE49-F238E27FC236}">
                  <a16:creationId xmlns:a16="http://schemas.microsoft.com/office/drawing/2014/main" id="{AA4D9B05-9504-464D-8ED2-69C1E477658E}"/>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4" name="Freeform: Shape 1283">
              <a:extLst>
                <a:ext uri="{FF2B5EF4-FFF2-40B4-BE49-F238E27FC236}">
                  <a16:creationId xmlns:a16="http://schemas.microsoft.com/office/drawing/2014/main" id="{C9F9952B-1B82-EE47-A5CB-78581AAE1B3D}"/>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5" name="Freeform: Shape 1284">
              <a:extLst>
                <a:ext uri="{FF2B5EF4-FFF2-40B4-BE49-F238E27FC236}">
                  <a16:creationId xmlns:a16="http://schemas.microsoft.com/office/drawing/2014/main" id="{73735CFA-AC7E-E74A-9A86-6EB5158A707C}"/>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6" name="Freeform: Shape 1285">
              <a:extLst>
                <a:ext uri="{FF2B5EF4-FFF2-40B4-BE49-F238E27FC236}">
                  <a16:creationId xmlns:a16="http://schemas.microsoft.com/office/drawing/2014/main" id="{75C2013B-CCEF-104E-AEDA-1586D8141B73}"/>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87" name="Freeform: Shape 1286">
              <a:extLst>
                <a:ext uri="{FF2B5EF4-FFF2-40B4-BE49-F238E27FC236}">
                  <a16:creationId xmlns:a16="http://schemas.microsoft.com/office/drawing/2014/main" id="{843A1C5A-F3A7-C844-BF19-0BE9FF1433B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88" name="Freeform: Shape 1287">
              <a:extLst>
                <a:ext uri="{FF2B5EF4-FFF2-40B4-BE49-F238E27FC236}">
                  <a16:creationId xmlns:a16="http://schemas.microsoft.com/office/drawing/2014/main" id="{3E6C4FEE-CD8A-5B49-BF27-6AD5E1118C06}"/>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89" name="Freeform: Shape 1288">
              <a:extLst>
                <a:ext uri="{FF2B5EF4-FFF2-40B4-BE49-F238E27FC236}">
                  <a16:creationId xmlns:a16="http://schemas.microsoft.com/office/drawing/2014/main" id="{A2DCF3DB-E67F-2440-B0E7-702F7F30AC35}"/>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90" name="Freeform: Shape 1289">
              <a:extLst>
                <a:ext uri="{FF2B5EF4-FFF2-40B4-BE49-F238E27FC236}">
                  <a16:creationId xmlns:a16="http://schemas.microsoft.com/office/drawing/2014/main" id="{7931B43C-5DD4-B740-9CF0-646F4A34B01F}"/>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91" name="Freeform: Shape 1290">
              <a:extLst>
                <a:ext uri="{FF2B5EF4-FFF2-40B4-BE49-F238E27FC236}">
                  <a16:creationId xmlns:a16="http://schemas.microsoft.com/office/drawing/2014/main" id="{928BFCD3-C2ED-254A-8876-CA0DF031B623}"/>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2" name="Freeform: Shape 1291">
              <a:extLst>
                <a:ext uri="{FF2B5EF4-FFF2-40B4-BE49-F238E27FC236}">
                  <a16:creationId xmlns:a16="http://schemas.microsoft.com/office/drawing/2014/main" id="{A89BBD0F-D0A3-9E40-942C-5C2B21EDECB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3" name="Freeform: Shape 1292">
              <a:extLst>
                <a:ext uri="{FF2B5EF4-FFF2-40B4-BE49-F238E27FC236}">
                  <a16:creationId xmlns:a16="http://schemas.microsoft.com/office/drawing/2014/main" id="{9D82729F-6259-B641-A197-682813DC1E91}"/>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4" name="Freeform: Shape 1293">
              <a:extLst>
                <a:ext uri="{FF2B5EF4-FFF2-40B4-BE49-F238E27FC236}">
                  <a16:creationId xmlns:a16="http://schemas.microsoft.com/office/drawing/2014/main" id="{BF51F48B-FD9C-7D48-8C94-3DF6CF4C4040}"/>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5" name="Freeform: Shape 1294">
              <a:extLst>
                <a:ext uri="{FF2B5EF4-FFF2-40B4-BE49-F238E27FC236}">
                  <a16:creationId xmlns:a16="http://schemas.microsoft.com/office/drawing/2014/main" id="{6168E68A-3AE5-0844-A0ED-D01136026A6D}"/>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6" name="Freeform: Shape 1295">
              <a:extLst>
                <a:ext uri="{FF2B5EF4-FFF2-40B4-BE49-F238E27FC236}">
                  <a16:creationId xmlns:a16="http://schemas.microsoft.com/office/drawing/2014/main" id="{3018A346-D422-F34E-B6AB-624F3F1FCEC4}"/>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7" name="Freeform: Shape 1296">
              <a:extLst>
                <a:ext uri="{FF2B5EF4-FFF2-40B4-BE49-F238E27FC236}">
                  <a16:creationId xmlns:a16="http://schemas.microsoft.com/office/drawing/2014/main" id="{428FB295-BD0D-9247-8BDD-2F6914C6309C}"/>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98" name="Freeform: Shape 1297">
              <a:extLst>
                <a:ext uri="{FF2B5EF4-FFF2-40B4-BE49-F238E27FC236}">
                  <a16:creationId xmlns:a16="http://schemas.microsoft.com/office/drawing/2014/main" id="{3E9855C7-BAD0-C64D-9F7C-C6A603A8B9DF}"/>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99" name="Freeform: Shape 1298">
              <a:extLst>
                <a:ext uri="{FF2B5EF4-FFF2-40B4-BE49-F238E27FC236}">
                  <a16:creationId xmlns:a16="http://schemas.microsoft.com/office/drawing/2014/main" id="{92B5E4F2-59F0-2E45-9B27-ADFDD6EF2801}"/>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nvGrpSpPr>
          <p:cNvPr id="700" name="Group 699">
            <a:extLst>
              <a:ext uri="{FF2B5EF4-FFF2-40B4-BE49-F238E27FC236}">
                <a16:creationId xmlns:a16="http://schemas.microsoft.com/office/drawing/2014/main" id="{BB016566-A0AF-CF4F-86ED-7CFE7642D3A3}"/>
              </a:ext>
            </a:extLst>
          </p:cNvPr>
          <p:cNvGrpSpPr/>
          <p:nvPr/>
        </p:nvGrpSpPr>
        <p:grpSpPr>
          <a:xfrm>
            <a:off x="12545128" y="3055749"/>
            <a:ext cx="404028" cy="322423"/>
            <a:chOff x="6630539" y="5287514"/>
            <a:chExt cx="1865762" cy="1488919"/>
          </a:xfrm>
        </p:grpSpPr>
        <p:sp>
          <p:nvSpPr>
            <p:cNvPr id="701" name="Freeform: Shape 1339">
              <a:extLst>
                <a:ext uri="{FF2B5EF4-FFF2-40B4-BE49-F238E27FC236}">
                  <a16:creationId xmlns:a16="http://schemas.microsoft.com/office/drawing/2014/main" id="{E5B2A1C5-E05E-C848-BD08-BE4D2F04428F}"/>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2" name="Freeform: Shape 1340">
              <a:extLst>
                <a:ext uri="{FF2B5EF4-FFF2-40B4-BE49-F238E27FC236}">
                  <a16:creationId xmlns:a16="http://schemas.microsoft.com/office/drawing/2014/main" id="{1553C22C-3112-F649-8345-0A6DCA453297}"/>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03" name="Freeform: Shape 1341">
              <a:extLst>
                <a:ext uri="{FF2B5EF4-FFF2-40B4-BE49-F238E27FC236}">
                  <a16:creationId xmlns:a16="http://schemas.microsoft.com/office/drawing/2014/main" id="{C3C39E09-F1F0-E64B-A6CF-B1B0EF4EA163}"/>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4" name="Freeform: Shape 1342">
              <a:extLst>
                <a:ext uri="{FF2B5EF4-FFF2-40B4-BE49-F238E27FC236}">
                  <a16:creationId xmlns:a16="http://schemas.microsoft.com/office/drawing/2014/main" id="{6E5CB30B-D4C2-EB42-9D67-6B933C7EC118}"/>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5" name="Freeform: Shape 1343">
              <a:extLst>
                <a:ext uri="{FF2B5EF4-FFF2-40B4-BE49-F238E27FC236}">
                  <a16:creationId xmlns:a16="http://schemas.microsoft.com/office/drawing/2014/main" id="{AB455742-B0FF-8940-A0A2-CBB7DF7CEBDF}"/>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06" name="Freeform: Shape 1344">
              <a:extLst>
                <a:ext uri="{FF2B5EF4-FFF2-40B4-BE49-F238E27FC236}">
                  <a16:creationId xmlns:a16="http://schemas.microsoft.com/office/drawing/2014/main" id="{E9509166-3423-C94C-9874-BA8B054F3BBD}"/>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7" name="Freeform: Shape 1345">
              <a:extLst>
                <a:ext uri="{FF2B5EF4-FFF2-40B4-BE49-F238E27FC236}">
                  <a16:creationId xmlns:a16="http://schemas.microsoft.com/office/drawing/2014/main" id="{A80EE555-A818-2447-AC4E-7B3868717C72}"/>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8" name="Freeform: Shape 1346">
              <a:extLst>
                <a:ext uri="{FF2B5EF4-FFF2-40B4-BE49-F238E27FC236}">
                  <a16:creationId xmlns:a16="http://schemas.microsoft.com/office/drawing/2014/main" id="{AD05B13A-E1FC-064D-A478-9908A157B6EA}"/>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709" name="Freeform: Shape 1347">
              <a:extLst>
                <a:ext uri="{FF2B5EF4-FFF2-40B4-BE49-F238E27FC236}">
                  <a16:creationId xmlns:a16="http://schemas.microsoft.com/office/drawing/2014/main" id="{5D52A571-1D33-8B41-80A3-E1A49FE37631}"/>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710" name="Group 709">
            <a:extLst>
              <a:ext uri="{FF2B5EF4-FFF2-40B4-BE49-F238E27FC236}">
                <a16:creationId xmlns:a16="http://schemas.microsoft.com/office/drawing/2014/main" id="{552BA697-1866-554D-80B1-B0A9C5587CFB}"/>
              </a:ext>
            </a:extLst>
          </p:cNvPr>
          <p:cNvGrpSpPr/>
          <p:nvPr/>
        </p:nvGrpSpPr>
        <p:grpSpPr>
          <a:xfrm>
            <a:off x="12364625" y="3543192"/>
            <a:ext cx="404028" cy="322423"/>
            <a:chOff x="6630539" y="5287514"/>
            <a:chExt cx="1865762" cy="1488919"/>
          </a:xfrm>
        </p:grpSpPr>
        <p:sp>
          <p:nvSpPr>
            <p:cNvPr id="711" name="Freeform: Shape 1339">
              <a:extLst>
                <a:ext uri="{FF2B5EF4-FFF2-40B4-BE49-F238E27FC236}">
                  <a16:creationId xmlns:a16="http://schemas.microsoft.com/office/drawing/2014/main" id="{5C64262E-A49C-FA49-B684-2ACD4C2AB4C0}"/>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2" name="Freeform: Shape 1340">
              <a:extLst>
                <a:ext uri="{FF2B5EF4-FFF2-40B4-BE49-F238E27FC236}">
                  <a16:creationId xmlns:a16="http://schemas.microsoft.com/office/drawing/2014/main" id="{F8D395C5-A9D5-B44A-A18C-C3DDA4A85C1C}"/>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13" name="Freeform: Shape 1341">
              <a:extLst>
                <a:ext uri="{FF2B5EF4-FFF2-40B4-BE49-F238E27FC236}">
                  <a16:creationId xmlns:a16="http://schemas.microsoft.com/office/drawing/2014/main" id="{E4740715-748D-7740-BE0B-C44FC8542950}"/>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4" name="Freeform: Shape 1342">
              <a:extLst>
                <a:ext uri="{FF2B5EF4-FFF2-40B4-BE49-F238E27FC236}">
                  <a16:creationId xmlns:a16="http://schemas.microsoft.com/office/drawing/2014/main" id="{0D8F925B-C847-0749-B9FA-D5EFD1B3753F}"/>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5" name="Freeform: Shape 1343">
              <a:extLst>
                <a:ext uri="{FF2B5EF4-FFF2-40B4-BE49-F238E27FC236}">
                  <a16:creationId xmlns:a16="http://schemas.microsoft.com/office/drawing/2014/main" id="{B071980C-9D4C-9E4B-91B5-059BF6B894E1}"/>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16" name="Freeform: Shape 1344">
              <a:extLst>
                <a:ext uri="{FF2B5EF4-FFF2-40B4-BE49-F238E27FC236}">
                  <a16:creationId xmlns:a16="http://schemas.microsoft.com/office/drawing/2014/main" id="{EA9AB675-C772-D848-8F23-BD848220A1B8}"/>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7" name="Freeform: Shape 1345">
              <a:extLst>
                <a:ext uri="{FF2B5EF4-FFF2-40B4-BE49-F238E27FC236}">
                  <a16:creationId xmlns:a16="http://schemas.microsoft.com/office/drawing/2014/main" id="{B8252212-2909-8A4D-8B83-371233A3670D}"/>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8" name="Freeform: Shape 1346">
              <a:extLst>
                <a:ext uri="{FF2B5EF4-FFF2-40B4-BE49-F238E27FC236}">
                  <a16:creationId xmlns:a16="http://schemas.microsoft.com/office/drawing/2014/main" id="{F32F7F3F-B4BB-B647-9A7D-E3ABBE4BDD38}"/>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719" name="Freeform: Shape 1347">
              <a:extLst>
                <a:ext uri="{FF2B5EF4-FFF2-40B4-BE49-F238E27FC236}">
                  <a16:creationId xmlns:a16="http://schemas.microsoft.com/office/drawing/2014/main" id="{436BBC98-55E9-3946-B4BB-94AF2E9DD9F4}"/>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720" name="Group 719">
            <a:extLst>
              <a:ext uri="{FF2B5EF4-FFF2-40B4-BE49-F238E27FC236}">
                <a16:creationId xmlns:a16="http://schemas.microsoft.com/office/drawing/2014/main" id="{CA4A4C00-EC11-EE4E-8561-43164810DDA6}"/>
              </a:ext>
            </a:extLst>
          </p:cNvPr>
          <p:cNvGrpSpPr/>
          <p:nvPr/>
        </p:nvGrpSpPr>
        <p:grpSpPr>
          <a:xfrm>
            <a:off x="13054108" y="3033740"/>
            <a:ext cx="462784" cy="356616"/>
            <a:chOff x="13914391" y="3271480"/>
            <a:chExt cx="462784" cy="356616"/>
          </a:xfrm>
        </p:grpSpPr>
        <p:grpSp>
          <p:nvGrpSpPr>
            <p:cNvPr id="721" name="Group 720">
              <a:extLst>
                <a:ext uri="{FF2B5EF4-FFF2-40B4-BE49-F238E27FC236}">
                  <a16:creationId xmlns:a16="http://schemas.microsoft.com/office/drawing/2014/main" id="{BD8C2721-5281-1844-BBEF-77ED5C6D654F}"/>
                </a:ext>
              </a:extLst>
            </p:cNvPr>
            <p:cNvGrpSpPr/>
            <p:nvPr/>
          </p:nvGrpSpPr>
          <p:grpSpPr>
            <a:xfrm>
              <a:off x="13914391" y="3271480"/>
              <a:ext cx="334784" cy="292114"/>
              <a:chOff x="8648967" y="2983833"/>
              <a:chExt cx="1285975" cy="1122070"/>
            </a:xfrm>
          </p:grpSpPr>
          <p:sp>
            <p:nvSpPr>
              <p:cNvPr id="749" name="Freeform: Shape 1327">
                <a:extLst>
                  <a:ext uri="{FF2B5EF4-FFF2-40B4-BE49-F238E27FC236}">
                    <a16:creationId xmlns:a16="http://schemas.microsoft.com/office/drawing/2014/main" id="{B70E45B4-69DE-EC43-B3D2-0BEA7C11A969}"/>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0" name="Freeform: Shape 1328">
                <a:extLst>
                  <a:ext uri="{FF2B5EF4-FFF2-40B4-BE49-F238E27FC236}">
                    <a16:creationId xmlns:a16="http://schemas.microsoft.com/office/drawing/2014/main" id="{15847ADD-6073-B54C-8629-333EF1EF322A}"/>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1" name="Freeform: Shape 1329">
                <a:extLst>
                  <a:ext uri="{FF2B5EF4-FFF2-40B4-BE49-F238E27FC236}">
                    <a16:creationId xmlns:a16="http://schemas.microsoft.com/office/drawing/2014/main" id="{91427DD6-0AFB-EB48-BF72-87865E0A0117}"/>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2" name="Freeform: Shape 1330">
                <a:extLst>
                  <a:ext uri="{FF2B5EF4-FFF2-40B4-BE49-F238E27FC236}">
                    <a16:creationId xmlns:a16="http://schemas.microsoft.com/office/drawing/2014/main" id="{EA556FFF-AD00-434B-8068-0122DBE4195B}"/>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3" name="Freeform: Shape 1331">
                <a:extLst>
                  <a:ext uri="{FF2B5EF4-FFF2-40B4-BE49-F238E27FC236}">
                    <a16:creationId xmlns:a16="http://schemas.microsoft.com/office/drawing/2014/main" id="{E5EB4DFB-A161-1A43-A178-E1623D03A169}"/>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4" name="Freeform: Shape 1332">
                <a:extLst>
                  <a:ext uri="{FF2B5EF4-FFF2-40B4-BE49-F238E27FC236}">
                    <a16:creationId xmlns:a16="http://schemas.microsoft.com/office/drawing/2014/main" id="{02EF1140-2A78-1C40-8DD9-14388C153FE3}"/>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5" name="Freeform: Shape 1333">
                <a:extLst>
                  <a:ext uri="{FF2B5EF4-FFF2-40B4-BE49-F238E27FC236}">
                    <a16:creationId xmlns:a16="http://schemas.microsoft.com/office/drawing/2014/main" id="{CE1ACF35-8559-574C-983C-9A836EE8ECC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6" name="Freeform: Shape 1334">
                <a:extLst>
                  <a:ext uri="{FF2B5EF4-FFF2-40B4-BE49-F238E27FC236}">
                    <a16:creationId xmlns:a16="http://schemas.microsoft.com/office/drawing/2014/main" id="{762B666B-4093-6044-A2C7-C06CFDCCDDFB}"/>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7" name="Freeform: Shape 1335">
                <a:extLst>
                  <a:ext uri="{FF2B5EF4-FFF2-40B4-BE49-F238E27FC236}">
                    <a16:creationId xmlns:a16="http://schemas.microsoft.com/office/drawing/2014/main" id="{32A96B3A-C25B-3747-ABA6-80771F16A4F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8" name="Freeform: Shape 1336">
                <a:extLst>
                  <a:ext uri="{FF2B5EF4-FFF2-40B4-BE49-F238E27FC236}">
                    <a16:creationId xmlns:a16="http://schemas.microsoft.com/office/drawing/2014/main" id="{1360F71C-94C2-914A-A594-60D168981796}"/>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9" name="Freeform: Shape 1337">
                <a:extLst>
                  <a:ext uri="{FF2B5EF4-FFF2-40B4-BE49-F238E27FC236}">
                    <a16:creationId xmlns:a16="http://schemas.microsoft.com/office/drawing/2014/main" id="{C4FA88ED-2B87-5D41-B797-3D7CB3377A91}"/>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60" name="Freeform: Shape 1338">
                <a:extLst>
                  <a:ext uri="{FF2B5EF4-FFF2-40B4-BE49-F238E27FC236}">
                    <a16:creationId xmlns:a16="http://schemas.microsoft.com/office/drawing/2014/main" id="{FF281969-CE2A-5341-9377-FA980749987B}"/>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722" name="Group 721">
              <a:extLst>
                <a:ext uri="{FF2B5EF4-FFF2-40B4-BE49-F238E27FC236}">
                  <a16:creationId xmlns:a16="http://schemas.microsoft.com/office/drawing/2014/main" id="{962F7140-E120-8D4B-A546-05E135FB07D0}"/>
                </a:ext>
              </a:extLst>
            </p:cNvPr>
            <p:cNvGrpSpPr/>
            <p:nvPr/>
          </p:nvGrpSpPr>
          <p:grpSpPr>
            <a:xfrm>
              <a:off x="14043618" y="3396602"/>
              <a:ext cx="167758" cy="108313"/>
              <a:chOff x="9145357" y="3464451"/>
              <a:chExt cx="644395" cy="416052"/>
            </a:xfrm>
          </p:grpSpPr>
          <p:sp>
            <p:nvSpPr>
              <p:cNvPr id="730" name="Freeform: Shape 1308">
                <a:extLst>
                  <a:ext uri="{FF2B5EF4-FFF2-40B4-BE49-F238E27FC236}">
                    <a16:creationId xmlns:a16="http://schemas.microsoft.com/office/drawing/2014/main" id="{E5F00873-914A-3948-A80E-F3BCE4179E29}"/>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1" name="Freeform: Shape 1309">
                <a:extLst>
                  <a:ext uri="{FF2B5EF4-FFF2-40B4-BE49-F238E27FC236}">
                    <a16:creationId xmlns:a16="http://schemas.microsoft.com/office/drawing/2014/main" id="{A3C601EC-FF0B-4947-92D6-4FD63EDF898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2" name="Freeform: Shape 1310">
                <a:extLst>
                  <a:ext uri="{FF2B5EF4-FFF2-40B4-BE49-F238E27FC236}">
                    <a16:creationId xmlns:a16="http://schemas.microsoft.com/office/drawing/2014/main" id="{9923A4EC-EB36-3145-9C0A-EBC474912BE6}"/>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3" name="Freeform: Shape 1311">
                <a:extLst>
                  <a:ext uri="{FF2B5EF4-FFF2-40B4-BE49-F238E27FC236}">
                    <a16:creationId xmlns:a16="http://schemas.microsoft.com/office/drawing/2014/main" id="{0C68325A-F37C-0847-8C05-A9CA5BFC443A}"/>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4" name="Freeform: Shape 1312">
                <a:extLst>
                  <a:ext uri="{FF2B5EF4-FFF2-40B4-BE49-F238E27FC236}">
                    <a16:creationId xmlns:a16="http://schemas.microsoft.com/office/drawing/2014/main" id="{7C47BF71-349E-C747-807C-1F0B81FFA91D}"/>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5" name="Freeform: Shape 1313">
                <a:extLst>
                  <a:ext uri="{FF2B5EF4-FFF2-40B4-BE49-F238E27FC236}">
                    <a16:creationId xmlns:a16="http://schemas.microsoft.com/office/drawing/2014/main" id="{8E5039C0-CA6B-3B47-B74B-3D3EFCDAE9F5}"/>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6" name="Freeform: Shape 1314">
                <a:extLst>
                  <a:ext uri="{FF2B5EF4-FFF2-40B4-BE49-F238E27FC236}">
                    <a16:creationId xmlns:a16="http://schemas.microsoft.com/office/drawing/2014/main" id="{3EFFCF96-C587-A740-B8DB-6F1F14B2F3A9}"/>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7" name="Freeform: Shape 1315">
                <a:extLst>
                  <a:ext uri="{FF2B5EF4-FFF2-40B4-BE49-F238E27FC236}">
                    <a16:creationId xmlns:a16="http://schemas.microsoft.com/office/drawing/2014/main" id="{8D16E41B-EF2D-604A-8F72-58C69964049B}"/>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8" name="Freeform: Shape 1316">
                <a:extLst>
                  <a:ext uri="{FF2B5EF4-FFF2-40B4-BE49-F238E27FC236}">
                    <a16:creationId xmlns:a16="http://schemas.microsoft.com/office/drawing/2014/main" id="{5CC8916A-14CF-2747-8234-B02E8514E56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9" name="Freeform: Shape 1317">
                <a:extLst>
                  <a:ext uri="{FF2B5EF4-FFF2-40B4-BE49-F238E27FC236}">
                    <a16:creationId xmlns:a16="http://schemas.microsoft.com/office/drawing/2014/main" id="{AD3482CC-22E1-EA4C-8103-D1A6CF70137A}"/>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0" name="Freeform: Shape 1318">
                <a:extLst>
                  <a:ext uri="{FF2B5EF4-FFF2-40B4-BE49-F238E27FC236}">
                    <a16:creationId xmlns:a16="http://schemas.microsoft.com/office/drawing/2014/main" id="{CA5F187C-A1EF-BE4A-B3A6-2597E7E66EC3}"/>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1" name="Freeform: Shape 1319">
                <a:extLst>
                  <a:ext uri="{FF2B5EF4-FFF2-40B4-BE49-F238E27FC236}">
                    <a16:creationId xmlns:a16="http://schemas.microsoft.com/office/drawing/2014/main" id="{A3CE8477-09DF-1E41-AD2B-26543189F21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2" name="Freeform: Shape 1320">
                <a:extLst>
                  <a:ext uri="{FF2B5EF4-FFF2-40B4-BE49-F238E27FC236}">
                    <a16:creationId xmlns:a16="http://schemas.microsoft.com/office/drawing/2014/main" id="{D208B838-1760-364C-AB58-1AC00F39E54A}"/>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3" name="Freeform: Shape 1321">
                <a:extLst>
                  <a:ext uri="{FF2B5EF4-FFF2-40B4-BE49-F238E27FC236}">
                    <a16:creationId xmlns:a16="http://schemas.microsoft.com/office/drawing/2014/main" id="{3D2272DC-1B83-E74A-8BD4-82E95CD4E11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4" name="Freeform: Shape 1322">
                <a:extLst>
                  <a:ext uri="{FF2B5EF4-FFF2-40B4-BE49-F238E27FC236}">
                    <a16:creationId xmlns:a16="http://schemas.microsoft.com/office/drawing/2014/main" id="{7D4951CA-57F3-C341-841A-75E04BE8C133}"/>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5" name="Freeform: Shape 1323">
                <a:extLst>
                  <a:ext uri="{FF2B5EF4-FFF2-40B4-BE49-F238E27FC236}">
                    <a16:creationId xmlns:a16="http://schemas.microsoft.com/office/drawing/2014/main" id="{B9BC4B19-C3F1-B34A-9264-81D29388BA96}"/>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6" name="Freeform: Shape 1324">
                <a:extLst>
                  <a:ext uri="{FF2B5EF4-FFF2-40B4-BE49-F238E27FC236}">
                    <a16:creationId xmlns:a16="http://schemas.microsoft.com/office/drawing/2014/main" id="{CF1D8925-D1B2-DE49-9915-5BEE0569DF15}"/>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7" name="Freeform: Shape 1325">
                <a:extLst>
                  <a:ext uri="{FF2B5EF4-FFF2-40B4-BE49-F238E27FC236}">
                    <a16:creationId xmlns:a16="http://schemas.microsoft.com/office/drawing/2014/main" id="{118B462C-6FE1-1845-BF91-E7BBB4096EC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8" name="Freeform: Shape 1326">
                <a:extLst>
                  <a:ext uri="{FF2B5EF4-FFF2-40B4-BE49-F238E27FC236}">
                    <a16:creationId xmlns:a16="http://schemas.microsoft.com/office/drawing/2014/main" id="{37D2534F-AE36-8848-809B-4508856F5DBE}"/>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grpSp>
        <p:grpSp>
          <p:nvGrpSpPr>
            <p:cNvPr id="723" name="Group 722">
              <a:extLst>
                <a:ext uri="{FF2B5EF4-FFF2-40B4-BE49-F238E27FC236}">
                  <a16:creationId xmlns:a16="http://schemas.microsoft.com/office/drawing/2014/main" id="{7B3BC54E-2046-1F48-A586-4D12886F2940}"/>
                </a:ext>
              </a:extLst>
            </p:cNvPr>
            <p:cNvGrpSpPr/>
            <p:nvPr/>
          </p:nvGrpSpPr>
          <p:grpSpPr>
            <a:xfrm>
              <a:off x="14184160" y="3439575"/>
              <a:ext cx="193015" cy="188521"/>
              <a:chOff x="8848997" y="6359275"/>
              <a:chExt cx="785468" cy="767180"/>
            </a:xfrm>
          </p:grpSpPr>
          <p:sp>
            <p:nvSpPr>
              <p:cNvPr id="724" name="Freeform: Shape 1302">
                <a:extLst>
                  <a:ext uri="{FF2B5EF4-FFF2-40B4-BE49-F238E27FC236}">
                    <a16:creationId xmlns:a16="http://schemas.microsoft.com/office/drawing/2014/main" id="{8B7C3BB1-AE3F-2A44-85AA-1EEAFE4D2DD3}"/>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25" name="Freeform: Shape 1303">
                <a:extLst>
                  <a:ext uri="{FF2B5EF4-FFF2-40B4-BE49-F238E27FC236}">
                    <a16:creationId xmlns:a16="http://schemas.microsoft.com/office/drawing/2014/main" id="{C710D795-B5E0-874D-A005-D686E7A8CD3B}"/>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26" name="Freeform: Shape 1304">
                <a:extLst>
                  <a:ext uri="{FF2B5EF4-FFF2-40B4-BE49-F238E27FC236}">
                    <a16:creationId xmlns:a16="http://schemas.microsoft.com/office/drawing/2014/main" id="{3E6BF537-1614-2F49-A92F-171F3A44367B}"/>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27" name="Freeform: Shape 1305">
                <a:extLst>
                  <a:ext uri="{FF2B5EF4-FFF2-40B4-BE49-F238E27FC236}">
                    <a16:creationId xmlns:a16="http://schemas.microsoft.com/office/drawing/2014/main" id="{26A6ADFD-4E25-154A-90DE-A4F63948FA38}"/>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28" name="Freeform: Shape 1306">
                <a:extLst>
                  <a:ext uri="{FF2B5EF4-FFF2-40B4-BE49-F238E27FC236}">
                    <a16:creationId xmlns:a16="http://schemas.microsoft.com/office/drawing/2014/main" id="{343F44DC-1813-9D4E-BA39-74B433831701}"/>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29" name="Freeform: Shape 1307">
                <a:extLst>
                  <a:ext uri="{FF2B5EF4-FFF2-40B4-BE49-F238E27FC236}">
                    <a16:creationId xmlns:a16="http://schemas.microsoft.com/office/drawing/2014/main" id="{C640428B-9E98-1C41-9C54-A2B8104D0252}"/>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761" name="Group 760">
            <a:extLst>
              <a:ext uri="{FF2B5EF4-FFF2-40B4-BE49-F238E27FC236}">
                <a16:creationId xmlns:a16="http://schemas.microsoft.com/office/drawing/2014/main" id="{6DE714A1-B90A-EA40-8F08-ABA42DC7E9F7}"/>
              </a:ext>
            </a:extLst>
          </p:cNvPr>
          <p:cNvGrpSpPr/>
          <p:nvPr/>
        </p:nvGrpSpPr>
        <p:grpSpPr>
          <a:xfrm>
            <a:off x="12860028" y="3525717"/>
            <a:ext cx="462784" cy="356616"/>
            <a:chOff x="13914391" y="3271480"/>
            <a:chExt cx="462784" cy="356616"/>
          </a:xfrm>
        </p:grpSpPr>
        <p:grpSp>
          <p:nvGrpSpPr>
            <p:cNvPr id="762" name="Group 761">
              <a:extLst>
                <a:ext uri="{FF2B5EF4-FFF2-40B4-BE49-F238E27FC236}">
                  <a16:creationId xmlns:a16="http://schemas.microsoft.com/office/drawing/2014/main" id="{9A8DA376-536B-7648-83F9-7FE27A6AB4C0}"/>
                </a:ext>
              </a:extLst>
            </p:cNvPr>
            <p:cNvGrpSpPr/>
            <p:nvPr/>
          </p:nvGrpSpPr>
          <p:grpSpPr>
            <a:xfrm>
              <a:off x="13914391" y="3271480"/>
              <a:ext cx="334784" cy="292114"/>
              <a:chOff x="8648967" y="2983833"/>
              <a:chExt cx="1285975" cy="1122070"/>
            </a:xfrm>
          </p:grpSpPr>
          <p:sp>
            <p:nvSpPr>
              <p:cNvPr id="1016" name="Freeform: Shape 1327">
                <a:extLst>
                  <a:ext uri="{FF2B5EF4-FFF2-40B4-BE49-F238E27FC236}">
                    <a16:creationId xmlns:a16="http://schemas.microsoft.com/office/drawing/2014/main" id="{237C4F38-18DC-1649-98B5-DA1415610CDC}"/>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17" name="Freeform: Shape 1328">
                <a:extLst>
                  <a:ext uri="{FF2B5EF4-FFF2-40B4-BE49-F238E27FC236}">
                    <a16:creationId xmlns:a16="http://schemas.microsoft.com/office/drawing/2014/main" id="{D9EDAD6B-EDC2-C240-B073-2CD286D8B92F}"/>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18" name="Freeform: Shape 1329">
                <a:extLst>
                  <a:ext uri="{FF2B5EF4-FFF2-40B4-BE49-F238E27FC236}">
                    <a16:creationId xmlns:a16="http://schemas.microsoft.com/office/drawing/2014/main" id="{70F46895-FB37-4C4F-BC38-FA04E9302BD0}"/>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19" name="Freeform: Shape 1330">
                <a:extLst>
                  <a:ext uri="{FF2B5EF4-FFF2-40B4-BE49-F238E27FC236}">
                    <a16:creationId xmlns:a16="http://schemas.microsoft.com/office/drawing/2014/main" id="{C3773AB4-61C4-264E-979E-68AA427D65F3}"/>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0" name="Freeform: Shape 1331">
                <a:extLst>
                  <a:ext uri="{FF2B5EF4-FFF2-40B4-BE49-F238E27FC236}">
                    <a16:creationId xmlns:a16="http://schemas.microsoft.com/office/drawing/2014/main" id="{C3A9780A-5E18-3841-A4AE-A7C24AB82491}"/>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1" name="Freeform: Shape 1332">
                <a:extLst>
                  <a:ext uri="{FF2B5EF4-FFF2-40B4-BE49-F238E27FC236}">
                    <a16:creationId xmlns:a16="http://schemas.microsoft.com/office/drawing/2014/main" id="{CE3CC4C5-3664-E749-B3D9-AD26EF4B1C42}"/>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2" name="Freeform: Shape 1333">
                <a:extLst>
                  <a:ext uri="{FF2B5EF4-FFF2-40B4-BE49-F238E27FC236}">
                    <a16:creationId xmlns:a16="http://schemas.microsoft.com/office/drawing/2014/main" id="{C88D6198-1C2C-FE47-B9C1-AD6A31FE45D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3" name="Freeform: Shape 1334">
                <a:extLst>
                  <a:ext uri="{FF2B5EF4-FFF2-40B4-BE49-F238E27FC236}">
                    <a16:creationId xmlns:a16="http://schemas.microsoft.com/office/drawing/2014/main" id="{A12720DB-5CD5-3444-81EF-A1E249FAE195}"/>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4" name="Freeform: Shape 1335">
                <a:extLst>
                  <a:ext uri="{FF2B5EF4-FFF2-40B4-BE49-F238E27FC236}">
                    <a16:creationId xmlns:a16="http://schemas.microsoft.com/office/drawing/2014/main" id="{399202F9-D213-9544-9395-5770D52F97C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5" name="Freeform: Shape 1336">
                <a:extLst>
                  <a:ext uri="{FF2B5EF4-FFF2-40B4-BE49-F238E27FC236}">
                    <a16:creationId xmlns:a16="http://schemas.microsoft.com/office/drawing/2014/main" id="{09D904E0-4339-304D-9ED2-61EA861988CB}"/>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6" name="Freeform: Shape 1337">
                <a:extLst>
                  <a:ext uri="{FF2B5EF4-FFF2-40B4-BE49-F238E27FC236}">
                    <a16:creationId xmlns:a16="http://schemas.microsoft.com/office/drawing/2014/main" id="{B285F500-AF57-BE48-B47A-2E2400588F4F}"/>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7" name="Freeform: Shape 1338">
                <a:extLst>
                  <a:ext uri="{FF2B5EF4-FFF2-40B4-BE49-F238E27FC236}">
                    <a16:creationId xmlns:a16="http://schemas.microsoft.com/office/drawing/2014/main" id="{2DFA53FC-E067-7641-BE60-C05ED8C6DCCD}"/>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763" name="Group 762">
              <a:extLst>
                <a:ext uri="{FF2B5EF4-FFF2-40B4-BE49-F238E27FC236}">
                  <a16:creationId xmlns:a16="http://schemas.microsoft.com/office/drawing/2014/main" id="{73B71D38-04EC-AF47-B432-E3E9E1E7C69B}"/>
                </a:ext>
              </a:extLst>
            </p:cNvPr>
            <p:cNvGrpSpPr/>
            <p:nvPr/>
          </p:nvGrpSpPr>
          <p:grpSpPr>
            <a:xfrm>
              <a:off x="14043618" y="3396602"/>
              <a:ext cx="167758" cy="108313"/>
              <a:chOff x="9145357" y="3464451"/>
              <a:chExt cx="644395" cy="416052"/>
            </a:xfrm>
          </p:grpSpPr>
          <p:sp>
            <p:nvSpPr>
              <p:cNvPr id="771" name="Freeform: Shape 1308">
                <a:extLst>
                  <a:ext uri="{FF2B5EF4-FFF2-40B4-BE49-F238E27FC236}">
                    <a16:creationId xmlns:a16="http://schemas.microsoft.com/office/drawing/2014/main" id="{B764D0B5-903B-BE45-AA31-E07331181C45}"/>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2" name="Freeform: Shape 1309">
                <a:extLst>
                  <a:ext uri="{FF2B5EF4-FFF2-40B4-BE49-F238E27FC236}">
                    <a16:creationId xmlns:a16="http://schemas.microsoft.com/office/drawing/2014/main" id="{7DD00A08-6565-A64F-A8FF-74BB67CEC1D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3" name="Freeform: Shape 1310">
                <a:extLst>
                  <a:ext uri="{FF2B5EF4-FFF2-40B4-BE49-F238E27FC236}">
                    <a16:creationId xmlns:a16="http://schemas.microsoft.com/office/drawing/2014/main" id="{34484CDE-0D12-3A43-BB21-FD5355BCF02C}"/>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4" name="Freeform: Shape 1311">
                <a:extLst>
                  <a:ext uri="{FF2B5EF4-FFF2-40B4-BE49-F238E27FC236}">
                    <a16:creationId xmlns:a16="http://schemas.microsoft.com/office/drawing/2014/main" id="{E5221EE7-9596-1547-BF4B-EA62BF0E7C11}"/>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5" name="Freeform: Shape 1312">
                <a:extLst>
                  <a:ext uri="{FF2B5EF4-FFF2-40B4-BE49-F238E27FC236}">
                    <a16:creationId xmlns:a16="http://schemas.microsoft.com/office/drawing/2014/main" id="{07EB8EB3-750E-9945-AFD0-BCA047C0BFDF}"/>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6" name="Freeform: Shape 1313">
                <a:extLst>
                  <a:ext uri="{FF2B5EF4-FFF2-40B4-BE49-F238E27FC236}">
                    <a16:creationId xmlns:a16="http://schemas.microsoft.com/office/drawing/2014/main" id="{C2DAEFCC-2B65-404B-9C1A-954007F3CFAB}"/>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7" name="Freeform: Shape 1314">
                <a:extLst>
                  <a:ext uri="{FF2B5EF4-FFF2-40B4-BE49-F238E27FC236}">
                    <a16:creationId xmlns:a16="http://schemas.microsoft.com/office/drawing/2014/main" id="{46F77E9D-A2A0-D848-B46D-2970ABFE3E6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8" name="Freeform: Shape 1315">
                <a:extLst>
                  <a:ext uri="{FF2B5EF4-FFF2-40B4-BE49-F238E27FC236}">
                    <a16:creationId xmlns:a16="http://schemas.microsoft.com/office/drawing/2014/main" id="{B004C2D8-23C1-D94D-BE19-5506085B53B8}"/>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9" name="Freeform: Shape 1316">
                <a:extLst>
                  <a:ext uri="{FF2B5EF4-FFF2-40B4-BE49-F238E27FC236}">
                    <a16:creationId xmlns:a16="http://schemas.microsoft.com/office/drawing/2014/main" id="{B686FECB-487E-B346-895B-42286E9901B4}"/>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0" name="Freeform: Shape 1317">
                <a:extLst>
                  <a:ext uri="{FF2B5EF4-FFF2-40B4-BE49-F238E27FC236}">
                    <a16:creationId xmlns:a16="http://schemas.microsoft.com/office/drawing/2014/main" id="{5BEB3CC3-A00C-1940-BED3-D679AC277829}"/>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1" name="Freeform: Shape 1318">
                <a:extLst>
                  <a:ext uri="{FF2B5EF4-FFF2-40B4-BE49-F238E27FC236}">
                    <a16:creationId xmlns:a16="http://schemas.microsoft.com/office/drawing/2014/main" id="{F11B15FE-05E1-1449-8F87-6568F40A40C4}"/>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2" name="Freeform: Shape 1319">
                <a:extLst>
                  <a:ext uri="{FF2B5EF4-FFF2-40B4-BE49-F238E27FC236}">
                    <a16:creationId xmlns:a16="http://schemas.microsoft.com/office/drawing/2014/main" id="{96E12588-7D46-5D4D-9D2D-03128F83059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3" name="Freeform: Shape 1320">
                <a:extLst>
                  <a:ext uri="{FF2B5EF4-FFF2-40B4-BE49-F238E27FC236}">
                    <a16:creationId xmlns:a16="http://schemas.microsoft.com/office/drawing/2014/main" id="{F663E21D-0FF3-4549-815D-47682C82DDB7}"/>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4" name="Freeform: Shape 1321">
                <a:extLst>
                  <a:ext uri="{FF2B5EF4-FFF2-40B4-BE49-F238E27FC236}">
                    <a16:creationId xmlns:a16="http://schemas.microsoft.com/office/drawing/2014/main" id="{B7E6F606-5B9D-CC47-9745-54ACC32FBC8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5" name="Freeform: Shape 1322">
                <a:extLst>
                  <a:ext uri="{FF2B5EF4-FFF2-40B4-BE49-F238E27FC236}">
                    <a16:creationId xmlns:a16="http://schemas.microsoft.com/office/drawing/2014/main" id="{62BD8F4E-AE0B-1E41-9139-120DEDF1A50B}"/>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6" name="Freeform: Shape 1323">
                <a:extLst>
                  <a:ext uri="{FF2B5EF4-FFF2-40B4-BE49-F238E27FC236}">
                    <a16:creationId xmlns:a16="http://schemas.microsoft.com/office/drawing/2014/main" id="{13252D49-F3AE-4F41-930A-9BFC2D5769C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7" name="Freeform: Shape 1324">
                <a:extLst>
                  <a:ext uri="{FF2B5EF4-FFF2-40B4-BE49-F238E27FC236}">
                    <a16:creationId xmlns:a16="http://schemas.microsoft.com/office/drawing/2014/main" id="{72D089E6-3FCD-1447-BAFC-299049FAC6B7}"/>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8" name="Freeform: Shape 1325">
                <a:extLst>
                  <a:ext uri="{FF2B5EF4-FFF2-40B4-BE49-F238E27FC236}">
                    <a16:creationId xmlns:a16="http://schemas.microsoft.com/office/drawing/2014/main" id="{029B0ED9-3AD4-9D47-98F9-FF8F25E33A4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9" name="Freeform: Shape 1326">
                <a:extLst>
                  <a:ext uri="{FF2B5EF4-FFF2-40B4-BE49-F238E27FC236}">
                    <a16:creationId xmlns:a16="http://schemas.microsoft.com/office/drawing/2014/main" id="{5DFFA689-781D-244B-B12E-666261510038}"/>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grpSp>
        <p:grpSp>
          <p:nvGrpSpPr>
            <p:cNvPr id="764" name="Group 763">
              <a:extLst>
                <a:ext uri="{FF2B5EF4-FFF2-40B4-BE49-F238E27FC236}">
                  <a16:creationId xmlns:a16="http://schemas.microsoft.com/office/drawing/2014/main" id="{668627AC-D0C8-5F40-AC2D-3BE91EAFC8B1}"/>
                </a:ext>
              </a:extLst>
            </p:cNvPr>
            <p:cNvGrpSpPr/>
            <p:nvPr/>
          </p:nvGrpSpPr>
          <p:grpSpPr>
            <a:xfrm>
              <a:off x="14184160" y="3439575"/>
              <a:ext cx="193015" cy="188521"/>
              <a:chOff x="8848997" y="6359275"/>
              <a:chExt cx="785468" cy="767180"/>
            </a:xfrm>
          </p:grpSpPr>
          <p:sp>
            <p:nvSpPr>
              <p:cNvPr id="765" name="Freeform: Shape 1302">
                <a:extLst>
                  <a:ext uri="{FF2B5EF4-FFF2-40B4-BE49-F238E27FC236}">
                    <a16:creationId xmlns:a16="http://schemas.microsoft.com/office/drawing/2014/main" id="{466229F0-2BF4-C643-B463-6A0AD774537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66" name="Freeform: Shape 1303">
                <a:extLst>
                  <a:ext uri="{FF2B5EF4-FFF2-40B4-BE49-F238E27FC236}">
                    <a16:creationId xmlns:a16="http://schemas.microsoft.com/office/drawing/2014/main" id="{073B7DFE-EBF6-6847-B7EE-3373A4924676}"/>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67" name="Freeform: Shape 1304">
                <a:extLst>
                  <a:ext uri="{FF2B5EF4-FFF2-40B4-BE49-F238E27FC236}">
                    <a16:creationId xmlns:a16="http://schemas.microsoft.com/office/drawing/2014/main" id="{C5B740B9-1EF9-CF4E-9739-1D43268920ED}"/>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68" name="Freeform: Shape 1305">
                <a:extLst>
                  <a:ext uri="{FF2B5EF4-FFF2-40B4-BE49-F238E27FC236}">
                    <a16:creationId xmlns:a16="http://schemas.microsoft.com/office/drawing/2014/main" id="{792C03A9-47FD-A34D-A9FD-D720AB9F2D4F}"/>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69" name="Freeform: Shape 1306">
                <a:extLst>
                  <a:ext uri="{FF2B5EF4-FFF2-40B4-BE49-F238E27FC236}">
                    <a16:creationId xmlns:a16="http://schemas.microsoft.com/office/drawing/2014/main" id="{1BF42053-7BA9-2348-9920-AE6791360BAE}"/>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70" name="Freeform: Shape 1307">
                <a:extLst>
                  <a:ext uri="{FF2B5EF4-FFF2-40B4-BE49-F238E27FC236}">
                    <a16:creationId xmlns:a16="http://schemas.microsoft.com/office/drawing/2014/main" id="{D6B078B1-EAFA-614F-A18E-05E74062AA7A}"/>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580" name="Group 579">
            <a:extLst>
              <a:ext uri="{FF2B5EF4-FFF2-40B4-BE49-F238E27FC236}">
                <a16:creationId xmlns:a16="http://schemas.microsoft.com/office/drawing/2014/main" id="{9EA11211-8B1E-0141-81CB-A5AE6DABBF07}"/>
              </a:ext>
            </a:extLst>
          </p:cNvPr>
          <p:cNvGrpSpPr/>
          <p:nvPr/>
        </p:nvGrpSpPr>
        <p:grpSpPr>
          <a:xfrm>
            <a:off x="12930039" y="452986"/>
            <a:ext cx="1341955" cy="905911"/>
            <a:chOff x="12930039" y="452986"/>
            <a:chExt cx="1341955" cy="905911"/>
          </a:xfrm>
        </p:grpSpPr>
        <p:sp>
          <p:nvSpPr>
            <p:cNvPr id="605" name="Application Design">
              <a:extLst>
                <a:ext uri="{FF2B5EF4-FFF2-40B4-BE49-F238E27FC236}">
                  <a16:creationId xmlns:a16="http://schemas.microsoft.com/office/drawing/2014/main" id="{CF7F7BE4-04BA-1A42-A7C9-5EE7F9C9CC6E}"/>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791" name="Group 790">
              <a:extLst>
                <a:ext uri="{FF2B5EF4-FFF2-40B4-BE49-F238E27FC236}">
                  <a16:creationId xmlns:a16="http://schemas.microsoft.com/office/drawing/2014/main" id="{81B7767F-DF1E-FE47-A707-ACD821B00233}"/>
                </a:ext>
              </a:extLst>
            </p:cNvPr>
            <p:cNvGrpSpPr>
              <a:grpSpLocks noChangeAspect="1"/>
            </p:cNvGrpSpPr>
            <p:nvPr/>
          </p:nvGrpSpPr>
          <p:grpSpPr>
            <a:xfrm>
              <a:off x="13145093" y="452986"/>
              <a:ext cx="911847" cy="544372"/>
              <a:chOff x="-687690" y="4014362"/>
              <a:chExt cx="535871" cy="319914"/>
            </a:xfrm>
          </p:grpSpPr>
          <p:sp>
            <p:nvSpPr>
              <p:cNvPr id="792" name="Freeform: Shape 716">
                <a:extLst>
                  <a:ext uri="{FF2B5EF4-FFF2-40B4-BE49-F238E27FC236}">
                    <a16:creationId xmlns:a16="http://schemas.microsoft.com/office/drawing/2014/main" id="{62186F72-4722-FF43-8741-AF299D406C3E}"/>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3" name="Freeform: Shape 717">
                <a:extLst>
                  <a:ext uri="{FF2B5EF4-FFF2-40B4-BE49-F238E27FC236}">
                    <a16:creationId xmlns:a16="http://schemas.microsoft.com/office/drawing/2014/main" id="{A37E3847-0515-7041-9E9F-32859746098F}"/>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7" name="Freeform: Shape 718">
                <a:extLst>
                  <a:ext uri="{FF2B5EF4-FFF2-40B4-BE49-F238E27FC236}">
                    <a16:creationId xmlns:a16="http://schemas.microsoft.com/office/drawing/2014/main" id="{F37E2C4F-973F-9A4D-8F9D-59FA3542A073}"/>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8" name="Freeform: Shape 719">
                <a:extLst>
                  <a:ext uri="{FF2B5EF4-FFF2-40B4-BE49-F238E27FC236}">
                    <a16:creationId xmlns:a16="http://schemas.microsoft.com/office/drawing/2014/main" id="{93C445B3-2E4C-494E-8B60-67547F0C097B}"/>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9" name="Freeform: Shape 720">
                <a:extLst>
                  <a:ext uri="{FF2B5EF4-FFF2-40B4-BE49-F238E27FC236}">
                    <a16:creationId xmlns:a16="http://schemas.microsoft.com/office/drawing/2014/main" id="{269F2139-2C51-0E40-AF51-32A3E31B5F01}"/>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0" name="Freeform: Shape 721">
                <a:extLst>
                  <a:ext uri="{FF2B5EF4-FFF2-40B4-BE49-F238E27FC236}">
                    <a16:creationId xmlns:a16="http://schemas.microsoft.com/office/drawing/2014/main" id="{46134451-C9C6-4B43-94C6-BF54A4B2F222}"/>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1" name="Freeform: Shape 722">
                <a:extLst>
                  <a:ext uri="{FF2B5EF4-FFF2-40B4-BE49-F238E27FC236}">
                    <a16:creationId xmlns:a16="http://schemas.microsoft.com/office/drawing/2014/main" id="{80E250CB-2D56-8B4F-BC69-A9980945034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2" name="Freeform: Shape 723">
                <a:extLst>
                  <a:ext uri="{FF2B5EF4-FFF2-40B4-BE49-F238E27FC236}">
                    <a16:creationId xmlns:a16="http://schemas.microsoft.com/office/drawing/2014/main" id="{A4A3671E-AD5D-E447-A49A-C9BEFCE200F6}"/>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3" name="Freeform: Shape 724">
                <a:extLst>
                  <a:ext uri="{FF2B5EF4-FFF2-40B4-BE49-F238E27FC236}">
                    <a16:creationId xmlns:a16="http://schemas.microsoft.com/office/drawing/2014/main" id="{B01ACF3D-07EB-814C-9633-D92AE4307D52}"/>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4" name="Freeform: Shape 725">
                <a:extLst>
                  <a:ext uri="{FF2B5EF4-FFF2-40B4-BE49-F238E27FC236}">
                    <a16:creationId xmlns:a16="http://schemas.microsoft.com/office/drawing/2014/main" id="{F1B4F8F3-1D87-094B-A6F7-003F1C5E6BB2}"/>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5" name="Freeform: Shape 726">
                <a:extLst>
                  <a:ext uri="{FF2B5EF4-FFF2-40B4-BE49-F238E27FC236}">
                    <a16:creationId xmlns:a16="http://schemas.microsoft.com/office/drawing/2014/main" id="{64EFC9B2-51EF-F94F-A229-E4A238A3D9B6}"/>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6" name="Freeform: Shape 727">
                <a:extLst>
                  <a:ext uri="{FF2B5EF4-FFF2-40B4-BE49-F238E27FC236}">
                    <a16:creationId xmlns:a16="http://schemas.microsoft.com/office/drawing/2014/main" id="{BECE1919-FE51-984E-82A9-894443BBDFA6}"/>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827" name="Group 826">
            <a:extLst>
              <a:ext uri="{FF2B5EF4-FFF2-40B4-BE49-F238E27FC236}">
                <a16:creationId xmlns:a16="http://schemas.microsoft.com/office/drawing/2014/main" id="{E8D59516-DE7C-478E-9A4A-1541D29D3104}"/>
              </a:ext>
            </a:extLst>
          </p:cNvPr>
          <p:cNvGrpSpPr/>
          <p:nvPr/>
        </p:nvGrpSpPr>
        <p:grpSpPr>
          <a:xfrm>
            <a:off x="5866393" y="4502020"/>
            <a:ext cx="718766" cy="790712"/>
            <a:chOff x="10283651" y="2930442"/>
            <a:chExt cx="727249" cy="800043"/>
          </a:xfrm>
        </p:grpSpPr>
        <p:sp>
          <p:nvSpPr>
            <p:cNvPr id="828" name="Oval 827">
              <a:extLst>
                <a:ext uri="{FF2B5EF4-FFF2-40B4-BE49-F238E27FC236}">
                  <a16:creationId xmlns:a16="http://schemas.microsoft.com/office/drawing/2014/main" id="{0E966A35-2F65-43E1-8642-8F33435F51C1}"/>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a:solidFill>
                  <a:srgbClr val="FFFFFF"/>
                </a:solidFill>
                <a:latin typeface="Amazon Ember"/>
              </a:endParaRPr>
            </a:p>
          </p:txBody>
        </p:sp>
        <p:sp>
          <p:nvSpPr>
            <p:cNvPr id="829" name="Rectangle 828">
              <a:extLst>
                <a:ext uri="{FF2B5EF4-FFF2-40B4-BE49-F238E27FC236}">
                  <a16:creationId xmlns:a16="http://schemas.microsoft.com/office/drawing/2014/main" id="{F84BB20F-CBCA-47F1-9BA1-9B56323EAC67}"/>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dirty="0">
                <a:solidFill>
                  <a:srgbClr val="FFFFFF"/>
                </a:solidFill>
                <a:latin typeface="Amazon Ember"/>
              </a:endParaRPr>
            </a:p>
          </p:txBody>
        </p:sp>
        <p:grpSp>
          <p:nvGrpSpPr>
            <p:cNvPr id="830" name="Graphic 236">
              <a:extLst>
                <a:ext uri="{FF2B5EF4-FFF2-40B4-BE49-F238E27FC236}">
                  <a16:creationId xmlns:a16="http://schemas.microsoft.com/office/drawing/2014/main" id="{BB894820-A0F5-472A-9542-ED02202FD2AB}"/>
                </a:ext>
              </a:extLst>
            </p:cNvPr>
            <p:cNvGrpSpPr/>
            <p:nvPr/>
          </p:nvGrpSpPr>
          <p:grpSpPr>
            <a:xfrm rot="18950275">
              <a:off x="10283651" y="2930442"/>
              <a:ext cx="727249" cy="727249"/>
              <a:chOff x="4629252" y="322847"/>
              <a:chExt cx="643689" cy="643689"/>
            </a:xfrm>
          </p:grpSpPr>
          <p:sp>
            <p:nvSpPr>
              <p:cNvPr id="831" name="Freeform: Shape 1007">
                <a:extLst>
                  <a:ext uri="{FF2B5EF4-FFF2-40B4-BE49-F238E27FC236}">
                    <a16:creationId xmlns:a16="http://schemas.microsoft.com/office/drawing/2014/main" id="{DFAD5E61-BA82-4711-A4C9-E34901AF20E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832" name="Freeform: Shape 1008">
                <a:extLst>
                  <a:ext uri="{FF2B5EF4-FFF2-40B4-BE49-F238E27FC236}">
                    <a16:creationId xmlns:a16="http://schemas.microsoft.com/office/drawing/2014/main" id="{C3012081-7212-497F-89EB-B54F9C70B8E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33" name="Freeform: Shape 1009">
                <a:extLst>
                  <a:ext uri="{FF2B5EF4-FFF2-40B4-BE49-F238E27FC236}">
                    <a16:creationId xmlns:a16="http://schemas.microsoft.com/office/drawing/2014/main" id="{B831ACED-B5FF-465D-93A1-BBC32AC7E31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34" name="Freeform: Shape 1010">
                <a:extLst>
                  <a:ext uri="{FF2B5EF4-FFF2-40B4-BE49-F238E27FC236}">
                    <a16:creationId xmlns:a16="http://schemas.microsoft.com/office/drawing/2014/main" id="{80892266-78A0-4929-8FDF-E763F4821753}"/>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35" name="Freeform: Shape 1011">
                <a:extLst>
                  <a:ext uri="{FF2B5EF4-FFF2-40B4-BE49-F238E27FC236}">
                    <a16:creationId xmlns:a16="http://schemas.microsoft.com/office/drawing/2014/main" id="{82DF55FC-8B9B-4FBB-9BBE-6C3BEDDBDA81}"/>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836" name="Freeform: Shape 1012">
                <a:extLst>
                  <a:ext uri="{FF2B5EF4-FFF2-40B4-BE49-F238E27FC236}">
                    <a16:creationId xmlns:a16="http://schemas.microsoft.com/office/drawing/2014/main" id="{ED14E059-8D43-4D99-A4A4-8DC618DF62E2}"/>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837" name="Freeform: Shape 1013">
                <a:extLst>
                  <a:ext uri="{FF2B5EF4-FFF2-40B4-BE49-F238E27FC236}">
                    <a16:creationId xmlns:a16="http://schemas.microsoft.com/office/drawing/2014/main" id="{1AE61AA5-9907-4353-9A71-FDAA14D5615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838" name="Freeform: Shape 1014">
                <a:extLst>
                  <a:ext uri="{FF2B5EF4-FFF2-40B4-BE49-F238E27FC236}">
                    <a16:creationId xmlns:a16="http://schemas.microsoft.com/office/drawing/2014/main" id="{F211AAAE-A799-4996-BEF0-708E117AF9E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spTree>
    <p:extLst>
      <p:ext uri="{BB962C8B-B14F-4D97-AF65-F5344CB8AC3E}">
        <p14:creationId xmlns:p14="http://schemas.microsoft.com/office/powerpoint/2010/main" val="4007195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nodeType="withEffect">
                                  <p:stCondLst>
                                    <p:cond delay="0"/>
                                  </p:stCondLst>
                                  <p:childTnLst>
                                    <p:animMotion origin="layout" path="M 1.90972E-6 3.82716E-6 L -0.00727 3.82716E-6 " pathEditMode="relative" rAng="0" ptsTypes="AA">
                                      <p:cBhvr>
                                        <p:cTn id="9" dur="500" spd="-100000" fill="hold"/>
                                        <p:tgtEl>
                                          <p:spTgt spid="5"/>
                                        </p:tgtEl>
                                        <p:attrNameLst>
                                          <p:attrName>ppt_x</p:attrName>
                                          <p:attrName>ppt_y</p:attrName>
                                        </p:attrNameLst>
                                      </p:cBhvr>
                                      <p:rCtr x="-369"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35" presetClass="path" presetSubtype="0" decel="100000" fill="hold" nodeType="withEffect">
                                  <p:stCondLst>
                                    <p:cond delay="0"/>
                                  </p:stCondLst>
                                  <p:childTnLst>
                                    <p:animMotion origin="layout" path="M 1.90972E-6 3.82716E-6 L -0.00727 3.82716E-6 " pathEditMode="relative" rAng="0" ptsTypes="AA">
                                      <p:cBhvr>
                                        <p:cTn id="15" dur="500" spd="-100000" fill="hold"/>
                                        <p:tgtEl>
                                          <p:spTgt spid="9"/>
                                        </p:tgtEl>
                                        <p:attrNameLst>
                                          <p:attrName>ppt_x</p:attrName>
                                          <p:attrName>ppt_y</p:attrName>
                                        </p:attrNameLst>
                                      </p:cBhvr>
                                      <p:rCtr x="-369"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35" presetClass="path" presetSubtype="0" decel="100000" fill="hold" nodeType="withEffect">
                                  <p:stCondLst>
                                    <p:cond delay="0"/>
                                  </p:stCondLst>
                                  <p:childTnLst>
                                    <p:animMotion origin="layout" path="M 1.90972E-6 3.82716E-6 L -0.00727 3.82716E-6 " pathEditMode="relative" rAng="0" ptsTypes="AA">
                                      <p:cBhvr>
                                        <p:cTn id="21" dur="500" spd="-100000" fill="hold"/>
                                        <p:tgtEl>
                                          <p:spTgt spid="12"/>
                                        </p:tgtEl>
                                        <p:attrNameLst>
                                          <p:attrName>ppt_x</p:attrName>
                                          <p:attrName>ppt_y</p:attrName>
                                        </p:attrNameLst>
                                      </p:cBhvr>
                                      <p:rCtr x="-369" y="0"/>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35" presetClass="path" presetSubtype="0" decel="100000" fill="hold" nodeType="withEffect">
                                  <p:stCondLst>
                                    <p:cond delay="0"/>
                                  </p:stCondLst>
                                  <p:childTnLst>
                                    <p:animMotion origin="layout" path="M 1.90972E-6 3.82716E-6 L -0.00727 3.82716E-6 " pathEditMode="relative" rAng="0" ptsTypes="AA">
                                      <p:cBhvr>
                                        <p:cTn id="27" dur="500" spd="-100000" fill="hold"/>
                                        <p:tgtEl>
                                          <p:spTgt spid="11"/>
                                        </p:tgtEl>
                                        <p:attrNameLst>
                                          <p:attrName>ppt_x</p:attrName>
                                          <p:attrName>ppt_y</p:attrName>
                                        </p:attrNameLst>
                                      </p:cBhvr>
                                      <p:rCtr x="-3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7658100"/>
            <a:ext cx="3832860" cy="281940"/>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77568"/>
            <a:ext cx="14063471" cy="1371600"/>
          </a:xfrm>
        </p:spPr>
        <p:txBody>
          <a:bodyPr/>
          <a:lstStyle/>
          <a:p>
            <a:r>
              <a:rPr lang="en-US" dirty="0" smtClean="0"/>
              <a:t>Mobilize: </a:t>
            </a:r>
            <a:r>
              <a:rPr lang="en-US" dirty="0" smtClean="0"/>
              <a:t>Custome</a:t>
            </a:r>
            <a:r>
              <a:rPr lang="en-US" dirty="0" smtClean="0"/>
              <a:t>r </a:t>
            </a:r>
            <a:r>
              <a:rPr lang="en-US" dirty="0" smtClean="0"/>
              <a:t>Outcomes</a:t>
            </a:r>
            <a:endParaRPr lang="en-US" dirty="0"/>
          </a:p>
        </p:txBody>
      </p:sp>
      <p:grpSp>
        <p:nvGrpSpPr>
          <p:cNvPr id="19" name="Group 18">
            <a:extLst>
              <a:ext uri="{FF2B5EF4-FFF2-40B4-BE49-F238E27FC236}">
                <a16:creationId xmlns:a16="http://schemas.microsoft.com/office/drawing/2014/main" id="{E5E223AC-8511-4D8F-840D-8A9547F59D2F}"/>
              </a:ext>
            </a:extLst>
          </p:cNvPr>
          <p:cNvGrpSpPr/>
          <p:nvPr/>
        </p:nvGrpSpPr>
        <p:grpSpPr>
          <a:xfrm>
            <a:off x="12930039" y="452986"/>
            <a:ext cx="1341955" cy="905911"/>
            <a:chOff x="12930039" y="452986"/>
            <a:chExt cx="1341955" cy="905911"/>
          </a:xfrm>
        </p:grpSpPr>
        <p:sp>
          <p:nvSpPr>
            <p:cNvPr id="20"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21" name="Group 20">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22"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0"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2"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3"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aphicFrame>
        <p:nvGraphicFramePr>
          <p:cNvPr id="34" name="Table 33">
            <a:extLst>
              <a:ext uri="{FF2B5EF4-FFF2-40B4-BE49-F238E27FC236}">
                <a16:creationId xmlns:a16="http://schemas.microsoft.com/office/drawing/2014/main" id="{B3E418D7-CC44-4043-B63F-F88926B6911A}"/>
              </a:ext>
            </a:extLst>
          </p:cNvPr>
          <p:cNvGraphicFramePr>
            <a:graphicFrameLocks noGrp="1"/>
          </p:cNvGraphicFramePr>
          <p:nvPr>
            <p:extLst>
              <p:ext uri="{D42A27DB-BD31-4B8C-83A1-F6EECF244321}">
                <p14:modId xmlns:p14="http://schemas.microsoft.com/office/powerpoint/2010/main" val="2955311957"/>
              </p:ext>
            </p:extLst>
          </p:nvPr>
        </p:nvGraphicFramePr>
        <p:xfrm>
          <a:off x="221327" y="940401"/>
          <a:ext cx="12854760" cy="7144056"/>
        </p:xfrm>
        <a:graphic>
          <a:graphicData uri="http://schemas.openxmlformats.org/drawingml/2006/table">
            <a:tbl>
              <a:tblPr firstRow="1" bandRow="1">
                <a:tableStyleId>{5C22544A-7EE6-4342-B048-85BDC9FD1C3A}</a:tableStyleId>
              </a:tblPr>
              <a:tblGrid>
                <a:gridCol w="3213690">
                  <a:extLst>
                    <a:ext uri="{9D8B030D-6E8A-4147-A177-3AD203B41FA5}">
                      <a16:colId xmlns:a16="http://schemas.microsoft.com/office/drawing/2014/main" val="3235714044"/>
                    </a:ext>
                  </a:extLst>
                </a:gridCol>
                <a:gridCol w="3213690">
                  <a:extLst>
                    <a:ext uri="{9D8B030D-6E8A-4147-A177-3AD203B41FA5}">
                      <a16:colId xmlns:a16="http://schemas.microsoft.com/office/drawing/2014/main" val="2837806826"/>
                    </a:ext>
                  </a:extLst>
                </a:gridCol>
                <a:gridCol w="3213690">
                  <a:extLst>
                    <a:ext uri="{9D8B030D-6E8A-4147-A177-3AD203B41FA5}">
                      <a16:colId xmlns:a16="http://schemas.microsoft.com/office/drawing/2014/main" val="869385842"/>
                    </a:ext>
                  </a:extLst>
                </a:gridCol>
                <a:gridCol w="3213690">
                  <a:extLst>
                    <a:ext uri="{9D8B030D-6E8A-4147-A177-3AD203B41FA5}">
                      <a16:colId xmlns:a16="http://schemas.microsoft.com/office/drawing/2014/main" val="1215228571"/>
                    </a:ext>
                  </a:extLst>
                </a:gridCol>
              </a:tblGrid>
              <a:tr h="7144056">
                <a:tc>
                  <a:txBody>
                    <a:bodyPr/>
                    <a:lstStyle/>
                    <a:p>
                      <a:pPr marL="0" marR="0" lvl="0" indent="0" algn="l" defTabSz="457200" rtl="0" eaLnBrk="1" fontAlgn="auto" latinLnBrk="0" hangingPunct="1">
                        <a:lnSpc>
                          <a:spcPct val="100000"/>
                        </a:lnSpc>
                        <a:spcBef>
                          <a:spcPts val="200"/>
                        </a:spcBef>
                        <a:spcAft>
                          <a:spcPts val="200"/>
                        </a:spcAft>
                        <a:buClrTx/>
                        <a:buSzPct val="75000"/>
                        <a:buFontTx/>
                        <a:buNone/>
                        <a:tabLst/>
                        <a:defRPr/>
                      </a:pPr>
                      <a:r>
                        <a:rPr kumimoji="0" lang="en-US" sz="1800" b="1" i="0" u="none" strike="noStrike" kern="1200" cap="none" spc="0" normalizeH="0" baseline="0" noProof="0" dirty="0" smtClean="0">
                          <a:ln>
                            <a:noFill/>
                          </a:ln>
                          <a:solidFill>
                            <a:schemeClr val="accent1"/>
                          </a:solidFill>
                          <a:effectLst/>
                          <a:uLnTx/>
                          <a:uFillTx/>
                          <a:latin typeface="Amazon Ember Regular"/>
                          <a:ea typeface="+mn-ea"/>
                          <a:cs typeface="+mn-cs"/>
                        </a:rPr>
                        <a:t> </a:t>
                      </a:r>
                    </a:p>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800" b="0" i="0" u="none" strike="noStrike" kern="1200" cap="none" spc="0" normalizeH="0" baseline="0" noProof="0" dirty="0" smtClean="0">
                        <a:ln>
                          <a:noFill/>
                        </a:ln>
                        <a:solidFill>
                          <a:schemeClr val="accent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Foster alignment on business, IT goals, and scope </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Review app landscape (from pre-work)</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Finalize the decision criteria for prioritization and qualification of candidates, and disposition</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Create roadmap of the critical path items for the whole </a:t>
                      </a:r>
                      <a:r>
                        <a:rPr kumimoji="0" lang="en-US" sz="1400" b="0" i="0" u="none" strike="noStrike" kern="1200" cap="none" spc="0" normalizeH="0" baseline="0" noProof="0" dirty="0" err="1" smtClean="0">
                          <a:ln>
                            <a:noFill/>
                          </a:ln>
                          <a:solidFill>
                            <a:schemeClr val="tx1"/>
                          </a:solidFill>
                          <a:effectLst/>
                          <a:uLnTx/>
                          <a:uFillTx/>
                          <a:latin typeface="Amazon Ember Regular"/>
                          <a:ea typeface="+mn-ea"/>
                          <a:cs typeface="+mn-cs"/>
                        </a:rPr>
                        <a:t>workstream</a:t>
                      </a:r>
                      <a:endPar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Identify 3-5 pilot apps for a Platform Party (time permitting, discover details of the applications)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Develop  the initial Wave Plan for the migration</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Surface, Discuss and Address big rocks and sacred cows in the wave plan</a:t>
                      </a:r>
                    </a:p>
                    <a:p>
                      <a:pPr marL="0" indent="0" algn="l" defTabSz="731520" rtl="0" eaLnBrk="1" latinLnBrk="0" hangingPunct="1">
                        <a:buFontTx/>
                        <a:buNone/>
                      </a:pPr>
                      <a:endParaRPr lang="en-US" sz="1400" dirty="0">
                        <a:solidFill>
                          <a:schemeClr val="tx1"/>
                        </a:solidFill>
                      </a:endParaRPr>
                    </a:p>
                  </a:txBody>
                  <a:tcPr>
                    <a:noFill/>
                  </a:tcPr>
                </a:tc>
                <a:tc>
                  <a:txBody>
                    <a:bodyPr/>
                    <a:lstStyle/>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800" b="0" i="0" u="none" strike="noStrike" kern="1200" cap="none" spc="0" normalizeH="0" baseline="0" noProof="0" dirty="0" smtClean="0">
                        <a:ln>
                          <a:noFill/>
                        </a:ln>
                        <a:solidFill>
                          <a:schemeClr val="accent1"/>
                        </a:solidFill>
                        <a:effectLst/>
                        <a:uLnTx/>
                        <a:uFillTx/>
                        <a:latin typeface="Amazon Ember Regular"/>
                        <a:ea typeface="+mn-ea"/>
                        <a:cs typeface="+mn-cs"/>
                      </a:endParaRPr>
                    </a:p>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800" b="0" i="0" u="none" strike="noStrike" kern="1200" cap="none" spc="0" normalizeH="0" baseline="0" noProof="0" dirty="0" smtClean="0">
                        <a:ln>
                          <a:noFill/>
                        </a:ln>
                        <a:solidFill>
                          <a:schemeClr val="accent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A landing zone suitable for application types in scope</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Security controls in place for intended application and data types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Defined (where needed) and ratified accountability between stakeholder teams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Adapted operational procedures for critical domains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Simulated production needs for day-2 production</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Generated real-world inputs to replace assumptions and inform business case</a:t>
                      </a:r>
                    </a:p>
                    <a:p>
                      <a:endParaRPr lang="en-US" sz="1400" dirty="0">
                        <a:solidFill>
                          <a:schemeClr val="tx1"/>
                        </a:solidFill>
                      </a:endParaRPr>
                    </a:p>
                  </a:txBody>
                  <a:tcPr>
                    <a:noFill/>
                  </a:tcPr>
                </a:tc>
                <a:tc>
                  <a:txBody>
                    <a:bodyPr/>
                    <a:lstStyle/>
                    <a:p>
                      <a:pPr marL="0" marR="0" lvl="0" indent="0" algn="l" defTabSz="457200" rtl="0" eaLnBrk="1" fontAlgn="auto" latinLnBrk="0" hangingPunct="1">
                        <a:lnSpc>
                          <a:spcPct val="100000"/>
                        </a:lnSpc>
                        <a:spcBef>
                          <a:spcPts val="200"/>
                        </a:spcBef>
                        <a:spcAft>
                          <a:spcPts val="200"/>
                        </a:spcAft>
                        <a:buClrTx/>
                        <a:buSzPct val="75000"/>
                        <a:buFontTx/>
                        <a:buNone/>
                        <a:tabLst/>
                        <a:defRPr/>
                      </a:pPr>
                      <a:r>
                        <a:rPr kumimoji="0" lang="en-US" sz="1800" b="1" i="0" u="none" strike="noStrike" kern="1200" cap="none" spc="0" normalizeH="0" baseline="0" noProof="0" dirty="0" smtClean="0">
                          <a:ln>
                            <a:noFill/>
                          </a:ln>
                          <a:solidFill>
                            <a:schemeClr val="accent1"/>
                          </a:solidFill>
                          <a:effectLst/>
                          <a:uLnTx/>
                          <a:uFillTx/>
                          <a:latin typeface="Amazon Ember Regular"/>
                          <a:ea typeface="+mn-ea"/>
                          <a:cs typeface="+mn-cs"/>
                        </a:rPr>
                        <a:t> </a:t>
                      </a:r>
                    </a:p>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800" b="0" i="0" u="none" strike="noStrike" kern="1200" cap="none" spc="0" normalizeH="0" baseline="0" noProof="0" dirty="0" smtClean="0">
                        <a:ln>
                          <a:noFill/>
                        </a:ln>
                        <a:solidFill>
                          <a:schemeClr val="accent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dirty="0" smtClean="0">
                          <a:ln>
                            <a:noFill/>
                          </a:ln>
                          <a:solidFill>
                            <a:schemeClr val="tx1"/>
                          </a:solidFill>
                          <a:effectLst/>
                          <a:uLnTx/>
                          <a:uFillTx/>
                          <a:latin typeface="Amazon Ember Regular"/>
                          <a:ea typeface="+mn-ea"/>
                          <a:cs typeface="+mn-cs"/>
                        </a:rPr>
                        <a:t>Migrated apps to AWS (3-5 applications)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dirty="0" smtClean="0">
                          <a:ln>
                            <a:noFill/>
                          </a:ln>
                          <a:solidFill>
                            <a:schemeClr val="tx1"/>
                          </a:solidFill>
                          <a:effectLst/>
                          <a:uLnTx/>
                          <a:uFillTx/>
                          <a:latin typeface="Amazon Ember Regular"/>
                          <a:ea typeface="+mn-ea"/>
                          <a:cs typeface="+mn-cs"/>
                        </a:rPr>
                        <a:t>Developed/documented migration patterns for use by the organization to scale migrations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dirty="0" smtClean="0">
                          <a:ln>
                            <a:noFill/>
                          </a:ln>
                          <a:solidFill>
                            <a:schemeClr val="tx1"/>
                          </a:solidFill>
                          <a:effectLst/>
                          <a:uLnTx/>
                          <a:uFillTx/>
                          <a:latin typeface="Amazon Ember Regular"/>
                          <a:ea typeface="+mn-ea"/>
                          <a:cs typeface="+mn-cs"/>
                        </a:rPr>
                        <a:t>Hands-on experience by collaborating with migration experts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dirty="0" smtClean="0">
                          <a:ln>
                            <a:noFill/>
                          </a:ln>
                          <a:solidFill>
                            <a:schemeClr val="tx1"/>
                          </a:solidFill>
                          <a:effectLst/>
                          <a:uLnTx/>
                          <a:uFillTx/>
                          <a:latin typeface="Amazon Ember Regular"/>
                          <a:ea typeface="+mn-ea"/>
                          <a:cs typeface="+mn-cs"/>
                        </a:rPr>
                        <a:t>Adapted day-2 operations and security model in place and running for in-target applications</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dirty="0" smtClean="0">
                          <a:ln>
                            <a:noFill/>
                          </a:ln>
                          <a:solidFill>
                            <a:schemeClr val="tx1"/>
                          </a:solidFill>
                          <a:effectLst/>
                          <a:uLnTx/>
                          <a:uFillTx/>
                          <a:latin typeface="Amazon Ember Regular"/>
                          <a:ea typeface="+mn-ea"/>
                          <a:cs typeface="+mn-cs"/>
                        </a:rPr>
                        <a:t>Surface and address other requirements to support scale and speed for identified migration scenarios (application patterns)</a:t>
                      </a:r>
                      <a:endParaRPr lang="en-US" sz="1400" dirty="0">
                        <a:solidFill>
                          <a:schemeClr val="tx1"/>
                        </a:solidFill>
                      </a:endParaRPr>
                    </a:p>
                  </a:txBody>
                  <a:tcPr>
                    <a:noFill/>
                  </a:tcPr>
                </a:tc>
                <a:tc>
                  <a:txBody>
                    <a:bodyPr/>
                    <a:lstStyle/>
                    <a:p>
                      <a:pPr marL="0" marR="0" lvl="0" indent="0" algn="l" defTabSz="457200" rtl="0" eaLnBrk="1" fontAlgn="auto" latinLnBrk="0" hangingPunct="1">
                        <a:lnSpc>
                          <a:spcPct val="100000"/>
                        </a:lnSpc>
                        <a:spcBef>
                          <a:spcPts val="200"/>
                        </a:spcBef>
                        <a:spcAft>
                          <a:spcPts val="200"/>
                        </a:spcAft>
                        <a:buClrTx/>
                        <a:buSzPct val="75000"/>
                        <a:buFontTx/>
                        <a:buNone/>
                        <a:tabLst/>
                        <a:defRPr/>
                      </a:pPr>
                      <a:r>
                        <a:rPr kumimoji="0" lang="en-US" sz="1800" b="1" i="0" u="none" strike="noStrike" kern="1200" cap="none" spc="0" normalizeH="0" baseline="0" noProof="0" dirty="0" smtClean="0">
                          <a:ln>
                            <a:noFill/>
                          </a:ln>
                          <a:solidFill>
                            <a:schemeClr val="accent1"/>
                          </a:solidFill>
                          <a:effectLst/>
                          <a:uLnTx/>
                          <a:uFillTx/>
                          <a:latin typeface="Amazon Ember Regular"/>
                          <a:ea typeface="+mn-ea"/>
                          <a:cs typeface="+mn-cs"/>
                        </a:rPr>
                        <a:t> </a:t>
                      </a:r>
                    </a:p>
                    <a:p>
                      <a:pPr marL="0" marR="0" lvl="0" indent="0" algn="l" defTabSz="457200" rtl="0" eaLnBrk="1" fontAlgn="auto" latinLnBrk="0" hangingPunct="1">
                        <a:lnSpc>
                          <a:spcPct val="100000"/>
                        </a:lnSpc>
                        <a:spcBef>
                          <a:spcPts val="200"/>
                        </a:spcBef>
                        <a:spcAft>
                          <a:spcPts val="200"/>
                        </a:spcAft>
                        <a:buClrTx/>
                        <a:buSzPct val="75000"/>
                        <a:buFontTx/>
                        <a:buNone/>
                        <a:tabLst/>
                        <a:defRPr/>
                      </a:pPr>
                      <a:endParaRPr kumimoji="0" lang="en-US" sz="1800" b="1" i="0" u="none" strike="noStrike" kern="1200" cap="none" spc="0" normalizeH="0" baseline="0" noProof="0" dirty="0" smtClean="0">
                        <a:ln>
                          <a:noFill/>
                        </a:ln>
                        <a:solidFill>
                          <a:schemeClr val="accent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Implement culture and change leadership framework to minimize business disruption related to culture, organization, and talent</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Draft interim </a:t>
                      </a:r>
                      <a:r>
                        <a:rPr kumimoji="0" lang="en-US" sz="1400" b="0" i="0" u="none" strike="noStrike" kern="1200" cap="none" spc="0" normalizeH="0" baseline="0" noProof="0" dirty="0" err="1" smtClean="0">
                          <a:ln>
                            <a:noFill/>
                          </a:ln>
                          <a:solidFill>
                            <a:schemeClr val="tx1"/>
                          </a:solidFill>
                          <a:effectLst/>
                          <a:uLnTx/>
                          <a:uFillTx/>
                          <a:latin typeface="Amazon Ember Regular"/>
                          <a:ea typeface="+mn-ea"/>
                          <a:cs typeface="+mn-cs"/>
                        </a:rPr>
                        <a:t>CCoE</a:t>
                      </a: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 structure and functions with high-level understanding of key metrics, interaction points, outcomes, and activities </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Scope the magnitude of change required by identifying all stakeholder groups affected by the Cloud and the high-level ways that they will be affected</a:t>
                      </a: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r>
                        <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rPr>
                        <a:t>Enable leaders to drive culture changes required to achieve business outcomes and lead the organizational journey</a:t>
                      </a:r>
                      <a:endParaRPr lang="en-US" sz="1400" dirty="0" smtClean="0">
                        <a:solidFill>
                          <a:schemeClr val="tx1"/>
                        </a:solidFill>
                      </a:endParaRPr>
                    </a:p>
                    <a:p>
                      <a:pPr marL="0" marR="0" lvl="0" indent="0" algn="l" defTabSz="457200" rtl="0" eaLnBrk="1" fontAlgn="auto" latinLnBrk="0" hangingPunct="1">
                        <a:lnSpc>
                          <a:spcPct val="100000"/>
                        </a:lnSpc>
                        <a:spcBef>
                          <a:spcPts val="200"/>
                        </a:spcBef>
                        <a:spcAft>
                          <a:spcPts val="200"/>
                        </a:spcAft>
                        <a:buClrTx/>
                        <a:buSzPct val="75000"/>
                        <a:buFont typeface="Wingdings" panose="05000000000000000000" pitchFamily="2" charset="2"/>
                        <a:buNone/>
                        <a:tabLst/>
                        <a:defRPr/>
                      </a:pPr>
                      <a:endPar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endParaRPr>
                    </a:p>
                    <a:p>
                      <a:pPr marL="115888" marR="0" lvl="0" indent="-115888" algn="l" defTabSz="457200" rtl="0" eaLnBrk="1" fontAlgn="auto" latinLnBrk="0" hangingPunct="1">
                        <a:lnSpc>
                          <a:spcPct val="100000"/>
                        </a:lnSpc>
                        <a:spcBef>
                          <a:spcPts val="200"/>
                        </a:spcBef>
                        <a:spcAft>
                          <a:spcPts val="200"/>
                        </a:spcAft>
                        <a:buClrTx/>
                        <a:buSzPct val="75000"/>
                        <a:buFont typeface="Wingdings" panose="05000000000000000000" pitchFamily="2" charset="2"/>
                        <a:buChar char="ü"/>
                        <a:tabLst/>
                        <a:defRPr/>
                      </a:pPr>
                      <a:endParaRPr kumimoji="0" lang="en-US" sz="1400" b="0" i="0" u="none" strike="noStrike" kern="1200" cap="none" spc="0" normalizeH="0" baseline="0" noProof="0" dirty="0" smtClean="0">
                        <a:ln>
                          <a:noFill/>
                        </a:ln>
                        <a:solidFill>
                          <a:schemeClr val="tx1"/>
                        </a:solidFill>
                        <a:effectLst/>
                        <a:uLnTx/>
                        <a:uFillTx/>
                        <a:latin typeface="Amazon Ember Regular"/>
                        <a:ea typeface="+mn-ea"/>
                        <a:cs typeface="+mn-cs"/>
                      </a:endParaRPr>
                    </a:p>
                    <a:p>
                      <a:endParaRPr lang="en-US" sz="1400" dirty="0">
                        <a:solidFill>
                          <a:schemeClr val="tx1"/>
                        </a:solidFill>
                      </a:endParaRPr>
                    </a:p>
                  </a:txBody>
                  <a:tcPr>
                    <a:noFill/>
                  </a:tcPr>
                </a:tc>
                <a:extLst>
                  <a:ext uri="{0D108BD9-81ED-4DB2-BD59-A6C34878D82A}">
                    <a16:rowId xmlns:a16="http://schemas.microsoft.com/office/drawing/2014/main" val="4074017522"/>
                  </a:ext>
                </a:extLst>
              </a:tr>
            </a:tbl>
          </a:graphicData>
        </a:graphic>
      </p:graphicFrame>
      <p:sp>
        <p:nvSpPr>
          <p:cNvPr id="4" name="Rectangle 3"/>
          <p:cNvSpPr/>
          <p:nvPr/>
        </p:nvSpPr>
        <p:spPr>
          <a:xfrm>
            <a:off x="263389" y="984848"/>
            <a:ext cx="3117764" cy="5018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latin typeface="+mj-lt"/>
              </a:rPr>
              <a:t>Portfolio Accelerator</a:t>
            </a:r>
            <a:endParaRPr lang="en-US" sz="1800" b="1" dirty="0">
              <a:latin typeface="+mj-lt"/>
            </a:endParaRPr>
          </a:p>
        </p:txBody>
      </p:sp>
      <p:sp>
        <p:nvSpPr>
          <p:cNvPr id="140" name="Rectangle 139"/>
          <p:cNvSpPr/>
          <p:nvPr/>
        </p:nvSpPr>
        <p:spPr>
          <a:xfrm>
            <a:off x="3478950" y="997358"/>
            <a:ext cx="3117764" cy="5018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latin typeface="+mj-lt"/>
              </a:rPr>
              <a:t>Platform Accelerator</a:t>
            </a:r>
            <a:endParaRPr lang="en-US" sz="1800" b="1" dirty="0">
              <a:latin typeface="+mj-lt"/>
            </a:endParaRPr>
          </a:p>
        </p:txBody>
      </p:sp>
      <p:sp>
        <p:nvSpPr>
          <p:cNvPr id="141" name="Rectangle 140"/>
          <p:cNvSpPr/>
          <p:nvPr/>
        </p:nvSpPr>
        <p:spPr>
          <a:xfrm>
            <a:off x="6686737" y="986725"/>
            <a:ext cx="3117764" cy="5018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latin typeface="+mj-lt"/>
              </a:rPr>
              <a:t>Migration Accelerator</a:t>
            </a:r>
            <a:endParaRPr lang="en-US" sz="1800" b="1" dirty="0">
              <a:latin typeface="+mj-lt"/>
            </a:endParaRPr>
          </a:p>
        </p:txBody>
      </p:sp>
      <p:sp>
        <p:nvSpPr>
          <p:cNvPr id="142" name="Rectangle 141"/>
          <p:cNvSpPr/>
          <p:nvPr/>
        </p:nvSpPr>
        <p:spPr>
          <a:xfrm>
            <a:off x="9905970" y="986246"/>
            <a:ext cx="3117764" cy="501875"/>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latin typeface="+mj-lt"/>
              </a:rPr>
              <a:t>People Accelerator</a:t>
            </a:r>
            <a:endParaRPr lang="en-US" sz="1800" b="1" dirty="0">
              <a:latin typeface="+mj-lt"/>
            </a:endParaRPr>
          </a:p>
        </p:txBody>
      </p:sp>
      <p:sp>
        <p:nvSpPr>
          <p:cNvPr id="5" name="Rectangle 4"/>
          <p:cNvSpPr/>
          <p:nvPr/>
        </p:nvSpPr>
        <p:spPr>
          <a:xfrm>
            <a:off x="221327" y="6452316"/>
            <a:ext cx="12854760" cy="1632142"/>
          </a:xfrm>
          <a:prstGeom prst="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300803" y="6465194"/>
            <a:ext cx="12722931" cy="386367"/>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t>Mobilize Accelerator</a:t>
            </a:r>
            <a:endParaRPr lang="en-US" sz="1800" b="1" dirty="0"/>
          </a:p>
        </p:txBody>
      </p:sp>
      <p:sp>
        <p:nvSpPr>
          <p:cNvPr id="7" name="TextBox 6"/>
          <p:cNvSpPr txBox="1"/>
          <p:nvPr/>
        </p:nvSpPr>
        <p:spPr>
          <a:xfrm>
            <a:off x="300803" y="6864439"/>
            <a:ext cx="11548674" cy="1564531"/>
          </a:xfrm>
          <a:prstGeom prst="rect">
            <a:avLst/>
          </a:prstGeom>
          <a:noFill/>
        </p:spPr>
        <p:txBody>
          <a:bodyPr wrap="none" rtlCol="0">
            <a:spAutoFit/>
          </a:bodyPr>
          <a:lstStyle/>
          <a:p>
            <a:pPr marL="115888" lvl="0" indent="-115888" defTabSz="457200">
              <a:spcBef>
                <a:spcPts val="200"/>
              </a:spcBef>
              <a:spcAft>
                <a:spcPts val="200"/>
              </a:spcAft>
              <a:buSzPct val="75000"/>
              <a:buFont typeface="Wingdings" panose="05000000000000000000" pitchFamily="2" charset="2"/>
              <a:buChar char="ü"/>
              <a:defRPr/>
            </a:pPr>
            <a:r>
              <a:rPr lang="en-US" sz="1400" dirty="0" smtClean="0">
                <a:latin typeface="Amazon Ember Regular"/>
              </a:rPr>
              <a:t>Sets the foundation that all other </a:t>
            </a:r>
            <a:r>
              <a:rPr lang="en-US" sz="1400" dirty="0" err="1" smtClean="0">
                <a:latin typeface="Amazon Ember Regular"/>
              </a:rPr>
              <a:t>workstreams</a:t>
            </a:r>
            <a:r>
              <a:rPr lang="en-US" sz="1400" dirty="0" smtClean="0">
                <a:latin typeface="Amazon Ember Regular"/>
              </a:rPr>
              <a:t> leverage to structure and prioritize work, collaborate, document knowledge, and report progress</a:t>
            </a:r>
          </a:p>
          <a:p>
            <a:pPr marL="115888" lvl="0" indent="-115888" defTabSz="457200">
              <a:spcBef>
                <a:spcPts val="200"/>
              </a:spcBef>
              <a:spcAft>
                <a:spcPts val="200"/>
              </a:spcAft>
              <a:buSzPct val="75000"/>
              <a:buFont typeface="Wingdings" panose="05000000000000000000" pitchFamily="2" charset="2"/>
              <a:buChar char="ü"/>
              <a:defRPr/>
            </a:pPr>
            <a:r>
              <a:rPr lang="en-US" sz="1400" dirty="0" smtClean="0">
                <a:latin typeface="Amazon Ember Regular"/>
              </a:rPr>
              <a:t>Video </a:t>
            </a:r>
            <a:r>
              <a:rPr lang="en-US" sz="1400" dirty="0">
                <a:latin typeface="Amazon Ember Regular"/>
              </a:rPr>
              <a:t>Library </a:t>
            </a:r>
            <a:r>
              <a:rPr lang="en-US" sz="1400" dirty="0" smtClean="0">
                <a:latin typeface="Amazon Ember Regular"/>
              </a:rPr>
              <a:t>&amp; IT </a:t>
            </a:r>
            <a:r>
              <a:rPr lang="en-US" sz="1400" dirty="0">
                <a:latin typeface="Amazon Ember Regular"/>
              </a:rPr>
              <a:t>Governance Decision Catalog </a:t>
            </a:r>
          </a:p>
          <a:p>
            <a:pPr marL="115888" lvl="0" indent="-115888" defTabSz="457200">
              <a:spcBef>
                <a:spcPts val="200"/>
              </a:spcBef>
              <a:spcAft>
                <a:spcPts val="200"/>
              </a:spcAft>
              <a:buSzPct val="75000"/>
              <a:buFont typeface="Wingdings" panose="05000000000000000000" pitchFamily="2" charset="2"/>
              <a:buChar char="ü"/>
              <a:defRPr/>
            </a:pPr>
            <a:r>
              <a:rPr lang="en-US" sz="1400" dirty="0">
                <a:latin typeface="Amazon Ember Regular"/>
              </a:rPr>
              <a:t>A Knowledge Base that contains completed activities, decisions, and </a:t>
            </a:r>
            <a:r>
              <a:rPr lang="en-US" sz="1400" dirty="0" err="1">
                <a:latin typeface="Amazon Ember Regular"/>
              </a:rPr>
              <a:t>runbooks</a:t>
            </a:r>
            <a:r>
              <a:rPr lang="en-US" sz="1400" dirty="0">
                <a:latin typeface="Amazon Ember Regular"/>
              </a:rPr>
              <a:t> to support ongoing operations </a:t>
            </a:r>
            <a:endParaRPr lang="en-US" sz="1400" dirty="0" smtClean="0">
              <a:latin typeface="Amazon Ember Regular"/>
            </a:endParaRPr>
          </a:p>
          <a:p>
            <a:pPr marL="115888" lvl="0" indent="-115888" defTabSz="457200">
              <a:spcBef>
                <a:spcPts val="200"/>
              </a:spcBef>
              <a:spcAft>
                <a:spcPts val="200"/>
              </a:spcAft>
              <a:buSzPct val="75000"/>
              <a:buFont typeface="Wingdings" panose="05000000000000000000" pitchFamily="2" charset="2"/>
              <a:buChar char="ü"/>
              <a:defRPr/>
            </a:pPr>
            <a:r>
              <a:rPr lang="en-US" sz="1400" dirty="0" smtClean="0">
                <a:latin typeface="Amazon Ember Regular"/>
              </a:rPr>
              <a:t>Sustainable governance mechanisms to manage cloud operations beyond Mobilize</a:t>
            </a:r>
            <a:endParaRPr lang="en-US" sz="1400" dirty="0">
              <a:latin typeface="Amazon Ember Regular"/>
            </a:endParaRPr>
          </a:p>
          <a:p>
            <a:pPr marL="285750" indent="-285750">
              <a:buFont typeface="Wingdings" panose="05000000000000000000" pitchFamily="2" charset="2"/>
              <a:buChar char="ü"/>
            </a:pPr>
            <a:endParaRPr lang="en-US" sz="1400" dirty="0">
              <a:latin typeface="Amazon Ember Regular"/>
            </a:endParaRPr>
          </a:p>
          <a:p>
            <a:pPr marL="457200" indent="-457200" algn="l">
              <a:buFont typeface="Wingdings" panose="05000000000000000000" pitchFamily="2" charset="2"/>
              <a:buChar char="ü"/>
            </a:pPr>
            <a:endParaRPr lang="en-US" sz="1400" dirty="0" err="1" smtClean="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TextBox 7"/>
          <p:cNvSpPr txBox="1"/>
          <p:nvPr/>
        </p:nvSpPr>
        <p:spPr>
          <a:xfrm>
            <a:off x="2264230" y="3387100"/>
            <a:ext cx="8250798" cy="1431161"/>
          </a:xfrm>
          <a:prstGeom prst="rect">
            <a:avLst/>
          </a:prstGeom>
          <a:solidFill>
            <a:schemeClr val="accent1"/>
          </a:solidFill>
        </p:spPr>
        <p:txBody>
          <a:bodyPr wrap="square" rtlCol="0">
            <a:spAutoFit/>
          </a:bodyPr>
          <a:lstStyle/>
          <a:p>
            <a:pPr algn="ctr"/>
            <a:endParaRPr lang="en-US" sz="2900" dirty="0" smtClean="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algn="ctr"/>
            <a:r>
              <a:rPr lang="en-US" sz="2900" dirty="0" smtClean="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rPr>
              <a:t>Update to match customer’s outcomes</a:t>
            </a:r>
          </a:p>
          <a:p>
            <a:pPr algn="ctr"/>
            <a:endParaRPr lang="en-US" sz="2900" dirty="0" smtClean="0">
              <a:solidFill>
                <a:schemeClr val="accent2">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033907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DE95AB4-CA61-0045-9264-D2398FA212A7}"/>
              </a:ext>
            </a:extLst>
          </p:cNvPr>
          <p:cNvGraphicFramePr>
            <a:graphicFrameLocks noGrp="1"/>
          </p:cNvGraphicFramePr>
          <p:nvPr>
            <p:extLst/>
          </p:nvPr>
        </p:nvGraphicFramePr>
        <p:xfrm>
          <a:off x="635148" y="1383250"/>
          <a:ext cx="13719679" cy="6096842"/>
        </p:xfrm>
        <a:graphic>
          <a:graphicData uri="http://schemas.openxmlformats.org/drawingml/2006/table">
            <a:tbl>
              <a:tblPr firstRow="1" bandRow="1">
                <a:tableStyleId>{5940675A-B579-460E-94D1-54222C63F5DA}</a:tableStyleId>
              </a:tblPr>
              <a:tblGrid>
                <a:gridCol w="1118550">
                  <a:extLst>
                    <a:ext uri="{9D8B030D-6E8A-4147-A177-3AD203B41FA5}">
                      <a16:colId xmlns:a16="http://schemas.microsoft.com/office/drawing/2014/main" val="1345181805"/>
                    </a:ext>
                  </a:extLst>
                </a:gridCol>
                <a:gridCol w="1130637">
                  <a:extLst>
                    <a:ext uri="{9D8B030D-6E8A-4147-A177-3AD203B41FA5}">
                      <a16:colId xmlns:a16="http://schemas.microsoft.com/office/drawing/2014/main" val="3842254298"/>
                    </a:ext>
                  </a:extLst>
                </a:gridCol>
                <a:gridCol w="1130636">
                  <a:extLst>
                    <a:ext uri="{9D8B030D-6E8A-4147-A177-3AD203B41FA5}">
                      <a16:colId xmlns:a16="http://schemas.microsoft.com/office/drawing/2014/main" val="1484075571"/>
                    </a:ext>
                  </a:extLst>
                </a:gridCol>
                <a:gridCol w="1142795">
                  <a:extLst>
                    <a:ext uri="{9D8B030D-6E8A-4147-A177-3AD203B41FA5}">
                      <a16:colId xmlns:a16="http://schemas.microsoft.com/office/drawing/2014/main" val="255111226"/>
                    </a:ext>
                  </a:extLst>
                </a:gridCol>
                <a:gridCol w="1154951">
                  <a:extLst>
                    <a:ext uri="{9D8B030D-6E8A-4147-A177-3AD203B41FA5}">
                      <a16:colId xmlns:a16="http://schemas.microsoft.com/office/drawing/2014/main" val="66509699"/>
                    </a:ext>
                  </a:extLst>
                </a:gridCol>
                <a:gridCol w="1100244">
                  <a:extLst>
                    <a:ext uri="{9D8B030D-6E8A-4147-A177-3AD203B41FA5}">
                      <a16:colId xmlns:a16="http://schemas.microsoft.com/office/drawing/2014/main" val="4136782918"/>
                    </a:ext>
                  </a:extLst>
                </a:gridCol>
                <a:gridCol w="1142794">
                  <a:extLst>
                    <a:ext uri="{9D8B030D-6E8A-4147-A177-3AD203B41FA5}">
                      <a16:colId xmlns:a16="http://schemas.microsoft.com/office/drawing/2014/main" val="937844714"/>
                    </a:ext>
                  </a:extLst>
                </a:gridCol>
                <a:gridCol w="1124559">
                  <a:extLst>
                    <a:ext uri="{9D8B030D-6E8A-4147-A177-3AD203B41FA5}">
                      <a16:colId xmlns:a16="http://schemas.microsoft.com/office/drawing/2014/main" val="1669382892"/>
                    </a:ext>
                  </a:extLst>
                </a:gridCol>
                <a:gridCol w="1187711">
                  <a:extLst>
                    <a:ext uri="{9D8B030D-6E8A-4147-A177-3AD203B41FA5}">
                      <a16:colId xmlns:a16="http://schemas.microsoft.com/office/drawing/2014/main" val="347227544"/>
                    </a:ext>
                  </a:extLst>
                </a:gridCol>
                <a:gridCol w="3486802">
                  <a:extLst>
                    <a:ext uri="{9D8B030D-6E8A-4147-A177-3AD203B41FA5}">
                      <a16:colId xmlns:a16="http://schemas.microsoft.com/office/drawing/2014/main" val="3997009336"/>
                    </a:ext>
                  </a:extLst>
                </a:gridCol>
              </a:tblGrid>
              <a:tr h="6096842">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31927044"/>
                  </a:ext>
                </a:extLst>
              </a:tr>
            </a:tbl>
          </a:graphicData>
        </a:graphic>
      </p:graphicFrame>
      <p:sp>
        <p:nvSpPr>
          <p:cNvPr id="91" name="Rounded Rectangle">
            <a:extLst>
              <a:ext uri="{FF2B5EF4-FFF2-40B4-BE49-F238E27FC236}">
                <a16:creationId xmlns:a16="http://schemas.microsoft.com/office/drawing/2014/main" id="{46BBECBE-C381-4E43-B633-08CFBCD03340}"/>
              </a:ext>
            </a:extLst>
          </p:cNvPr>
          <p:cNvSpPr/>
          <p:nvPr/>
        </p:nvSpPr>
        <p:spPr>
          <a:xfrm>
            <a:off x="680003" y="1826695"/>
            <a:ext cx="1044020" cy="5593436"/>
          </a:xfrm>
          <a:prstGeom prst="roundRect">
            <a:avLst>
              <a:gd name="adj" fmla="val 22203"/>
            </a:avLst>
          </a:prstGeom>
          <a:noFill/>
          <a:ln w="38100">
            <a:solidFill>
              <a:schemeClr val="tx1">
                <a:lumMod val="95000"/>
              </a:schemeClr>
            </a:solidFill>
            <a:miter lim="400000"/>
          </a:ln>
        </p:spPr>
        <p:txBody>
          <a:bodyPr vert="vert270" lIns="0" tIns="0" rIns="0" bIns="0" anchor="t" anchorCtr="0"/>
          <a:lstStyle/>
          <a:p>
            <a:pPr algn="ctr" defTabSz="1097280" hangingPunct="1">
              <a:defRPr sz="3000" b="0">
                <a:latin typeface="+mn-lt"/>
                <a:ea typeface="+mn-ea"/>
                <a:cs typeface="+mn-cs"/>
                <a:sym typeface="Helvetica Neue Medium"/>
              </a:defRPr>
            </a:pPr>
            <a:r>
              <a:rPr lang="en-US" sz="1200" b="1" dirty="0">
                <a:sym typeface="Helvetica Neue Medium"/>
              </a:rPr>
              <a:t>Launch Ready Planning  (LRP)</a:t>
            </a: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lang="en-US" sz="1100" dirty="0">
              <a:solidFill>
                <a:schemeClr val="accent1"/>
              </a:solidFill>
              <a:sym typeface="Helvetica Neue Medium"/>
            </a:endParaRPr>
          </a:p>
          <a:p>
            <a:pPr algn="ctr" defTabSz="1097280" hangingPunct="1">
              <a:defRPr sz="3000" b="0">
                <a:latin typeface="+mn-lt"/>
                <a:ea typeface="+mn-ea"/>
                <a:cs typeface="+mn-cs"/>
                <a:sym typeface="Helvetica Neue Medium"/>
              </a:defRPr>
            </a:pPr>
            <a:endParaRPr lang="en-US" sz="1100" kern="1200" dirty="0">
              <a:solidFill>
                <a:schemeClr val="accent1"/>
              </a:solidFill>
              <a:latin typeface="+mn-lt"/>
              <a:ea typeface="+mn-ea"/>
              <a:cs typeface="+mn-cs"/>
              <a:sym typeface="Helvetica Neue Medium"/>
            </a:endParaRPr>
          </a:p>
          <a:p>
            <a:pPr algn="ctr" defTabSz="1097280" hangingPunct="1">
              <a:defRPr sz="3000" b="0">
                <a:latin typeface="+mn-lt"/>
                <a:ea typeface="+mn-ea"/>
                <a:cs typeface="+mn-cs"/>
                <a:sym typeface="Helvetica Neue Medium"/>
              </a:defRPr>
            </a:pPr>
            <a:endParaRPr sz="1100" kern="1200" dirty="0">
              <a:solidFill>
                <a:schemeClr val="accent1"/>
              </a:solidFill>
              <a:latin typeface="+mn-lt"/>
              <a:ea typeface="+mn-ea"/>
              <a:cs typeface="+mn-cs"/>
              <a:sym typeface="Helvetica Neue Medium"/>
            </a:endParaRPr>
          </a:p>
        </p:txBody>
      </p:sp>
      <p:sp>
        <p:nvSpPr>
          <p:cNvPr id="5" name="Title 4">
            <a:extLst>
              <a:ext uri="{FF2B5EF4-FFF2-40B4-BE49-F238E27FC236}">
                <a16:creationId xmlns:a16="http://schemas.microsoft.com/office/drawing/2014/main" id="{F2233341-3FFE-CA48-B6D0-ADD3994B49D3}"/>
              </a:ext>
            </a:extLst>
          </p:cNvPr>
          <p:cNvSpPr>
            <a:spLocks noGrp="1"/>
          </p:cNvSpPr>
          <p:nvPr>
            <p:ph type="title"/>
          </p:nvPr>
        </p:nvSpPr>
        <p:spPr>
          <a:xfrm>
            <a:off x="538863" y="124308"/>
            <a:ext cx="13128486" cy="787908"/>
          </a:xfrm>
        </p:spPr>
        <p:txBody>
          <a:bodyPr>
            <a:normAutofit/>
          </a:bodyPr>
          <a:lstStyle/>
          <a:p>
            <a:r>
              <a:rPr lang="en-US" sz="4000" b="1" dirty="0"/>
              <a:t>Roadmap &amp; Timeline</a:t>
            </a:r>
          </a:p>
        </p:txBody>
      </p:sp>
      <p:pic>
        <p:nvPicPr>
          <p:cNvPr id="12" name="Picture 11">
            <a:extLst>
              <a:ext uri="{FF2B5EF4-FFF2-40B4-BE49-F238E27FC236}">
                <a16:creationId xmlns:a16="http://schemas.microsoft.com/office/drawing/2014/main" id="{C224F1FE-F93A-BF4B-93B8-7CE021220DE6}"/>
              </a:ext>
            </a:extLst>
          </p:cNvPr>
          <p:cNvPicPr>
            <a:picLocks noChangeAspect="1"/>
          </p:cNvPicPr>
          <p:nvPr/>
        </p:nvPicPr>
        <p:blipFill>
          <a:blip r:embed="rId3"/>
          <a:stretch>
            <a:fillRect/>
          </a:stretch>
        </p:blipFill>
        <p:spPr>
          <a:xfrm>
            <a:off x="525033" y="1060477"/>
            <a:ext cx="210467" cy="290104"/>
          </a:xfrm>
          <a:prstGeom prst="rect">
            <a:avLst/>
          </a:prstGeom>
        </p:spPr>
      </p:pic>
      <p:pic>
        <p:nvPicPr>
          <p:cNvPr id="13" name="Picture 12">
            <a:extLst>
              <a:ext uri="{FF2B5EF4-FFF2-40B4-BE49-F238E27FC236}">
                <a16:creationId xmlns:a16="http://schemas.microsoft.com/office/drawing/2014/main" id="{4CCA0C4A-557A-2A42-9135-F334530AEFA3}"/>
              </a:ext>
            </a:extLst>
          </p:cNvPr>
          <p:cNvPicPr>
            <a:picLocks noChangeAspect="1"/>
          </p:cNvPicPr>
          <p:nvPr/>
        </p:nvPicPr>
        <p:blipFill>
          <a:blip r:embed="rId3"/>
          <a:stretch>
            <a:fillRect/>
          </a:stretch>
        </p:blipFill>
        <p:spPr>
          <a:xfrm>
            <a:off x="5052988" y="1071120"/>
            <a:ext cx="210467" cy="290104"/>
          </a:xfrm>
          <a:prstGeom prst="rect">
            <a:avLst/>
          </a:prstGeom>
        </p:spPr>
      </p:pic>
      <p:pic>
        <p:nvPicPr>
          <p:cNvPr id="14" name="Picture 13">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1666197" y="1092552"/>
            <a:ext cx="210467" cy="290104"/>
          </a:xfrm>
          <a:prstGeom prst="rect">
            <a:avLst/>
          </a:prstGeom>
        </p:spPr>
      </p:pic>
      <p:sp>
        <p:nvSpPr>
          <p:cNvPr id="15" name="TextBox 14">
            <a:extLst>
              <a:ext uri="{FF2B5EF4-FFF2-40B4-BE49-F238E27FC236}">
                <a16:creationId xmlns:a16="http://schemas.microsoft.com/office/drawing/2014/main" id="{045DEE94-C173-D442-A05F-ADA1146DB8B5}"/>
              </a:ext>
            </a:extLst>
          </p:cNvPr>
          <p:cNvSpPr txBox="1"/>
          <p:nvPr/>
        </p:nvSpPr>
        <p:spPr>
          <a:xfrm>
            <a:off x="9452944" y="333596"/>
            <a:ext cx="2780776" cy="369332"/>
          </a:xfrm>
          <a:prstGeom prst="rect">
            <a:avLst/>
          </a:prstGeom>
          <a:solidFill>
            <a:schemeClr val="accent1"/>
          </a:solidFill>
        </p:spPr>
        <p:txBody>
          <a:bodyPr wrap="square" rtlCol="0" anchor="ctr">
            <a:spAutoFit/>
          </a:bodyPr>
          <a:lstStyle/>
          <a:p>
            <a:pPr algn="ctr" defTabSz="1097280" hangingPunct="1"/>
            <a:r>
              <a:rPr lang="en-US" sz="1800" kern="1200" dirty="0">
                <a:solidFill>
                  <a:schemeClr val="tx1"/>
                </a:solidFill>
                <a:latin typeface="+mn-lt"/>
                <a:ea typeface="+mn-ea"/>
                <a:cs typeface="+mn-cs"/>
              </a:rPr>
              <a:t>ESTIMATED TIMELINE</a:t>
            </a:r>
          </a:p>
        </p:txBody>
      </p:sp>
      <p:pic>
        <p:nvPicPr>
          <p:cNvPr id="17" name="Picture 16">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1636775" y="1046948"/>
            <a:ext cx="210467" cy="290104"/>
          </a:xfrm>
          <a:prstGeom prst="rect">
            <a:avLst/>
          </a:prstGeom>
        </p:spPr>
      </p:pic>
      <p:pic>
        <p:nvPicPr>
          <p:cNvPr id="18" name="Picture 17">
            <a:extLst>
              <a:ext uri="{FF2B5EF4-FFF2-40B4-BE49-F238E27FC236}">
                <a16:creationId xmlns:a16="http://schemas.microsoft.com/office/drawing/2014/main" id="{0F6EAACD-AE6E-434D-9006-AD6BFCD2D3FA}"/>
              </a:ext>
            </a:extLst>
          </p:cNvPr>
          <p:cNvPicPr>
            <a:picLocks noChangeAspect="1"/>
          </p:cNvPicPr>
          <p:nvPr/>
        </p:nvPicPr>
        <p:blipFill>
          <a:blip r:embed="rId3"/>
          <a:stretch>
            <a:fillRect/>
          </a:stretch>
        </p:blipFill>
        <p:spPr>
          <a:xfrm>
            <a:off x="9583795" y="1083288"/>
            <a:ext cx="210467" cy="290104"/>
          </a:xfrm>
          <a:prstGeom prst="rect">
            <a:avLst/>
          </a:prstGeom>
        </p:spPr>
      </p:pic>
      <p:sp>
        <p:nvSpPr>
          <p:cNvPr id="20" name="Rounded Rectangle">
            <a:extLst>
              <a:ext uri="{FF2B5EF4-FFF2-40B4-BE49-F238E27FC236}">
                <a16:creationId xmlns:a16="http://schemas.microsoft.com/office/drawing/2014/main" id="{9C9F26E4-1AF9-394C-9A0B-E5ECFFC259E2}"/>
              </a:ext>
            </a:extLst>
          </p:cNvPr>
          <p:cNvSpPr/>
          <p:nvPr/>
        </p:nvSpPr>
        <p:spPr>
          <a:xfrm>
            <a:off x="974550" y="4287393"/>
            <a:ext cx="654365" cy="672039"/>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Platform Planning</a:t>
            </a:r>
            <a:endParaRPr sz="900" kern="1200" dirty="0">
              <a:solidFill>
                <a:srgbClr val="000000"/>
              </a:solidFill>
              <a:latin typeface="+mn-lt"/>
              <a:ea typeface="+mn-ea"/>
              <a:cs typeface="+mn-cs"/>
              <a:sym typeface="Helvetica Neue Medium"/>
            </a:endParaRPr>
          </a:p>
        </p:txBody>
      </p:sp>
      <p:pic>
        <p:nvPicPr>
          <p:cNvPr id="28" name="Picture 27">
            <a:extLst>
              <a:ext uri="{FF2B5EF4-FFF2-40B4-BE49-F238E27FC236}">
                <a16:creationId xmlns:a16="http://schemas.microsoft.com/office/drawing/2014/main" id="{0C16778A-5248-5748-A692-C96917B4B0A6}"/>
              </a:ext>
            </a:extLst>
          </p:cNvPr>
          <p:cNvPicPr>
            <a:picLocks noChangeAspect="1"/>
          </p:cNvPicPr>
          <p:nvPr/>
        </p:nvPicPr>
        <p:blipFill>
          <a:blip r:embed="rId3"/>
          <a:stretch>
            <a:fillRect/>
          </a:stretch>
        </p:blipFill>
        <p:spPr>
          <a:xfrm>
            <a:off x="7301308" y="1070294"/>
            <a:ext cx="210467" cy="290104"/>
          </a:xfrm>
          <a:prstGeom prst="rect">
            <a:avLst/>
          </a:prstGeom>
        </p:spPr>
      </p:pic>
      <p:sp>
        <p:nvSpPr>
          <p:cNvPr id="25" name="Rounded Rectangle">
            <a:extLst>
              <a:ext uri="{FF2B5EF4-FFF2-40B4-BE49-F238E27FC236}">
                <a16:creationId xmlns:a16="http://schemas.microsoft.com/office/drawing/2014/main" id="{215E228D-7879-4B4D-9689-031ECC9C11D4}"/>
              </a:ext>
            </a:extLst>
          </p:cNvPr>
          <p:cNvSpPr/>
          <p:nvPr/>
        </p:nvSpPr>
        <p:spPr>
          <a:xfrm>
            <a:off x="986118" y="6693895"/>
            <a:ext cx="650657" cy="650923"/>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Portfolio Planning</a:t>
            </a:r>
            <a:endParaRPr sz="900" kern="1200" dirty="0">
              <a:solidFill>
                <a:srgbClr val="000000"/>
              </a:solidFill>
              <a:latin typeface="+mn-lt"/>
              <a:ea typeface="+mn-ea"/>
              <a:cs typeface="+mn-cs"/>
              <a:sym typeface="Helvetica Neue Medium"/>
            </a:endParaRPr>
          </a:p>
        </p:txBody>
      </p:sp>
      <p:sp>
        <p:nvSpPr>
          <p:cNvPr id="26" name="Rounded Rectangle">
            <a:extLst>
              <a:ext uri="{FF2B5EF4-FFF2-40B4-BE49-F238E27FC236}">
                <a16:creationId xmlns:a16="http://schemas.microsoft.com/office/drawing/2014/main" id="{F3EAA327-1C32-6948-A2F3-7E525123707E}"/>
              </a:ext>
            </a:extLst>
          </p:cNvPr>
          <p:cNvSpPr/>
          <p:nvPr/>
        </p:nvSpPr>
        <p:spPr>
          <a:xfrm>
            <a:off x="680003"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0</a:t>
            </a:r>
            <a:endParaRPr sz="900" kern="1200" dirty="0">
              <a:solidFill>
                <a:srgbClr val="000000"/>
              </a:solidFill>
              <a:latin typeface="+mn-lt"/>
              <a:ea typeface="+mn-ea"/>
              <a:cs typeface="+mn-cs"/>
              <a:sym typeface="Helvetica Neue Medium"/>
            </a:endParaRPr>
          </a:p>
        </p:txBody>
      </p:sp>
      <p:sp>
        <p:nvSpPr>
          <p:cNvPr id="27" name="Rounded Rectangle">
            <a:extLst>
              <a:ext uri="{FF2B5EF4-FFF2-40B4-BE49-F238E27FC236}">
                <a16:creationId xmlns:a16="http://schemas.microsoft.com/office/drawing/2014/main" id="{7F9A9C82-9BA6-BC41-91A2-7EB718EC9381}"/>
              </a:ext>
            </a:extLst>
          </p:cNvPr>
          <p:cNvSpPr/>
          <p:nvPr/>
        </p:nvSpPr>
        <p:spPr>
          <a:xfrm>
            <a:off x="1808180"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1</a:t>
            </a:r>
            <a:endParaRPr sz="900" kern="1200" dirty="0">
              <a:solidFill>
                <a:srgbClr val="000000"/>
              </a:solidFill>
              <a:latin typeface="+mn-lt"/>
              <a:ea typeface="+mn-ea"/>
              <a:cs typeface="+mn-cs"/>
              <a:sym typeface="Helvetica Neue Medium"/>
            </a:endParaRPr>
          </a:p>
        </p:txBody>
      </p:sp>
      <p:sp>
        <p:nvSpPr>
          <p:cNvPr id="29" name="Rounded Rectangle">
            <a:extLst>
              <a:ext uri="{FF2B5EF4-FFF2-40B4-BE49-F238E27FC236}">
                <a16:creationId xmlns:a16="http://schemas.microsoft.com/office/drawing/2014/main" id="{CD53713F-4724-A149-A157-8884DE3AF2E3}"/>
              </a:ext>
            </a:extLst>
          </p:cNvPr>
          <p:cNvSpPr/>
          <p:nvPr/>
        </p:nvSpPr>
        <p:spPr>
          <a:xfrm>
            <a:off x="2926832"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2</a:t>
            </a:r>
            <a:endParaRPr sz="900" kern="1200" dirty="0">
              <a:solidFill>
                <a:srgbClr val="000000"/>
              </a:solidFill>
              <a:latin typeface="+mn-lt"/>
              <a:ea typeface="+mn-ea"/>
              <a:cs typeface="+mn-cs"/>
              <a:sym typeface="Helvetica Neue Medium"/>
            </a:endParaRPr>
          </a:p>
        </p:txBody>
      </p:sp>
      <p:sp>
        <p:nvSpPr>
          <p:cNvPr id="30" name="Rounded Rectangle">
            <a:extLst>
              <a:ext uri="{FF2B5EF4-FFF2-40B4-BE49-F238E27FC236}">
                <a16:creationId xmlns:a16="http://schemas.microsoft.com/office/drawing/2014/main" id="{EC1976FC-D5C9-BF41-91F9-30413BAE9D58}"/>
              </a:ext>
            </a:extLst>
          </p:cNvPr>
          <p:cNvSpPr/>
          <p:nvPr/>
        </p:nvSpPr>
        <p:spPr>
          <a:xfrm>
            <a:off x="4055009"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3</a:t>
            </a:r>
            <a:endParaRPr sz="900" kern="1200" dirty="0">
              <a:solidFill>
                <a:srgbClr val="000000"/>
              </a:solidFill>
              <a:latin typeface="+mn-lt"/>
              <a:ea typeface="+mn-ea"/>
              <a:cs typeface="+mn-cs"/>
              <a:sym typeface="Helvetica Neue Medium"/>
            </a:endParaRPr>
          </a:p>
        </p:txBody>
      </p:sp>
      <p:sp>
        <p:nvSpPr>
          <p:cNvPr id="31" name="Rounded Rectangle">
            <a:extLst>
              <a:ext uri="{FF2B5EF4-FFF2-40B4-BE49-F238E27FC236}">
                <a16:creationId xmlns:a16="http://schemas.microsoft.com/office/drawing/2014/main" id="{E0C4076B-9DE2-E344-800E-5A1FDD91FBC1}"/>
              </a:ext>
            </a:extLst>
          </p:cNvPr>
          <p:cNvSpPr/>
          <p:nvPr/>
        </p:nvSpPr>
        <p:spPr>
          <a:xfrm>
            <a:off x="5211761" y="1425934"/>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4</a:t>
            </a:r>
            <a:endParaRPr sz="900" kern="1200" dirty="0">
              <a:solidFill>
                <a:srgbClr val="000000"/>
              </a:solidFill>
              <a:latin typeface="+mn-lt"/>
              <a:ea typeface="+mn-ea"/>
              <a:cs typeface="+mn-cs"/>
              <a:sym typeface="Helvetica Neue Medium"/>
            </a:endParaRPr>
          </a:p>
        </p:txBody>
      </p:sp>
      <p:sp>
        <p:nvSpPr>
          <p:cNvPr id="33" name="Rounded Rectangle">
            <a:extLst>
              <a:ext uri="{FF2B5EF4-FFF2-40B4-BE49-F238E27FC236}">
                <a16:creationId xmlns:a16="http://schemas.microsoft.com/office/drawing/2014/main" id="{8D0C7CA8-E208-DA41-89E9-6B936EF48F03}"/>
              </a:ext>
            </a:extLst>
          </p:cNvPr>
          <p:cNvSpPr/>
          <p:nvPr/>
        </p:nvSpPr>
        <p:spPr>
          <a:xfrm>
            <a:off x="6339938" y="1425934"/>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5</a:t>
            </a:r>
            <a:endParaRPr sz="900" kern="1200" dirty="0">
              <a:solidFill>
                <a:srgbClr val="000000"/>
              </a:solidFill>
              <a:latin typeface="+mn-lt"/>
              <a:ea typeface="+mn-ea"/>
              <a:cs typeface="+mn-cs"/>
              <a:sym typeface="Helvetica Neue Medium"/>
            </a:endParaRPr>
          </a:p>
        </p:txBody>
      </p:sp>
      <p:sp>
        <p:nvSpPr>
          <p:cNvPr id="38" name="Rounded Rectangle">
            <a:extLst>
              <a:ext uri="{FF2B5EF4-FFF2-40B4-BE49-F238E27FC236}">
                <a16:creationId xmlns:a16="http://schemas.microsoft.com/office/drawing/2014/main" id="{16DD318A-52BA-F349-9DD5-673292B144CA}"/>
              </a:ext>
            </a:extLst>
          </p:cNvPr>
          <p:cNvSpPr/>
          <p:nvPr/>
        </p:nvSpPr>
        <p:spPr>
          <a:xfrm>
            <a:off x="7458590" y="1425934"/>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6</a:t>
            </a:r>
            <a:endParaRPr sz="900" kern="1200" dirty="0">
              <a:solidFill>
                <a:srgbClr val="000000"/>
              </a:solidFill>
              <a:latin typeface="+mn-lt"/>
              <a:ea typeface="+mn-ea"/>
              <a:cs typeface="+mn-cs"/>
              <a:sym typeface="Helvetica Neue Medium"/>
            </a:endParaRPr>
          </a:p>
        </p:txBody>
      </p:sp>
      <p:sp>
        <p:nvSpPr>
          <p:cNvPr id="39" name="Rounded Rectangle">
            <a:extLst>
              <a:ext uri="{FF2B5EF4-FFF2-40B4-BE49-F238E27FC236}">
                <a16:creationId xmlns:a16="http://schemas.microsoft.com/office/drawing/2014/main" id="{E651ECC8-DE90-9A46-9BC2-C9DBD8186C63}"/>
              </a:ext>
            </a:extLst>
          </p:cNvPr>
          <p:cNvSpPr/>
          <p:nvPr/>
        </p:nvSpPr>
        <p:spPr>
          <a:xfrm>
            <a:off x="8596292" y="1425934"/>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7</a:t>
            </a:r>
            <a:endParaRPr sz="900" kern="1200" dirty="0">
              <a:solidFill>
                <a:srgbClr val="000000"/>
              </a:solidFill>
              <a:latin typeface="+mn-lt"/>
              <a:ea typeface="+mn-ea"/>
              <a:cs typeface="+mn-cs"/>
              <a:sym typeface="Helvetica Neue Medium"/>
            </a:endParaRPr>
          </a:p>
        </p:txBody>
      </p:sp>
      <p:sp>
        <p:nvSpPr>
          <p:cNvPr id="40" name="Rounded Rectangle">
            <a:extLst>
              <a:ext uri="{FF2B5EF4-FFF2-40B4-BE49-F238E27FC236}">
                <a16:creationId xmlns:a16="http://schemas.microsoft.com/office/drawing/2014/main" id="{5FECA052-CE84-7544-A017-187D1F5ACF40}"/>
              </a:ext>
            </a:extLst>
          </p:cNvPr>
          <p:cNvSpPr/>
          <p:nvPr/>
        </p:nvSpPr>
        <p:spPr>
          <a:xfrm>
            <a:off x="9724469" y="1420703"/>
            <a:ext cx="1044020"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8</a:t>
            </a:r>
            <a:endParaRPr sz="900" kern="1200" dirty="0">
              <a:solidFill>
                <a:srgbClr val="000000"/>
              </a:solidFill>
              <a:latin typeface="+mn-lt"/>
              <a:ea typeface="+mn-ea"/>
              <a:cs typeface="+mn-cs"/>
              <a:sym typeface="Helvetica Neue Medium"/>
            </a:endParaRPr>
          </a:p>
        </p:txBody>
      </p:sp>
      <p:sp>
        <p:nvSpPr>
          <p:cNvPr id="41" name="Rounded Rectangle">
            <a:extLst>
              <a:ext uri="{FF2B5EF4-FFF2-40B4-BE49-F238E27FC236}">
                <a16:creationId xmlns:a16="http://schemas.microsoft.com/office/drawing/2014/main" id="{DF1BFBF4-2784-DD4D-9EB5-C89FE0CEEF21}"/>
              </a:ext>
            </a:extLst>
          </p:cNvPr>
          <p:cNvSpPr/>
          <p:nvPr/>
        </p:nvSpPr>
        <p:spPr>
          <a:xfrm>
            <a:off x="10972800" y="1420703"/>
            <a:ext cx="3324852" cy="342168"/>
          </a:xfrm>
          <a:prstGeom prst="roundRect">
            <a:avLst>
              <a:gd name="adj" fmla="val 22203"/>
            </a:avLst>
          </a:prstGeom>
          <a:solidFill>
            <a:schemeClr val="tx1">
              <a:lumMod val="95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a:t>
            </a:r>
            <a:r>
              <a:rPr lang="en-US" sz="900" dirty="0">
                <a:solidFill>
                  <a:srgbClr val="000000"/>
                </a:solidFill>
                <a:sym typeface="Helvetica Neue Medium"/>
              </a:rPr>
              <a:t>9</a:t>
            </a:r>
            <a:r>
              <a:rPr lang="en-US" sz="900" kern="1200" dirty="0">
                <a:solidFill>
                  <a:srgbClr val="000000"/>
                </a:solidFill>
                <a:latin typeface="+mn-lt"/>
                <a:ea typeface="+mn-ea"/>
                <a:cs typeface="+mn-cs"/>
                <a:sym typeface="Helvetica Neue Medium"/>
              </a:rPr>
              <a:t>-n</a:t>
            </a:r>
            <a:endParaRPr sz="900" kern="1200" dirty="0">
              <a:solidFill>
                <a:srgbClr val="000000"/>
              </a:solidFill>
              <a:latin typeface="+mn-lt"/>
              <a:ea typeface="+mn-ea"/>
              <a:cs typeface="+mn-cs"/>
              <a:sym typeface="Helvetica Neue Medium"/>
            </a:endParaRPr>
          </a:p>
        </p:txBody>
      </p:sp>
      <p:sp>
        <p:nvSpPr>
          <p:cNvPr id="43" name="Rounded Rectangle">
            <a:extLst>
              <a:ext uri="{FF2B5EF4-FFF2-40B4-BE49-F238E27FC236}">
                <a16:creationId xmlns:a16="http://schemas.microsoft.com/office/drawing/2014/main" id="{F05FD3C2-B07E-3745-9AC4-2A0F13C5D51E}"/>
              </a:ext>
            </a:extLst>
          </p:cNvPr>
          <p:cNvSpPr/>
          <p:nvPr/>
        </p:nvSpPr>
        <p:spPr>
          <a:xfrm rot="16200000">
            <a:off x="-145608" y="6768249"/>
            <a:ext cx="934730" cy="496413"/>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1100" b="1" dirty="0">
                <a:solidFill>
                  <a:srgbClr val="000000"/>
                </a:solidFill>
                <a:sym typeface="Helvetica Neue Medium"/>
              </a:rPr>
              <a:t>Portfolio Accelerator</a:t>
            </a:r>
            <a:endParaRPr sz="1100" b="1" kern="1200" dirty="0">
              <a:solidFill>
                <a:srgbClr val="000000"/>
              </a:solidFill>
              <a:sym typeface="Helvetica Neue Medium"/>
            </a:endParaRPr>
          </a:p>
        </p:txBody>
      </p:sp>
      <p:sp>
        <p:nvSpPr>
          <p:cNvPr id="44" name="Rounded Rectangle">
            <a:extLst>
              <a:ext uri="{FF2B5EF4-FFF2-40B4-BE49-F238E27FC236}">
                <a16:creationId xmlns:a16="http://schemas.microsoft.com/office/drawing/2014/main" id="{2D971709-4C14-B945-AD18-90BCE703BBC7}"/>
              </a:ext>
            </a:extLst>
          </p:cNvPr>
          <p:cNvSpPr/>
          <p:nvPr/>
        </p:nvSpPr>
        <p:spPr>
          <a:xfrm>
            <a:off x="978214" y="2995439"/>
            <a:ext cx="666464" cy="683388"/>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People Planning</a:t>
            </a:r>
            <a:endParaRPr sz="900" kern="1200" dirty="0">
              <a:solidFill>
                <a:srgbClr val="000000"/>
              </a:solidFill>
              <a:latin typeface="+mn-lt"/>
              <a:ea typeface="+mn-ea"/>
              <a:cs typeface="+mn-cs"/>
              <a:sym typeface="Helvetica Neue Medium"/>
            </a:endParaRPr>
          </a:p>
        </p:txBody>
      </p:sp>
      <p:sp>
        <p:nvSpPr>
          <p:cNvPr id="51" name="Rounded Rectangle">
            <a:extLst>
              <a:ext uri="{FF2B5EF4-FFF2-40B4-BE49-F238E27FC236}">
                <a16:creationId xmlns:a16="http://schemas.microsoft.com/office/drawing/2014/main" id="{A68229A8-7157-924C-A93C-CF6655DF70CA}"/>
              </a:ext>
            </a:extLst>
          </p:cNvPr>
          <p:cNvSpPr/>
          <p:nvPr/>
        </p:nvSpPr>
        <p:spPr>
          <a:xfrm>
            <a:off x="6378258" y="4180074"/>
            <a:ext cx="986793" cy="887297"/>
          </a:xfrm>
          <a:prstGeom prst="roundRect">
            <a:avLst>
              <a:gd name="adj" fmla="val 22203"/>
            </a:avLst>
          </a:prstGeom>
          <a:solidFill>
            <a:schemeClr val="accent6"/>
          </a:solidFill>
          <a:ln w="12700">
            <a:miter lim="400000"/>
          </a:ln>
        </p:spPr>
        <p:txBody>
          <a:bodyPr lIns="42863" tIns="42863" rIns="42863" bIns="42863" anchor="ctr"/>
          <a:lstStyle/>
          <a:p>
            <a:pPr algn="ctr" defTabSz="1097280"/>
            <a:r>
              <a:rPr lang="en-US" sz="1000" b="1" dirty="0">
                <a:solidFill>
                  <a:srgbClr val="000000"/>
                </a:solidFill>
                <a:sym typeface="Helvetica Neue Medium"/>
              </a:rPr>
              <a:t>Platform Party</a:t>
            </a:r>
            <a:r>
              <a:rPr lang="en-US" sz="900" dirty="0">
                <a:solidFill>
                  <a:srgbClr val="000000"/>
                </a:solidFill>
                <a:sym typeface="Helvetica Neue Medium"/>
              </a:rPr>
              <a:t/>
            </a:r>
            <a:br>
              <a:rPr lang="en-US" sz="900" dirty="0">
                <a:solidFill>
                  <a:srgbClr val="000000"/>
                </a:solidFill>
                <a:sym typeface="Helvetica Neue Medium"/>
              </a:rPr>
            </a:br>
            <a:r>
              <a:rPr lang="en-US" sz="900" dirty="0">
                <a:solidFill>
                  <a:srgbClr val="000000"/>
                </a:solidFill>
                <a:sym typeface="Helvetica Neue Medium"/>
              </a:rPr>
              <a:t/>
            </a:r>
            <a:br>
              <a:rPr lang="en-US" sz="900" dirty="0">
                <a:solidFill>
                  <a:srgbClr val="000000"/>
                </a:solidFill>
                <a:sym typeface="Helvetica Neue Medium"/>
              </a:rPr>
            </a:br>
            <a:r>
              <a:rPr lang="en-US" sz="900" i="1" dirty="0">
                <a:solidFill>
                  <a:srgbClr val="000000"/>
                </a:solidFill>
                <a:sym typeface="Helvetica Neue Medium"/>
              </a:rPr>
              <a:t>Promote 1</a:t>
            </a:r>
            <a:r>
              <a:rPr lang="en-US" sz="900" i="1" baseline="30000" dirty="0">
                <a:solidFill>
                  <a:srgbClr val="000000"/>
                </a:solidFill>
                <a:sym typeface="Helvetica Neue Medium"/>
              </a:rPr>
              <a:t>st</a:t>
            </a:r>
            <a:r>
              <a:rPr lang="en-US" sz="900" i="1" dirty="0">
                <a:solidFill>
                  <a:srgbClr val="000000"/>
                </a:solidFill>
                <a:sym typeface="Helvetica Neue Medium"/>
              </a:rPr>
              <a:t> app to Dev</a:t>
            </a:r>
            <a:endParaRPr sz="900" i="1" dirty="0">
              <a:solidFill>
                <a:srgbClr val="000000"/>
              </a:solidFill>
              <a:sym typeface="Helvetica Neue Medium"/>
            </a:endParaRPr>
          </a:p>
        </p:txBody>
      </p:sp>
      <p:sp>
        <p:nvSpPr>
          <p:cNvPr id="63" name="Rounded Rectangle">
            <a:extLst>
              <a:ext uri="{FF2B5EF4-FFF2-40B4-BE49-F238E27FC236}">
                <a16:creationId xmlns:a16="http://schemas.microsoft.com/office/drawing/2014/main" id="{E10A26A3-5CBE-6F4D-990E-5BEE07C0540A}"/>
              </a:ext>
            </a:extLst>
          </p:cNvPr>
          <p:cNvSpPr/>
          <p:nvPr/>
        </p:nvSpPr>
        <p:spPr>
          <a:xfrm>
            <a:off x="8624674" y="4212574"/>
            <a:ext cx="986793" cy="888632"/>
          </a:xfrm>
          <a:prstGeom prst="roundRect">
            <a:avLst>
              <a:gd name="adj" fmla="val 22203"/>
            </a:avLst>
          </a:prstGeom>
          <a:solidFill>
            <a:schemeClr val="accent6"/>
          </a:solidFill>
          <a:ln w="12700">
            <a:miter lim="400000"/>
          </a:ln>
        </p:spPr>
        <p:txBody>
          <a:bodyPr lIns="42863" tIns="42863" rIns="42863" bIns="42863" anchor="ctr"/>
          <a:lstStyle/>
          <a:p>
            <a:pPr algn="ctr" defTabSz="1097280"/>
            <a:r>
              <a:rPr lang="en-US" sz="900" dirty="0">
                <a:solidFill>
                  <a:srgbClr val="000000"/>
                </a:solidFill>
                <a:sym typeface="Helvetica Neue Medium"/>
              </a:rPr>
              <a:t>Security Jam</a:t>
            </a:r>
            <a:br>
              <a:rPr lang="en-US" sz="900" dirty="0">
                <a:solidFill>
                  <a:srgbClr val="000000"/>
                </a:solidFill>
                <a:sym typeface="Helvetica Neue Medium"/>
              </a:rPr>
            </a:br>
            <a:r>
              <a:rPr lang="en-US" sz="900" dirty="0">
                <a:solidFill>
                  <a:srgbClr val="000000"/>
                </a:solidFill>
                <a:sym typeface="Helvetica Neue Medium"/>
              </a:rPr>
              <a:t>&amp; </a:t>
            </a:r>
            <a:br>
              <a:rPr lang="en-US" sz="900" dirty="0">
                <a:solidFill>
                  <a:srgbClr val="000000"/>
                </a:solidFill>
                <a:sym typeface="Helvetica Neue Medium"/>
              </a:rPr>
            </a:br>
            <a:r>
              <a:rPr lang="en-US" sz="900" dirty="0">
                <a:solidFill>
                  <a:srgbClr val="000000"/>
                </a:solidFill>
                <a:sym typeface="Helvetica Neue Medium"/>
              </a:rPr>
              <a:t>Operations Game Day</a:t>
            </a:r>
            <a:endParaRPr sz="900" dirty="0">
              <a:solidFill>
                <a:srgbClr val="000000"/>
              </a:solidFill>
              <a:sym typeface="Helvetica Neue Medium"/>
            </a:endParaRPr>
          </a:p>
        </p:txBody>
      </p:sp>
      <p:sp>
        <p:nvSpPr>
          <p:cNvPr id="68" name="Rounded Rectangle">
            <a:extLst>
              <a:ext uri="{FF2B5EF4-FFF2-40B4-BE49-F238E27FC236}">
                <a16:creationId xmlns:a16="http://schemas.microsoft.com/office/drawing/2014/main" id="{824C5F4B-2426-634F-94EC-E597199ED134}"/>
              </a:ext>
            </a:extLst>
          </p:cNvPr>
          <p:cNvSpPr/>
          <p:nvPr/>
        </p:nvSpPr>
        <p:spPr>
          <a:xfrm>
            <a:off x="7492589" y="4197053"/>
            <a:ext cx="986793" cy="877651"/>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Platform Party Remediation</a:t>
            </a:r>
            <a:endParaRPr sz="900" kern="1200" dirty="0">
              <a:solidFill>
                <a:srgbClr val="000000"/>
              </a:solidFill>
              <a:latin typeface="+mn-lt"/>
              <a:ea typeface="+mn-ea"/>
              <a:cs typeface="+mn-cs"/>
              <a:sym typeface="Helvetica Neue Medium"/>
            </a:endParaRPr>
          </a:p>
        </p:txBody>
      </p:sp>
      <p:sp>
        <p:nvSpPr>
          <p:cNvPr id="70" name="Rounded Rectangle">
            <a:extLst>
              <a:ext uri="{FF2B5EF4-FFF2-40B4-BE49-F238E27FC236}">
                <a16:creationId xmlns:a16="http://schemas.microsoft.com/office/drawing/2014/main" id="{6EB2B2F3-D77D-A944-BABF-A93360ACAE1E}"/>
              </a:ext>
            </a:extLst>
          </p:cNvPr>
          <p:cNvSpPr/>
          <p:nvPr/>
        </p:nvSpPr>
        <p:spPr>
          <a:xfrm>
            <a:off x="9756816" y="5395550"/>
            <a:ext cx="1044020" cy="913966"/>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00" b="1" kern="1200" dirty="0">
                <a:solidFill>
                  <a:srgbClr val="000000"/>
                </a:solidFill>
                <a:latin typeface="+mn-lt"/>
                <a:ea typeface="+mn-ea"/>
                <a:cs typeface="+mn-cs"/>
                <a:sym typeface="Helvetica Neue Medium"/>
              </a:rPr>
              <a:t>Move</a:t>
            </a:r>
            <a:br>
              <a:rPr lang="en-US" sz="1000" b="1" kern="1200" dirty="0">
                <a:solidFill>
                  <a:srgbClr val="000000"/>
                </a:solidFill>
                <a:latin typeface="+mn-lt"/>
                <a:ea typeface="+mn-ea"/>
                <a:cs typeface="+mn-cs"/>
                <a:sym typeface="Helvetica Neue Medium"/>
              </a:rPr>
            </a:br>
            <a:r>
              <a:rPr lang="en-US" sz="1000" b="1" kern="1200" dirty="0">
                <a:solidFill>
                  <a:srgbClr val="000000"/>
                </a:solidFill>
                <a:latin typeface="+mn-lt"/>
                <a:ea typeface="+mn-ea"/>
                <a:cs typeface="+mn-cs"/>
                <a:sym typeface="Helvetica Neue Medium"/>
              </a:rPr>
              <a:t>Party</a:t>
            </a:r>
            <a:r>
              <a:rPr lang="en-US" sz="900" kern="1200" dirty="0">
                <a:solidFill>
                  <a:srgbClr val="000000"/>
                </a:solidFill>
                <a:latin typeface="+mn-lt"/>
                <a:ea typeface="+mn-ea"/>
                <a:cs typeface="+mn-cs"/>
                <a:sym typeface="Helvetica Neue Medium"/>
              </a:rPr>
              <a:t/>
            </a:r>
            <a:br>
              <a:rPr lang="en-US" sz="900" kern="1200" dirty="0">
                <a:solidFill>
                  <a:srgbClr val="000000"/>
                </a:solidFill>
                <a:latin typeface="+mn-lt"/>
                <a:ea typeface="+mn-ea"/>
                <a:cs typeface="+mn-cs"/>
                <a:sym typeface="Helvetica Neue Medium"/>
              </a:rPr>
            </a:br>
            <a:r>
              <a:rPr lang="en-US" sz="900" kern="1200" dirty="0">
                <a:solidFill>
                  <a:srgbClr val="000000"/>
                </a:solidFill>
                <a:latin typeface="+mn-lt"/>
                <a:ea typeface="+mn-ea"/>
                <a:cs typeface="+mn-cs"/>
                <a:sym typeface="Helvetica Neue Medium"/>
              </a:rPr>
              <a:t/>
            </a:r>
            <a:br>
              <a:rPr lang="en-US" sz="900" kern="1200" dirty="0">
                <a:solidFill>
                  <a:srgbClr val="000000"/>
                </a:solidFill>
                <a:latin typeface="+mn-lt"/>
                <a:ea typeface="+mn-ea"/>
                <a:cs typeface="+mn-cs"/>
                <a:sym typeface="Helvetica Neue Medium"/>
              </a:rPr>
            </a:br>
            <a:r>
              <a:rPr lang="en-US" sz="900" i="1" kern="1200" dirty="0">
                <a:solidFill>
                  <a:srgbClr val="000000"/>
                </a:solidFill>
                <a:latin typeface="+mn-lt"/>
                <a:ea typeface="+mn-ea"/>
                <a:cs typeface="+mn-cs"/>
                <a:sym typeface="Helvetica Neue Medium"/>
              </a:rPr>
              <a:t>1</a:t>
            </a:r>
            <a:r>
              <a:rPr lang="en-US" sz="900" i="1" kern="1200" baseline="30000" dirty="0">
                <a:solidFill>
                  <a:srgbClr val="000000"/>
                </a:solidFill>
                <a:latin typeface="+mn-lt"/>
                <a:ea typeface="+mn-ea"/>
                <a:cs typeface="+mn-cs"/>
                <a:sym typeface="Helvetica Neue Medium"/>
              </a:rPr>
              <a:t>st</a:t>
            </a:r>
            <a:r>
              <a:rPr lang="en-US" sz="900" i="1" kern="1200" dirty="0">
                <a:solidFill>
                  <a:srgbClr val="000000"/>
                </a:solidFill>
                <a:latin typeface="+mn-lt"/>
                <a:ea typeface="+mn-ea"/>
                <a:cs typeface="+mn-cs"/>
                <a:sym typeface="Helvetica Neue Medium"/>
              </a:rPr>
              <a:t> App in Prod</a:t>
            </a:r>
            <a:endParaRPr sz="900" i="1" kern="1200" dirty="0">
              <a:solidFill>
                <a:srgbClr val="000000"/>
              </a:solidFill>
              <a:latin typeface="+mn-lt"/>
              <a:ea typeface="+mn-ea"/>
              <a:cs typeface="+mn-cs"/>
              <a:sym typeface="Helvetica Neue Medium"/>
            </a:endParaRPr>
          </a:p>
        </p:txBody>
      </p:sp>
      <p:grpSp>
        <p:nvGrpSpPr>
          <p:cNvPr id="76" name="Group 75">
            <a:extLst>
              <a:ext uri="{FF2B5EF4-FFF2-40B4-BE49-F238E27FC236}">
                <a16:creationId xmlns:a16="http://schemas.microsoft.com/office/drawing/2014/main" id="{95880B82-0985-FA46-9102-C72F07455291}"/>
              </a:ext>
            </a:extLst>
          </p:cNvPr>
          <p:cNvGrpSpPr/>
          <p:nvPr/>
        </p:nvGrpSpPr>
        <p:grpSpPr>
          <a:xfrm>
            <a:off x="13556340" y="159702"/>
            <a:ext cx="1124687" cy="717178"/>
            <a:chOff x="12930039" y="452986"/>
            <a:chExt cx="1341955" cy="905911"/>
          </a:xfrm>
        </p:grpSpPr>
        <p:sp>
          <p:nvSpPr>
            <p:cNvPr id="77" name="Application Design">
              <a:extLst>
                <a:ext uri="{FF2B5EF4-FFF2-40B4-BE49-F238E27FC236}">
                  <a16:creationId xmlns:a16="http://schemas.microsoft.com/office/drawing/2014/main" id="{5942FECB-0561-3942-9CF2-6AA16214688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78" name="Group 77">
              <a:extLst>
                <a:ext uri="{FF2B5EF4-FFF2-40B4-BE49-F238E27FC236}">
                  <a16:creationId xmlns:a16="http://schemas.microsoft.com/office/drawing/2014/main" id="{4AB32F20-7FD2-5247-AF9B-1658E8104B5F}"/>
                </a:ext>
              </a:extLst>
            </p:cNvPr>
            <p:cNvGrpSpPr>
              <a:grpSpLocks noChangeAspect="1"/>
            </p:cNvGrpSpPr>
            <p:nvPr/>
          </p:nvGrpSpPr>
          <p:grpSpPr>
            <a:xfrm>
              <a:off x="13145093" y="452986"/>
              <a:ext cx="911847" cy="544372"/>
              <a:chOff x="-687690" y="4014362"/>
              <a:chExt cx="535871" cy="319914"/>
            </a:xfrm>
          </p:grpSpPr>
          <p:sp>
            <p:nvSpPr>
              <p:cNvPr id="79" name="Freeform: Shape 716">
                <a:extLst>
                  <a:ext uri="{FF2B5EF4-FFF2-40B4-BE49-F238E27FC236}">
                    <a16:creationId xmlns:a16="http://schemas.microsoft.com/office/drawing/2014/main" id="{E20BB77C-4F1A-6A41-9BB2-C46E542C48F6}"/>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717">
                <a:extLst>
                  <a:ext uri="{FF2B5EF4-FFF2-40B4-BE49-F238E27FC236}">
                    <a16:creationId xmlns:a16="http://schemas.microsoft.com/office/drawing/2014/main" id="{87E57B61-5D7A-CE4F-92BD-DF29256B07F4}"/>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718">
                <a:extLst>
                  <a:ext uri="{FF2B5EF4-FFF2-40B4-BE49-F238E27FC236}">
                    <a16:creationId xmlns:a16="http://schemas.microsoft.com/office/drawing/2014/main" id="{0257E22E-91E7-4144-B6FD-73EB781DF774}"/>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Freeform: Shape 719">
                <a:extLst>
                  <a:ext uri="{FF2B5EF4-FFF2-40B4-BE49-F238E27FC236}">
                    <a16:creationId xmlns:a16="http://schemas.microsoft.com/office/drawing/2014/main" id="{3B4DB0EA-34F0-8F45-893A-B9CC8B1E374F}"/>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Freeform: Shape 720">
                <a:extLst>
                  <a:ext uri="{FF2B5EF4-FFF2-40B4-BE49-F238E27FC236}">
                    <a16:creationId xmlns:a16="http://schemas.microsoft.com/office/drawing/2014/main" id="{B729F24A-BEAD-604C-A23E-B49F82AFC8F5}"/>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721">
                <a:extLst>
                  <a:ext uri="{FF2B5EF4-FFF2-40B4-BE49-F238E27FC236}">
                    <a16:creationId xmlns:a16="http://schemas.microsoft.com/office/drawing/2014/main" id="{55645C52-09AE-D942-B532-CD55D5DB626B}"/>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722">
                <a:extLst>
                  <a:ext uri="{FF2B5EF4-FFF2-40B4-BE49-F238E27FC236}">
                    <a16:creationId xmlns:a16="http://schemas.microsoft.com/office/drawing/2014/main" id="{40212478-9BA3-9442-A98C-6F019B7E368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723">
                <a:extLst>
                  <a:ext uri="{FF2B5EF4-FFF2-40B4-BE49-F238E27FC236}">
                    <a16:creationId xmlns:a16="http://schemas.microsoft.com/office/drawing/2014/main" id="{D0788D85-8788-A043-BA58-B1C5B69C1F70}"/>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724">
                <a:extLst>
                  <a:ext uri="{FF2B5EF4-FFF2-40B4-BE49-F238E27FC236}">
                    <a16:creationId xmlns:a16="http://schemas.microsoft.com/office/drawing/2014/main" id="{2A328F6F-36C5-7B41-B696-8C10D5D95C7A}"/>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725">
                <a:extLst>
                  <a:ext uri="{FF2B5EF4-FFF2-40B4-BE49-F238E27FC236}">
                    <a16:creationId xmlns:a16="http://schemas.microsoft.com/office/drawing/2014/main" id="{70A57E65-339C-9B44-A7A7-F07DA0A8D9FB}"/>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726">
                <a:extLst>
                  <a:ext uri="{FF2B5EF4-FFF2-40B4-BE49-F238E27FC236}">
                    <a16:creationId xmlns:a16="http://schemas.microsoft.com/office/drawing/2014/main" id="{4B0C62F9-3925-BC47-B100-3F2F63654C91}"/>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727">
                <a:extLst>
                  <a:ext uri="{FF2B5EF4-FFF2-40B4-BE49-F238E27FC236}">
                    <a16:creationId xmlns:a16="http://schemas.microsoft.com/office/drawing/2014/main" id="{E3430B0E-76B1-6646-8ED0-732D40F0DD9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69" name="TextBox 68">
            <a:extLst>
              <a:ext uri="{FF2B5EF4-FFF2-40B4-BE49-F238E27FC236}">
                <a16:creationId xmlns:a16="http://schemas.microsoft.com/office/drawing/2014/main" id="{D94AC40A-37B2-E444-B023-1CA27048A930}"/>
              </a:ext>
            </a:extLst>
          </p:cNvPr>
          <p:cNvSpPr txBox="1"/>
          <p:nvPr/>
        </p:nvSpPr>
        <p:spPr>
          <a:xfrm>
            <a:off x="665922" y="1028362"/>
            <a:ext cx="1384420" cy="338554"/>
          </a:xfrm>
          <a:prstGeom prst="rect">
            <a:avLst/>
          </a:prstGeom>
          <a:noFill/>
        </p:spPr>
        <p:txBody>
          <a:bodyPr wrap="square" rtlCol="0">
            <a:spAutoFit/>
          </a:bodyPr>
          <a:lstStyle/>
          <a:p>
            <a:pPr defTabSz="1097280" hangingPunct="1"/>
            <a:r>
              <a:rPr lang="en-US" sz="800" kern="1200" dirty="0">
                <a:solidFill>
                  <a:schemeClr val="tx1"/>
                </a:solidFill>
                <a:latin typeface="+mn-lt"/>
                <a:ea typeface="+mn-ea"/>
                <a:cs typeface="+mn-cs"/>
              </a:rPr>
              <a:t>Weekly Customer Executive  Meeting </a:t>
            </a:r>
          </a:p>
        </p:txBody>
      </p:sp>
      <p:sp>
        <p:nvSpPr>
          <p:cNvPr id="74" name="Rounded Rectangle">
            <a:extLst>
              <a:ext uri="{FF2B5EF4-FFF2-40B4-BE49-F238E27FC236}">
                <a16:creationId xmlns:a16="http://schemas.microsoft.com/office/drawing/2014/main" id="{F05FD3C2-B07E-3745-9AC4-2A0F13C5D51E}"/>
              </a:ext>
            </a:extLst>
          </p:cNvPr>
          <p:cNvSpPr/>
          <p:nvPr/>
        </p:nvSpPr>
        <p:spPr>
          <a:xfrm>
            <a:off x="2914898" y="6692063"/>
            <a:ext cx="1063560" cy="652755"/>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rgbClr val="000000"/>
                </a:solidFill>
                <a:sym typeface="Helvetica Neue Medium"/>
              </a:rPr>
              <a:t>Pilot Application Discovery &amp; Design</a:t>
            </a:r>
            <a:endParaRPr sz="900" kern="1200" dirty="0">
              <a:solidFill>
                <a:srgbClr val="000000"/>
              </a:solidFill>
              <a:sym typeface="Helvetica Neue Medium"/>
            </a:endParaRPr>
          </a:p>
        </p:txBody>
      </p:sp>
      <p:sp>
        <p:nvSpPr>
          <p:cNvPr id="92" name="Rounded Rectangle">
            <a:extLst>
              <a:ext uri="{FF2B5EF4-FFF2-40B4-BE49-F238E27FC236}">
                <a16:creationId xmlns:a16="http://schemas.microsoft.com/office/drawing/2014/main" id="{215E228D-7879-4B4D-9689-031ECC9C11D4}"/>
              </a:ext>
            </a:extLst>
          </p:cNvPr>
          <p:cNvSpPr/>
          <p:nvPr/>
        </p:nvSpPr>
        <p:spPr>
          <a:xfrm>
            <a:off x="10893365" y="7035237"/>
            <a:ext cx="976806" cy="309581"/>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Wave Plan Baselined</a:t>
            </a:r>
            <a:endParaRPr sz="900" kern="1200" dirty="0">
              <a:solidFill>
                <a:srgbClr val="000000"/>
              </a:solidFill>
              <a:latin typeface="+mn-lt"/>
              <a:ea typeface="+mn-ea"/>
              <a:cs typeface="+mn-cs"/>
              <a:sym typeface="Helvetica Neue Medium"/>
            </a:endParaRPr>
          </a:p>
        </p:txBody>
      </p:sp>
      <p:sp>
        <p:nvSpPr>
          <p:cNvPr id="42" name="Rounded Rectangle">
            <a:extLst>
              <a:ext uri="{FF2B5EF4-FFF2-40B4-BE49-F238E27FC236}">
                <a16:creationId xmlns:a16="http://schemas.microsoft.com/office/drawing/2014/main" id="{6C0F546D-E6DC-CF41-A83A-3EAD969DBC08}"/>
              </a:ext>
            </a:extLst>
          </p:cNvPr>
          <p:cNvSpPr/>
          <p:nvPr/>
        </p:nvSpPr>
        <p:spPr>
          <a:xfrm>
            <a:off x="1807122" y="4203247"/>
            <a:ext cx="4448659" cy="877652"/>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00" b="1" kern="1200" dirty="0">
                <a:solidFill>
                  <a:srgbClr val="000000"/>
                </a:solidFill>
                <a:latin typeface="+mn-lt"/>
                <a:ea typeface="+mn-ea"/>
                <a:cs typeface="+mn-cs"/>
                <a:sym typeface="Helvetica Neue Medium"/>
              </a:rPr>
              <a:t>Platform Buildout or Platform Validation</a:t>
            </a:r>
            <a:r>
              <a:rPr lang="en-US" sz="900" kern="1200" dirty="0">
                <a:solidFill>
                  <a:srgbClr val="000000"/>
                </a:solidFill>
                <a:latin typeface="+mn-lt"/>
                <a:ea typeface="+mn-ea"/>
                <a:cs typeface="+mn-cs"/>
                <a:sym typeface="Helvetica Neue Medium"/>
              </a:rPr>
              <a:t/>
            </a:r>
            <a:br>
              <a:rPr lang="en-US" sz="900" kern="1200" dirty="0">
                <a:solidFill>
                  <a:srgbClr val="000000"/>
                </a:solidFill>
                <a:latin typeface="+mn-lt"/>
                <a:ea typeface="+mn-ea"/>
                <a:cs typeface="+mn-cs"/>
                <a:sym typeface="Helvetica Neue Medium"/>
              </a:rPr>
            </a:br>
            <a:r>
              <a:rPr lang="en-US" sz="900" i="1" kern="1200" dirty="0">
                <a:solidFill>
                  <a:srgbClr val="000000"/>
                </a:solidFill>
                <a:latin typeface="+mn-lt"/>
                <a:ea typeface="+mn-ea"/>
                <a:cs typeface="+mn-cs"/>
                <a:sym typeface="Helvetica Neue Medium"/>
              </a:rPr>
              <a:t/>
            </a:r>
            <a:br>
              <a:rPr lang="en-US" sz="900" i="1" kern="1200" dirty="0">
                <a:solidFill>
                  <a:srgbClr val="000000"/>
                </a:solidFill>
                <a:latin typeface="+mn-lt"/>
                <a:ea typeface="+mn-ea"/>
                <a:cs typeface="+mn-cs"/>
                <a:sym typeface="Helvetica Neue Medium"/>
              </a:rPr>
            </a:br>
            <a:r>
              <a:rPr lang="en-US" sz="900" i="1" kern="1200" dirty="0">
                <a:solidFill>
                  <a:srgbClr val="000000"/>
                </a:solidFill>
                <a:latin typeface="+mn-lt"/>
                <a:ea typeface="+mn-ea"/>
                <a:cs typeface="+mn-cs"/>
                <a:sym typeface="Helvetica Neue Medium"/>
              </a:rPr>
              <a:t>Includes Landing Zone, Security, and Operations</a:t>
            </a:r>
            <a:endParaRPr sz="900" i="1" kern="1200" dirty="0">
              <a:solidFill>
                <a:srgbClr val="000000"/>
              </a:solidFill>
              <a:latin typeface="+mn-lt"/>
              <a:ea typeface="+mn-ea"/>
              <a:cs typeface="+mn-cs"/>
              <a:sym typeface="Helvetica Neue Medium"/>
            </a:endParaRPr>
          </a:p>
        </p:txBody>
      </p:sp>
      <p:sp>
        <p:nvSpPr>
          <p:cNvPr id="93" name="Rounded Rectangle">
            <a:extLst>
              <a:ext uri="{FF2B5EF4-FFF2-40B4-BE49-F238E27FC236}">
                <a16:creationId xmlns:a16="http://schemas.microsoft.com/office/drawing/2014/main" id="{215E228D-7879-4B4D-9689-031ECC9C11D4}"/>
              </a:ext>
            </a:extLst>
          </p:cNvPr>
          <p:cNvSpPr/>
          <p:nvPr/>
        </p:nvSpPr>
        <p:spPr>
          <a:xfrm>
            <a:off x="734380" y="2006107"/>
            <a:ext cx="902395" cy="671744"/>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Procure Tools</a:t>
            </a:r>
            <a:br>
              <a:rPr lang="en-US" sz="900" kern="1200" dirty="0">
                <a:solidFill>
                  <a:srgbClr val="000000"/>
                </a:solidFill>
                <a:latin typeface="+mn-lt"/>
                <a:ea typeface="+mn-ea"/>
                <a:cs typeface="+mn-cs"/>
                <a:sym typeface="Helvetica Neue Medium"/>
              </a:rPr>
            </a:br>
            <a:r>
              <a:rPr lang="en-US" sz="900" kern="1200" dirty="0">
                <a:solidFill>
                  <a:srgbClr val="000000"/>
                </a:solidFill>
                <a:latin typeface="+mn-lt"/>
                <a:ea typeface="+mn-ea"/>
                <a:cs typeface="+mn-cs"/>
                <a:sym typeface="Helvetica Neue Medium"/>
              </a:rPr>
              <a:t>&amp; Deploy Delivery Kits </a:t>
            </a:r>
            <a:endParaRPr sz="900" kern="1200" dirty="0">
              <a:solidFill>
                <a:srgbClr val="000000"/>
              </a:solidFill>
              <a:latin typeface="+mn-lt"/>
              <a:ea typeface="+mn-ea"/>
              <a:cs typeface="+mn-cs"/>
              <a:sym typeface="Helvetica Neue Medium"/>
            </a:endParaRPr>
          </a:p>
        </p:txBody>
      </p:sp>
      <p:sp>
        <p:nvSpPr>
          <p:cNvPr id="94" name="Rounded Rectangle">
            <a:extLst>
              <a:ext uri="{FF2B5EF4-FFF2-40B4-BE49-F238E27FC236}">
                <a16:creationId xmlns:a16="http://schemas.microsoft.com/office/drawing/2014/main" id="{215E228D-7879-4B4D-9689-031ECC9C11D4}"/>
              </a:ext>
            </a:extLst>
          </p:cNvPr>
          <p:cNvSpPr/>
          <p:nvPr/>
        </p:nvSpPr>
        <p:spPr>
          <a:xfrm>
            <a:off x="1808180" y="2022729"/>
            <a:ext cx="1050283" cy="261092"/>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Load Tailored Backlogs</a:t>
            </a:r>
            <a:endParaRPr sz="900" kern="1200" dirty="0">
              <a:solidFill>
                <a:srgbClr val="000000"/>
              </a:solidFill>
              <a:latin typeface="+mn-lt"/>
              <a:ea typeface="+mn-ea"/>
              <a:cs typeface="+mn-cs"/>
              <a:sym typeface="Helvetica Neue Medium"/>
            </a:endParaRPr>
          </a:p>
        </p:txBody>
      </p:sp>
      <p:sp>
        <p:nvSpPr>
          <p:cNvPr id="95" name="Rounded Rectangle">
            <a:extLst>
              <a:ext uri="{FF2B5EF4-FFF2-40B4-BE49-F238E27FC236}">
                <a16:creationId xmlns:a16="http://schemas.microsoft.com/office/drawing/2014/main" id="{215E228D-7879-4B4D-9689-031ECC9C11D4}"/>
              </a:ext>
            </a:extLst>
          </p:cNvPr>
          <p:cNvSpPr/>
          <p:nvPr/>
        </p:nvSpPr>
        <p:spPr>
          <a:xfrm>
            <a:off x="1808180" y="2345905"/>
            <a:ext cx="1044020" cy="373898"/>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Sprint Ceremonies Begin</a:t>
            </a:r>
            <a:endParaRPr sz="900" kern="1200" dirty="0">
              <a:solidFill>
                <a:srgbClr val="000000"/>
              </a:solidFill>
              <a:latin typeface="+mn-lt"/>
              <a:ea typeface="+mn-ea"/>
              <a:cs typeface="+mn-cs"/>
              <a:sym typeface="Helvetica Neue Medium"/>
            </a:endParaRPr>
          </a:p>
        </p:txBody>
      </p:sp>
      <p:sp>
        <p:nvSpPr>
          <p:cNvPr id="96" name="Rounded Rectangle">
            <a:extLst>
              <a:ext uri="{FF2B5EF4-FFF2-40B4-BE49-F238E27FC236}">
                <a16:creationId xmlns:a16="http://schemas.microsoft.com/office/drawing/2014/main" id="{215E228D-7879-4B4D-9689-031ECC9C11D4}"/>
              </a:ext>
            </a:extLst>
          </p:cNvPr>
          <p:cNvSpPr/>
          <p:nvPr/>
        </p:nvSpPr>
        <p:spPr>
          <a:xfrm>
            <a:off x="2922848" y="2031928"/>
            <a:ext cx="11300255" cy="676963"/>
          </a:xfrm>
          <a:prstGeom prst="roundRect">
            <a:avLst>
              <a:gd name="adj" fmla="val 22203"/>
            </a:avLst>
          </a:prstGeom>
          <a:solidFill>
            <a:schemeClr val="accent1"/>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Weekly Sprint Cadence (Stand-ups, Demo, Retro, Planning)  </a:t>
            </a:r>
            <a:endParaRPr sz="900" kern="1200" dirty="0">
              <a:solidFill>
                <a:srgbClr val="000000"/>
              </a:solidFill>
              <a:latin typeface="+mn-lt"/>
              <a:ea typeface="+mn-ea"/>
              <a:cs typeface="+mn-cs"/>
              <a:sym typeface="Helvetica Neue Medium"/>
            </a:endParaRPr>
          </a:p>
        </p:txBody>
      </p:sp>
      <p:pic>
        <p:nvPicPr>
          <p:cNvPr id="97" name="Picture 96">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2782440" y="1027022"/>
            <a:ext cx="210467" cy="290104"/>
          </a:xfrm>
          <a:prstGeom prst="rect">
            <a:avLst/>
          </a:prstGeom>
        </p:spPr>
      </p:pic>
      <p:pic>
        <p:nvPicPr>
          <p:cNvPr id="98" name="Picture 97">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3907323" y="1055412"/>
            <a:ext cx="210467" cy="290104"/>
          </a:xfrm>
          <a:prstGeom prst="rect">
            <a:avLst/>
          </a:prstGeom>
        </p:spPr>
      </p:pic>
      <p:pic>
        <p:nvPicPr>
          <p:cNvPr id="99" name="Picture 98">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6198841" y="1072413"/>
            <a:ext cx="210467" cy="290104"/>
          </a:xfrm>
          <a:prstGeom prst="rect">
            <a:avLst/>
          </a:prstGeom>
        </p:spPr>
      </p:pic>
      <p:pic>
        <p:nvPicPr>
          <p:cNvPr id="100" name="Picture 99">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8431558" y="1085479"/>
            <a:ext cx="210467" cy="290104"/>
          </a:xfrm>
          <a:prstGeom prst="rect">
            <a:avLst/>
          </a:prstGeom>
        </p:spPr>
      </p:pic>
      <p:pic>
        <p:nvPicPr>
          <p:cNvPr id="101" name="Picture 100">
            <a:extLst>
              <a:ext uri="{FF2B5EF4-FFF2-40B4-BE49-F238E27FC236}">
                <a16:creationId xmlns:a16="http://schemas.microsoft.com/office/drawing/2014/main" id="{04E94116-EA90-1947-8C5A-8A064ED85A57}"/>
              </a:ext>
            </a:extLst>
          </p:cNvPr>
          <p:cNvPicPr>
            <a:picLocks noChangeAspect="1"/>
          </p:cNvPicPr>
          <p:nvPr/>
        </p:nvPicPr>
        <p:blipFill>
          <a:blip r:embed="rId3"/>
          <a:stretch>
            <a:fillRect/>
          </a:stretch>
        </p:blipFill>
        <p:spPr>
          <a:xfrm>
            <a:off x="10762333" y="1092552"/>
            <a:ext cx="210467" cy="290104"/>
          </a:xfrm>
          <a:prstGeom prst="rect">
            <a:avLst/>
          </a:prstGeom>
        </p:spPr>
      </p:pic>
      <p:pic>
        <p:nvPicPr>
          <p:cNvPr id="102" name="Picture 101">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2499296" y="1088981"/>
            <a:ext cx="210467" cy="290104"/>
          </a:xfrm>
          <a:prstGeom prst="rect">
            <a:avLst/>
          </a:prstGeom>
        </p:spPr>
      </p:pic>
      <p:pic>
        <p:nvPicPr>
          <p:cNvPr id="103" name="Picture 102">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3227161" y="1097537"/>
            <a:ext cx="210467" cy="290104"/>
          </a:xfrm>
          <a:prstGeom prst="rect">
            <a:avLst/>
          </a:prstGeom>
        </p:spPr>
      </p:pic>
      <p:pic>
        <p:nvPicPr>
          <p:cNvPr id="104" name="Picture 103">
            <a:extLst>
              <a:ext uri="{FF2B5EF4-FFF2-40B4-BE49-F238E27FC236}">
                <a16:creationId xmlns:a16="http://schemas.microsoft.com/office/drawing/2014/main" id="{69BE207D-1A26-FB42-ABC4-9EC86696D89F}"/>
              </a:ext>
            </a:extLst>
          </p:cNvPr>
          <p:cNvPicPr>
            <a:picLocks noChangeAspect="1"/>
          </p:cNvPicPr>
          <p:nvPr/>
        </p:nvPicPr>
        <p:blipFill>
          <a:blip r:embed="rId3"/>
          <a:stretch>
            <a:fillRect/>
          </a:stretch>
        </p:blipFill>
        <p:spPr>
          <a:xfrm>
            <a:off x="14192418" y="1096072"/>
            <a:ext cx="210467" cy="290104"/>
          </a:xfrm>
          <a:prstGeom prst="rect">
            <a:avLst/>
          </a:prstGeom>
        </p:spPr>
      </p:pic>
      <p:sp>
        <p:nvSpPr>
          <p:cNvPr id="107" name="Rounded Rectangle">
            <a:extLst>
              <a:ext uri="{FF2B5EF4-FFF2-40B4-BE49-F238E27FC236}">
                <a16:creationId xmlns:a16="http://schemas.microsoft.com/office/drawing/2014/main" id="{215E228D-7879-4B4D-9689-031ECC9C11D4}"/>
              </a:ext>
            </a:extLst>
          </p:cNvPr>
          <p:cNvSpPr/>
          <p:nvPr/>
        </p:nvSpPr>
        <p:spPr>
          <a:xfrm>
            <a:off x="1786361" y="6685814"/>
            <a:ext cx="1067066" cy="659004"/>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b="1" kern="1200" dirty="0">
                <a:solidFill>
                  <a:srgbClr val="000000"/>
                </a:solidFill>
                <a:sym typeface="Helvetica Neue Medium"/>
              </a:rPr>
              <a:t>Discovery Party</a:t>
            </a:r>
          </a:p>
          <a:p>
            <a:pPr algn="ctr" defTabSz="1097280">
              <a:defRPr sz="3000" b="0">
                <a:latin typeface="+mn-lt"/>
                <a:ea typeface="+mn-ea"/>
                <a:cs typeface="+mn-cs"/>
                <a:sym typeface="Helvetica Neue Medium"/>
              </a:defRPr>
            </a:pPr>
            <a:r>
              <a:rPr lang="en-US" sz="900" dirty="0">
                <a:solidFill>
                  <a:srgbClr val="000000"/>
                </a:solidFill>
                <a:sym typeface="Helvetica Neue Medium"/>
              </a:rPr>
              <a:t>(Application scope, tooling)</a:t>
            </a:r>
            <a:endParaRPr sz="900" kern="1200" dirty="0">
              <a:solidFill>
                <a:srgbClr val="000000"/>
              </a:solidFill>
              <a:sym typeface="Helvetica Neue Medium"/>
            </a:endParaRPr>
          </a:p>
        </p:txBody>
      </p:sp>
      <p:sp>
        <p:nvSpPr>
          <p:cNvPr id="108" name="Rounded Rectangle">
            <a:extLst>
              <a:ext uri="{FF2B5EF4-FFF2-40B4-BE49-F238E27FC236}">
                <a16:creationId xmlns:a16="http://schemas.microsoft.com/office/drawing/2014/main" id="{9C9F26E4-1AF9-394C-9A0B-E5ECFFC259E2}"/>
              </a:ext>
            </a:extLst>
          </p:cNvPr>
          <p:cNvSpPr/>
          <p:nvPr/>
        </p:nvSpPr>
        <p:spPr>
          <a:xfrm>
            <a:off x="986118" y="5460289"/>
            <a:ext cx="655094" cy="665393"/>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Planning</a:t>
            </a:r>
            <a:endParaRPr sz="900" kern="1200" dirty="0">
              <a:solidFill>
                <a:srgbClr val="000000"/>
              </a:solidFill>
              <a:latin typeface="+mn-lt"/>
              <a:ea typeface="+mn-ea"/>
              <a:cs typeface="+mn-cs"/>
              <a:sym typeface="Helvetica Neue Medium"/>
            </a:endParaRPr>
          </a:p>
        </p:txBody>
      </p:sp>
      <p:sp>
        <p:nvSpPr>
          <p:cNvPr id="109" name="Rounded Rectangle">
            <a:extLst>
              <a:ext uri="{FF2B5EF4-FFF2-40B4-BE49-F238E27FC236}">
                <a16:creationId xmlns:a16="http://schemas.microsoft.com/office/drawing/2014/main" id="{9C9F26E4-1AF9-394C-9A0B-E5ECFFC259E2}"/>
              </a:ext>
            </a:extLst>
          </p:cNvPr>
          <p:cNvSpPr/>
          <p:nvPr/>
        </p:nvSpPr>
        <p:spPr>
          <a:xfrm>
            <a:off x="3223390" y="5919025"/>
            <a:ext cx="6382028" cy="390491"/>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Validate Pilot Applications Discovery &amp; Design</a:t>
            </a:r>
            <a:endParaRPr sz="900" kern="1200" dirty="0">
              <a:solidFill>
                <a:srgbClr val="000000"/>
              </a:solidFill>
              <a:latin typeface="+mn-lt"/>
              <a:ea typeface="+mn-ea"/>
              <a:cs typeface="+mn-cs"/>
              <a:sym typeface="Helvetica Neue Medium"/>
            </a:endParaRPr>
          </a:p>
        </p:txBody>
      </p:sp>
      <p:sp>
        <p:nvSpPr>
          <p:cNvPr id="110" name="Rounded Rectangle">
            <a:extLst>
              <a:ext uri="{FF2B5EF4-FFF2-40B4-BE49-F238E27FC236}">
                <a16:creationId xmlns:a16="http://schemas.microsoft.com/office/drawing/2014/main" id="{9C9F26E4-1AF9-394C-9A0B-E5ECFFC259E2}"/>
              </a:ext>
            </a:extLst>
          </p:cNvPr>
          <p:cNvSpPr/>
          <p:nvPr/>
        </p:nvSpPr>
        <p:spPr>
          <a:xfrm>
            <a:off x="4045022" y="5416128"/>
            <a:ext cx="1053675"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Factory Deployment</a:t>
            </a:r>
            <a:endParaRPr sz="900" kern="1200" dirty="0">
              <a:solidFill>
                <a:srgbClr val="000000"/>
              </a:solidFill>
              <a:latin typeface="+mn-lt"/>
              <a:ea typeface="+mn-ea"/>
              <a:cs typeface="+mn-cs"/>
              <a:sym typeface="Helvetica Neue Medium"/>
            </a:endParaRPr>
          </a:p>
        </p:txBody>
      </p:sp>
      <p:sp>
        <p:nvSpPr>
          <p:cNvPr id="112" name="Rounded Rectangle">
            <a:extLst>
              <a:ext uri="{FF2B5EF4-FFF2-40B4-BE49-F238E27FC236}">
                <a16:creationId xmlns:a16="http://schemas.microsoft.com/office/drawing/2014/main" id="{9C9F26E4-1AF9-394C-9A0B-E5ECFFC259E2}"/>
              </a:ext>
            </a:extLst>
          </p:cNvPr>
          <p:cNvSpPr/>
          <p:nvPr/>
        </p:nvSpPr>
        <p:spPr>
          <a:xfrm rot="16200000">
            <a:off x="-174139" y="5520700"/>
            <a:ext cx="925648" cy="491657"/>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Migration Accelerator</a:t>
            </a:r>
            <a:endParaRPr sz="1100" b="1" kern="1200" dirty="0">
              <a:solidFill>
                <a:srgbClr val="000000"/>
              </a:solidFill>
              <a:latin typeface="+mn-lt"/>
              <a:ea typeface="+mn-ea"/>
              <a:cs typeface="+mn-cs"/>
              <a:sym typeface="Helvetica Neue Medium"/>
            </a:endParaRPr>
          </a:p>
        </p:txBody>
      </p:sp>
      <p:sp>
        <p:nvSpPr>
          <p:cNvPr id="111" name="Rounded Rectangle">
            <a:extLst>
              <a:ext uri="{FF2B5EF4-FFF2-40B4-BE49-F238E27FC236}">
                <a16:creationId xmlns:a16="http://schemas.microsoft.com/office/drawing/2014/main" id="{9C9F26E4-1AF9-394C-9A0B-E5ECFFC259E2}"/>
              </a:ext>
            </a:extLst>
          </p:cNvPr>
          <p:cNvSpPr/>
          <p:nvPr/>
        </p:nvSpPr>
        <p:spPr>
          <a:xfrm>
            <a:off x="5188505" y="5412469"/>
            <a:ext cx="1074499" cy="384186"/>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Pilot Applications Design Baselined</a:t>
            </a:r>
            <a:endParaRPr sz="900" kern="1200" dirty="0">
              <a:solidFill>
                <a:srgbClr val="000000"/>
              </a:solidFill>
              <a:latin typeface="+mn-lt"/>
              <a:ea typeface="+mn-ea"/>
              <a:cs typeface="+mn-cs"/>
              <a:sym typeface="Helvetica Neue Medium"/>
            </a:endParaRPr>
          </a:p>
        </p:txBody>
      </p:sp>
      <p:sp>
        <p:nvSpPr>
          <p:cNvPr id="113" name="Rounded Rectangle">
            <a:extLst>
              <a:ext uri="{FF2B5EF4-FFF2-40B4-BE49-F238E27FC236}">
                <a16:creationId xmlns:a16="http://schemas.microsoft.com/office/drawing/2014/main" id="{9C9F26E4-1AF9-394C-9A0B-E5ECFFC259E2}"/>
              </a:ext>
            </a:extLst>
          </p:cNvPr>
          <p:cNvSpPr/>
          <p:nvPr/>
        </p:nvSpPr>
        <p:spPr>
          <a:xfrm>
            <a:off x="7422696" y="5403684"/>
            <a:ext cx="2199066"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Preparation Work</a:t>
            </a:r>
            <a:endParaRPr sz="900" kern="1200" dirty="0">
              <a:solidFill>
                <a:srgbClr val="000000"/>
              </a:solidFill>
              <a:latin typeface="+mn-lt"/>
              <a:ea typeface="+mn-ea"/>
              <a:cs typeface="+mn-cs"/>
              <a:sym typeface="Helvetica Neue Medium"/>
            </a:endParaRPr>
          </a:p>
        </p:txBody>
      </p:sp>
      <p:sp>
        <p:nvSpPr>
          <p:cNvPr id="115" name="Rounded Rectangle">
            <a:extLst>
              <a:ext uri="{FF2B5EF4-FFF2-40B4-BE49-F238E27FC236}">
                <a16:creationId xmlns:a16="http://schemas.microsoft.com/office/drawing/2014/main" id="{E10A26A3-5CBE-6F4D-990E-5BEE07C0540A}"/>
              </a:ext>
            </a:extLst>
          </p:cNvPr>
          <p:cNvSpPr/>
          <p:nvPr/>
        </p:nvSpPr>
        <p:spPr>
          <a:xfrm>
            <a:off x="9779035" y="4241200"/>
            <a:ext cx="986793" cy="853757"/>
          </a:xfrm>
          <a:prstGeom prst="roundRect">
            <a:avLst>
              <a:gd name="adj" fmla="val 22203"/>
            </a:avLst>
          </a:prstGeom>
          <a:solidFill>
            <a:schemeClr val="accent6"/>
          </a:solidFill>
          <a:ln w="12700">
            <a:miter lim="400000"/>
          </a:ln>
        </p:spPr>
        <p:txBody>
          <a:bodyPr lIns="42863" tIns="42863" rIns="42863" bIns="42863" anchor="ctr"/>
          <a:lstStyle/>
          <a:p>
            <a:pPr algn="ctr" defTabSz="1097280"/>
            <a:r>
              <a:rPr lang="en-US" sz="900" dirty="0">
                <a:solidFill>
                  <a:srgbClr val="000000"/>
                </a:solidFill>
                <a:sym typeface="Helvetica Neue Medium"/>
              </a:rPr>
              <a:t>Platform Baselined</a:t>
            </a:r>
            <a:endParaRPr sz="900" dirty="0">
              <a:solidFill>
                <a:srgbClr val="000000"/>
              </a:solidFill>
              <a:sym typeface="Helvetica Neue Medium"/>
            </a:endParaRPr>
          </a:p>
        </p:txBody>
      </p:sp>
      <p:sp>
        <p:nvSpPr>
          <p:cNvPr id="123" name="Rounded Rectangle">
            <a:extLst>
              <a:ext uri="{FF2B5EF4-FFF2-40B4-BE49-F238E27FC236}">
                <a16:creationId xmlns:a16="http://schemas.microsoft.com/office/drawing/2014/main" id="{9C9F26E4-1AF9-394C-9A0B-E5ECFFC259E2}"/>
              </a:ext>
            </a:extLst>
          </p:cNvPr>
          <p:cNvSpPr/>
          <p:nvPr/>
        </p:nvSpPr>
        <p:spPr>
          <a:xfrm>
            <a:off x="10931616" y="5407185"/>
            <a:ext cx="728022"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Prep</a:t>
            </a:r>
            <a:endParaRPr sz="900" kern="1200" dirty="0">
              <a:solidFill>
                <a:srgbClr val="000000"/>
              </a:solidFill>
              <a:latin typeface="+mn-lt"/>
              <a:ea typeface="+mn-ea"/>
              <a:cs typeface="+mn-cs"/>
              <a:sym typeface="Helvetica Neue Medium"/>
            </a:endParaRPr>
          </a:p>
        </p:txBody>
      </p:sp>
      <p:sp>
        <p:nvSpPr>
          <p:cNvPr id="125" name="Rounded Rectangle">
            <a:extLst>
              <a:ext uri="{FF2B5EF4-FFF2-40B4-BE49-F238E27FC236}">
                <a16:creationId xmlns:a16="http://schemas.microsoft.com/office/drawing/2014/main" id="{6EB2B2F3-D77D-A944-BABF-A93360ACAE1E}"/>
              </a:ext>
            </a:extLst>
          </p:cNvPr>
          <p:cNvSpPr/>
          <p:nvPr/>
        </p:nvSpPr>
        <p:spPr>
          <a:xfrm>
            <a:off x="11698469" y="5379374"/>
            <a:ext cx="823968" cy="930142"/>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00" b="1" kern="1200" dirty="0">
                <a:solidFill>
                  <a:srgbClr val="000000"/>
                </a:solidFill>
                <a:latin typeface="+mn-lt"/>
                <a:ea typeface="+mn-ea"/>
                <a:cs typeface="+mn-cs"/>
                <a:sym typeface="Helvetica Neue Medium"/>
              </a:rPr>
              <a:t>Move</a:t>
            </a:r>
            <a:br>
              <a:rPr lang="en-US" sz="1000" b="1" kern="1200" dirty="0">
                <a:solidFill>
                  <a:srgbClr val="000000"/>
                </a:solidFill>
                <a:latin typeface="+mn-lt"/>
                <a:ea typeface="+mn-ea"/>
                <a:cs typeface="+mn-cs"/>
                <a:sym typeface="Helvetica Neue Medium"/>
              </a:rPr>
            </a:br>
            <a:r>
              <a:rPr lang="en-US" sz="1000" b="1" kern="1200" dirty="0">
                <a:solidFill>
                  <a:srgbClr val="000000"/>
                </a:solidFill>
                <a:latin typeface="+mn-lt"/>
                <a:ea typeface="+mn-ea"/>
                <a:cs typeface="+mn-cs"/>
                <a:sym typeface="Helvetica Neue Medium"/>
              </a:rPr>
              <a:t>Party</a:t>
            </a:r>
            <a:r>
              <a:rPr lang="en-US" sz="1000" b="1" dirty="0">
                <a:solidFill>
                  <a:srgbClr val="000000"/>
                </a:solidFill>
                <a:sym typeface="Helvetica Neue Medium"/>
              </a:rPr>
              <a:t/>
            </a:r>
            <a:br>
              <a:rPr lang="en-US" sz="1000" b="1" dirty="0">
                <a:solidFill>
                  <a:srgbClr val="000000"/>
                </a:solidFill>
                <a:sym typeface="Helvetica Neue Medium"/>
              </a:rPr>
            </a:br>
            <a:r>
              <a:rPr lang="en-US" sz="1000" b="1" dirty="0">
                <a:solidFill>
                  <a:srgbClr val="000000"/>
                </a:solidFill>
                <a:sym typeface="Helvetica Neue Medium"/>
              </a:rPr>
              <a:t/>
            </a:r>
            <a:br>
              <a:rPr lang="en-US" sz="1000" b="1" dirty="0">
                <a:solidFill>
                  <a:srgbClr val="000000"/>
                </a:solidFill>
                <a:sym typeface="Helvetica Neue Medium"/>
              </a:rPr>
            </a:br>
            <a:r>
              <a:rPr lang="en-US" sz="900" i="1" dirty="0">
                <a:solidFill>
                  <a:srgbClr val="000000"/>
                </a:solidFill>
                <a:sym typeface="Helvetica Neue Medium"/>
              </a:rPr>
              <a:t>n App in Prod</a:t>
            </a:r>
            <a:endParaRPr lang="en-US" sz="900" i="1" kern="1200" dirty="0">
              <a:solidFill>
                <a:srgbClr val="000000"/>
              </a:solidFill>
              <a:sym typeface="Helvetica Neue Medium"/>
            </a:endParaRPr>
          </a:p>
        </p:txBody>
      </p:sp>
      <p:sp>
        <p:nvSpPr>
          <p:cNvPr id="126" name="Rounded Rectangle">
            <a:extLst>
              <a:ext uri="{FF2B5EF4-FFF2-40B4-BE49-F238E27FC236}">
                <a16:creationId xmlns:a16="http://schemas.microsoft.com/office/drawing/2014/main" id="{9C9F26E4-1AF9-394C-9A0B-E5ECFFC259E2}"/>
              </a:ext>
            </a:extLst>
          </p:cNvPr>
          <p:cNvSpPr/>
          <p:nvPr/>
        </p:nvSpPr>
        <p:spPr>
          <a:xfrm>
            <a:off x="12572754" y="5403684"/>
            <a:ext cx="728022"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Prep</a:t>
            </a:r>
            <a:endParaRPr sz="900" kern="1200" dirty="0">
              <a:solidFill>
                <a:srgbClr val="000000"/>
              </a:solidFill>
              <a:latin typeface="+mn-lt"/>
              <a:ea typeface="+mn-ea"/>
              <a:cs typeface="+mn-cs"/>
              <a:sym typeface="Helvetica Neue Medium"/>
            </a:endParaRPr>
          </a:p>
        </p:txBody>
      </p:sp>
      <p:sp>
        <p:nvSpPr>
          <p:cNvPr id="127" name="Rounded Rectangle">
            <a:extLst>
              <a:ext uri="{FF2B5EF4-FFF2-40B4-BE49-F238E27FC236}">
                <a16:creationId xmlns:a16="http://schemas.microsoft.com/office/drawing/2014/main" id="{9C9F26E4-1AF9-394C-9A0B-E5ECFFC259E2}"/>
              </a:ext>
            </a:extLst>
          </p:cNvPr>
          <p:cNvSpPr/>
          <p:nvPr/>
        </p:nvSpPr>
        <p:spPr>
          <a:xfrm rot="16200000">
            <a:off x="-178764" y="4361809"/>
            <a:ext cx="953926" cy="507699"/>
          </a:xfrm>
          <a:prstGeom prst="roundRect">
            <a:avLst>
              <a:gd name="adj" fmla="val 22203"/>
            </a:avLst>
          </a:prstGeom>
          <a:solidFill>
            <a:schemeClr val="accent6"/>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100" b="1" kern="1200" dirty="0">
                <a:solidFill>
                  <a:srgbClr val="000000"/>
                </a:solidFill>
                <a:latin typeface="+mn-lt"/>
                <a:ea typeface="+mn-ea"/>
                <a:cs typeface="+mn-cs"/>
                <a:sym typeface="Helvetica Neue Medium"/>
              </a:rPr>
              <a:t>Platform Accelerator</a:t>
            </a:r>
            <a:endParaRPr sz="1100" b="1" kern="1200" dirty="0">
              <a:solidFill>
                <a:srgbClr val="000000"/>
              </a:solidFill>
              <a:latin typeface="+mn-lt"/>
              <a:ea typeface="+mn-ea"/>
              <a:cs typeface="+mn-cs"/>
              <a:sym typeface="Helvetica Neue Medium"/>
            </a:endParaRPr>
          </a:p>
        </p:txBody>
      </p:sp>
      <p:sp>
        <p:nvSpPr>
          <p:cNvPr id="128" name="Rounded Rectangle">
            <a:extLst>
              <a:ext uri="{FF2B5EF4-FFF2-40B4-BE49-F238E27FC236}">
                <a16:creationId xmlns:a16="http://schemas.microsoft.com/office/drawing/2014/main" id="{E10A26A3-5CBE-6F4D-990E-5BEE07C0540A}"/>
              </a:ext>
            </a:extLst>
          </p:cNvPr>
          <p:cNvSpPr/>
          <p:nvPr/>
        </p:nvSpPr>
        <p:spPr>
          <a:xfrm>
            <a:off x="10920907" y="4251492"/>
            <a:ext cx="3344795" cy="853757"/>
          </a:xfrm>
          <a:prstGeom prst="roundRect">
            <a:avLst>
              <a:gd name="adj" fmla="val 22203"/>
            </a:avLst>
          </a:prstGeom>
          <a:solidFill>
            <a:schemeClr val="accent6"/>
          </a:solidFill>
          <a:ln w="12700">
            <a:miter lim="400000"/>
          </a:ln>
        </p:spPr>
        <p:txBody>
          <a:bodyPr lIns="42863" tIns="42863" rIns="42863" bIns="42863" anchor="ctr"/>
          <a:lstStyle/>
          <a:p>
            <a:pPr algn="ctr" defTabSz="1097280"/>
            <a:r>
              <a:rPr lang="en-US" sz="900" dirty="0">
                <a:solidFill>
                  <a:srgbClr val="000000"/>
                </a:solidFill>
                <a:sym typeface="Helvetica Neue Medium"/>
              </a:rPr>
              <a:t>Platform Optimization Activities</a:t>
            </a:r>
            <a:endParaRPr sz="900" dirty="0">
              <a:solidFill>
                <a:srgbClr val="000000"/>
              </a:solidFill>
              <a:sym typeface="Helvetica Neue Medium"/>
            </a:endParaRPr>
          </a:p>
        </p:txBody>
      </p:sp>
      <p:sp>
        <p:nvSpPr>
          <p:cNvPr id="49" name="Rounded Rectangle">
            <a:extLst>
              <a:ext uri="{FF2B5EF4-FFF2-40B4-BE49-F238E27FC236}">
                <a16:creationId xmlns:a16="http://schemas.microsoft.com/office/drawing/2014/main" id="{09668B15-F35F-5E4C-9CC7-F7D226342C7B}"/>
              </a:ext>
            </a:extLst>
          </p:cNvPr>
          <p:cNvSpPr/>
          <p:nvPr/>
        </p:nvSpPr>
        <p:spPr>
          <a:xfrm rot="16200000">
            <a:off x="-171164" y="3195841"/>
            <a:ext cx="932172" cy="531369"/>
          </a:xfrm>
          <a:prstGeom prst="roundRect">
            <a:avLst>
              <a:gd name="adj" fmla="val 22203"/>
            </a:avLst>
          </a:prstGeom>
          <a:solidFill>
            <a:schemeClr val="accent2">
              <a:lumMod val="40000"/>
              <a:lumOff val="60000"/>
            </a:schemeClr>
          </a:solidFill>
          <a:ln w="12700">
            <a:noFill/>
            <a:miter lim="400000"/>
          </a:ln>
        </p:spPr>
        <p:txBody>
          <a:bodyPr lIns="42863" tIns="42863" rIns="42863" bIns="42863" anchor="t"/>
          <a:lstStyle/>
          <a:p>
            <a:pPr algn="ctr" defTabSz="1097280">
              <a:defRPr sz="3000" b="0">
                <a:latin typeface="+mn-lt"/>
                <a:ea typeface="+mn-ea"/>
                <a:cs typeface="+mn-cs"/>
                <a:sym typeface="Helvetica Neue Medium"/>
              </a:defRPr>
            </a:pPr>
            <a:r>
              <a:rPr lang="en-US" sz="1100" b="1" dirty="0">
                <a:solidFill>
                  <a:schemeClr val="bg1"/>
                </a:solidFill>
                <a:sym typeface="Helvetica Neue Medium"/>
              </a:rPr>
              <a:t>People Accelerator</a:t>
            </a:r>
          </a:p>
        </p:txBody>
      </p:sp>
      <p:sp>
        <p:nvSpPr>
          <p:cNvPr id="129" name="Rounded Rectangle">
            <a:extLst>
              <a:ext uri="{FF2B5EF4-FFF2-40B4-BE49-F238E27FC236}">
                <a16:creationId xmlns:a16="http://schemas.microsoft.com/office/drawing/2014/main" id="{215E228D-7879-4B4D-9689-031ECC9C11D4}"/>
              </a:ext>
            </a:extLst>
          </p:cNvPr>
          <p:cNvSpPr/>
          <p:nvPr/>
        </p:nvSpPr>
        <p:spPr>
          <a:xfrm rot="16200000">
            <a:off x="-167338" y="2072406"/>
            <a:ext cx="933382" cy="522505"/>
          </a:xfrm>
          <a:prstGeom prst="roundRect">
            <a:avLst>
              <a:gd name="adj" fmla="val 22203"/>
            </a:avLst>
          </a:prstGeom>
          <a:solidFill>
            <a:schemeClr val="accent1"/>
          </a:solidFill>
          <a:ln w="12700">
            <a:noFill/>
            <a:miter lim="400000"/>
          </a:ln>
        </p:spPr>
        <p:txBody>
          <a:bodyPr lIns="42863" tIns="42863" rIns="42863" bIns="42863" anchor="t"/>
          <a:lstStyle/>
          <a:p>
            <a:pPr algn="ctr" defTabSz="1097280" hangingPunct="1">
              <a:defRPr sz="3000" b="0">
                <a:latin typeface="+mn-lt"/>
                <a:ea typeface="+mn-ea"/>
                <a:cs typeface="+mn-cs"/>
                <a:sym typeface="Helvetica Neue Medium"/>
              </a:defRPr>
            </a:pPr>
            <a:r>
              <a:rPr lang="en-US" sz="1100" b="1" dirty="0">
                <a:solidFill>
                  <a:schemeClr val="bg1"/>
                </a:solidFill>
                <a:sym typeface="Helvetica Neue Medium"/>
              </a:rPr>
              <a:t>Mobilize Accelerator </a:t>
            </a:r>
            <a:endParaRPr sz="1100" b="1" kern="1200" dirty="0">
              <a:solidFill>
                <a:schemeClr val="bg1"/>
              </a:solidFill>
              <a:sym typeface="Helvetica Neue Medium"/>
            </a:endParaRPr>
          </a:p>
        </p:txBody>
      </p:sp>
      <p:sp>
        <p:nvSpPr>
          <p:cNvPr id="105" name="Rounded Rectangle">
            <a:extLst>
              <a:ext uri="{FF2B5EF4-FFF2-40B4-BE49-F238E27FC236}">
                <a16:creationId xmlns:a16="http://schemas.microsoft.com/office/drawing/2014/main" id="{4A82EA23-EE4A-B740-8D95-19C578FCC375}"/>
              </a:ext>
            </a:extLst>
          </p:cNvPr>
          <p:cNvSpPr/>
          <p:nvPr/>
        </p:nvSpPr>
        <p:spPr>
          <a:xfrm>
            <a:off x="4052680" y="6692064"/>
            <a:ext cx="1067066" cy="652754"/>
          </a:xfrm>
          <a:prstGeom prst="roundRect">
            <a:avLst>
              <a:gd name="adj" fmla="val 22203"/>
            </a:avLst>
          </a:prstGeom>
          <a:solidFill>
            <a:srgbClr val="CC66FF"/>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b="1" dirty="0" smtClean="0">
                <a:solidFill>
                  <a:srgbClr val="000000"/>
                </a:solidFill>
                <a:sym typeface="Helvetica Neue Medium"/>
              </a:rPr>
              <a:t>Analysis </a:t>
            </a:r>
            <a:r>
              <a:rPr lang="en-US" sz="900" b="1" kern="1200" dirty="0" smtClean="0">
                <a:solidFill>
                  <a:srgbClr val="000000"/>
                </a:solidFill>
                <a:sym typeface="Helvetica Neue Medium"/>
              </a:rPr>
              <a:t>Party</a:t>
            </a:r>
            <a:endParaRPr lang="en-US" sz="900" b="1" kern="1200" dirty="0">
              <a:solidFill>
                <a:srgbClr val="000000"/>
              </a:solidFill>
              <a:sym typeface="Helvetica Neue Medium"/>
            </a:endParaRPr>
          </a:p>
          <a:p>
            <a:pPr algn="ctr" defTabSz="1097280" hangingPunct="1">
              <a:defRPr sz="3000" b="0">
                <a:latin typeface="+mn-lt"/>
                <a:ea typeface="+mn-ea"/>
                <a:cs typeface="+mn-cs"/>
                <a:sym typeface="Helvetica Neue Medium"/>
              </a:defRPr>
            </a:pPr>
            <a:r>
              <a:rPr lang="en-US" sz="900" dirty="0">
                <a:solidFill>
                  <a:srgbClr val="000000"/>
                </a:solidFill>
                <a:sym typeface="Helvetica Neue Medium"/>
              </a:rPr>
              <a:t>(output analysis)</a:t>
            </a:r>
            <a:endParaRPr sz="900" kern="1200" dirty="0">
              <a:solidFill>
                <a:srgbClr val="000000"/>
              </a:solidFill>
              <a:sym typeface="Helvetica Neue Medium"/>
            </a:endParaRPr>
          </a:p>
        </p:txBody>
      </p:sp>
      <p:sp>
        <p:nvSpPr>
          <p:cNvPr id="114" name="Rounded Rectangle">
            <a:extLst>
              <a:ext uri="{FF2B5EF4-FFF2-40B4-BE49-F238E27FC236}">
                <a16:creationId xmlns:a16="http://schemas.microsoft.com/office/drawing/2014/main" id="{9AEE714D-39CD-894D-B2B0-F4ACB903BB44}"/>
              </a:ext>
            </a:extLst>
          </p:cNvPr>
          <p:cNvSpPr/>
          <p:nvPr/>
        </p:nvSpPr>
        <p:spPr>
          <a:xfrm>
            <a:off x="8625553" y="6693895"/>
            <a:ext cx="976806" cy="323003"/>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Wave Plan Draft</a:t>
            </a:r>
            <a:endParaRPr sz="900" kern="1200" dirty="0">
              <a:solidFill>
                <a:srgbClr val="000000"/>
              </a:solidFill>
              <a:latin typeface="+mn-lt"/>
              <a:ea typeface="+mn-ea"/>
              <a:cs typeface="+mn-cs"/>
              <a:sym typeface="Helvetica Neue Medium"/>
            </a:endParaRPr>
          </a:p>
        </p:txBody>
      </p:sp>
      <p:sp>
        <p:nvSpPr>
          <p:cNvPr id="116" name="Rounded Rectangle">
            <a:extLst>
              <a:ext uri="{FF2B5EF4-FFF2-40B4-BE49-F238E27FC236}">
                <a16:creationId xmlns:a16="http://schemas.microsoft.com/office/drawing/2014/main" id="{8AEB9C95-E9F6-E04D-9EB6-5586EB3FB9EE}"/>
              </a:ext>
            </a:extLst>
          </p:cNvPr>
          <p:cNvSpPr/>
          <p:nvPr/>
        </p:nvSpPr>
        <p:spPr>
          <a:xfrm>
            <a:off x="5211761" y="6693895"/>
            <a:ext cx="3290849" cy="325718"/>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rgbClr val="000000"/>
                </a:solidFill>
                <a:sym typeface="Helvetica Neue Medium"/>
              </a:rPr>
              <a:t>Pilot Application Discovery &amp; Design (continued)</a:t>
            </a:r>
            <a:endParaRPr sz="900" kern="1200" dirty="0">
              <a:solidFill>
                <a:srgbClr val="000000"/>
              </a:solidFill>
              <a:sym typeface="Helvetica Neue Medium"/>
            </a:endParaRPr>
          </a:p>
        </p:txBody>
      </p:sp>
      <p:sp>
        <p:nvSpPr>
          <p:cNvPr id="124" name="Rounded Rectangle">
            <a:extLst>
              <a:ext uri="{FF2B5EF4-FFF2-40B4-BE49-F238E27FC236}">
                <a16:creationId xmlns:a16="http://schemas.microsoft.com/office/drawing/2014/main" id="{2BC40C9B-ADF7-FA43-A29E-937B2DECA301}"/>
              </a:ext>
            </a:extLst>
          </p:cNvPr>
          <p:cNvSpPr/>
          <p:nvPr/>
        </p:nvSpPr>
        <p:spPr>
          <a:xfrm>
            <a:off x="5211760" y="7056310"/>
            <a:ext cx="5620047" cy="300138"/>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rgbClr val="000000"/>
                </a:solidFill>
                <a:sym typeface="Helvetica Neue Medium"/>
              </a:rPr>
              <a:t>App/Infra 7R Disposition, Categorization and Prioritization</a:t>
            </a:r>
            <a:endParaRPr sz="900" kern="1200" dirty="0">
              <a:solidFill>
                <a:srgbClr val="000000"/>
              </a:solidFill>
              <a:sym typeface="Helvetica Neue Medium"/>
            </a:endParaRPr>
          </a:p>
        </p:txBody>
      </p:sp>
      <p:sp>
        <p:nvSpPr>
          <p:cNvPr id="130" name="Rounded Rectangle">
            <a:extLst>
              <a:ext uri="{FF2B5EF4-FFF2-40B4-BE49-F238E27FC236}">
                <a16:creationId xmlns:a16="http://schemas.microsoft.com/office/drawing/2014/main" id="{7C028A91-5F9D-7949-A688-617DBCB5AEE2}"/>
              </a:ext>
            </a:extLst>
          </p:cNvPr>
          <p:cNvSpPr/>
          <p:nvPr/>
        </p:nvSpPr>
        <p:spPr>
          <a:xfrm>
            <a:off x="9724469" y="6693895"/>
            <a:ext cx="4556136" cy="300138"/>
          </a:xfrm>
          <a:prstGeom prst="roundRect">
            <a:avLst>
              <a:gd name="adj" fmla="val 22203"/>
            </a:avLst>
          </a:prstGeom>
          <a:solidFill>
            <a:srgbClr val="CC66FF"/>
          </a:solidFill>
          <a:ln w="12700">
            <a:miter lim="400000"/>
          </a:ln>
        </p:spPr>
        <p:txBody>
          <a:bodyPr lIns="42863" tIns="42863" rIns="42863" bIns="42863" anchor="ctr"/>
          <a:lstStyle/>
          <a:p>
            <a:pPr algn="ctr" defTabSz="1097280">
              <a:defRPr sz="3000" b="0">
                <a:latin typeface="+mn-lt"/>
                <a:ea typeface="+mn-ea"/>
                <a:cs typeface="+mn-cs"/>
                <a:sym typeface="Helvetica Neue Medium"/>
              </a:defRPr>
            </a:pPr>
            <a:r>
              <a:rPr lang="en-US" sz="900" dirty="0">
                <a:solidFill>
                  <a:srgbClr val="000000"/>
                </a:solidFill>
                <a:sym typeface="Helvetica Neue Medium"/>
              </a:rPr>
              <a:t>Continuous Data Enrichment and Validation</a:t>
            </a:r>
            <a:endParaRPr sz="900" kern="1200" dirty="0">
              <a:solidFill>
                <a:srgbClr val="000000"/>
              </a:solidFill>
              <a:sym typeface="Helvetica Neue Medium"/>
            </a:endParaRPr>
          </a:p>
        </p:txBody>
      </p:sp>
      <p:sp>
        <p:nvSpPr>
          <p:cNvPr id="131" name="Rounded Rectangle">
            <a:extLst>
              <a:ext uri="{FF2B5EF4-FFF2-40B4-BE49-F238E27FC236}">
                <a16:creationId xmlns:a16="http://schemas.microsoft.com/office/drawing/2014/main" id="{6EB2B2F3-D77D-A944-BABF-A93360ACAE1E}"/>
              </a:ext>
            </a:extLst>
          </p:cNvPr>
          <p:cNvSpPr/>
          <p:nvPr/>
        </p:nvSpPr>
        <p:spPr>
          <a:xfrm>
            <a:off x="13375318" y="5391012"/>
            <a:ext cx="823968" cy="918504"/>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1000" b="1" kern="1200" dirty="0">
                <a:solidFill>
                  <a:srgbClr val="000000"/>
                </a:solidFill>
                <a:latin typeface="+mn-lt"/>
                <a:ea typeface="+mn-ea"/>
                <a:cs typeface="+mn-cs"/>
                <a:sym typeface="Helvetica Neue Medium"/>
              </a:rPr>
              <a:t>Move</a:t>
            </a:r>
            <a:br>
              <a:rPr lang="en-US" sz="1000" b="1" kern="1200" dirty="0">
                <a:solidFill>
                  <a:srgbClr val="000000"/>
                </a:solidFill>
                <a:latin typeface="+mn-lt"/>
                <a:ea typeface="+mn-ea"/>
                <a:cs typeface="+mn-cs"/>
                <a:sym typeface="Helvetica Neue Medium"/>
              </a:rPr>
            </a:br>
            <a:r>
              <a:rPr lang="en-US" sz="1000" b="1" kern="1200" dirty="0">
                <a:solidFill>
                  <a:srgbClr val="000000"/>
                </a:solidFill>
                <a:latin typeface="+mn-lt"/>
                <a:ea typeface="+mn-ea"/>
                <a:cs typeface="+mn-cs"/>
                <a:sym typeface="Helvetica Neue Medium"/>
              </a:rPr>
              <a:t>Party</a:t>
            </a:r>
            <a:r>
              <a:rPr lang="en-US" sz="1000" b="1" dirty="0">
                <a:solidFill>
                  <a:srgbClr val="000000"/>
                </a:solidFill>
                <a:sym typeface="Helvetica Neue Medium"/>
              </a:rPr>
              <a:t/>
            </a:r>
            <a:br>
              <a:rPr lang="en-US" sz="1000" b="1" dirty="0">
                <a:solidFill>
                  <a:srgbClr val="000000"/>
                </a:solidFill>
                <a:sym typeface="Helvetica Neue Medium"/>
              </a:rPr>
            </a:br>
            <a:r>
              <a:rPr lang="en-US" sz="1000" b="1" dirty="0">
                <a:solidFill>
                  <a:srgbClr val="000000"/>
                </a:solidFill>
                <a:sym typeface="Helvetica Neue Medium"/>
              </a:rPr>
              <a:t/>
            </a:r>
            <a:br>
              <a:rPr lang="en-US" sz="1000" b="1" dirty="0">
                <a:solidFill>
                  <a:srgbClr val="000000"/>
                </a:solidFill>
                <a:sym typeface="Helvetica Neue Medium"/>
              </a:rPr>
            </a:br>
            <a:r>
              <a:rPr lang="en-US" sz="900" i="1" dirty="0">
                <a:solidFill>
                  <a:srgbClr val="000000"/>
                </a:solidFill>
                <a:sym typeface="Helvetica Neue Medium"/>
              </a:rPr>
              <a:t>n App in Prod</a:t>
            </a:r>
            <a:endParaRPr lang="en-US" sz="900" i="1" kern="1200" dirty="0">
              <a:solidFill>
                <a:srgbClr val="000000"/>
              </a:solidFill>
              <a:sym typeface="Helvetica Neue Medium"/>
            </a:endParaRPr>
          </a:p>
        </p:txBody>
      </p:sp>
      <p:sp>
        <p:nvSpPr>
          <p:cNvPr id="132" name="Rounded Rectangle">
            <a:extLst>
              <a:ext uri="{FF2B5EF4-FFF2-40B4-BE49-F238E27FC236}">
                <a16:creationId xmlns:a16="http://schemas.microsoft.com/office/drawing/2014/main" id="{9C9F26E4-1AF9-394C-9A0B-E5ECFFC259E2}"/>
              </a:ext>
            </a:extLst>
          </p:cNvPr>
          <p:cNvSpPr/>
          <p:nvPr/>
        </p:nvSpPr>
        <p:spPr>
          <a:xfrm>
            <a:off x="6333468" y="5407186"/>
            <a:ext cx="1053675"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Migration Factory </a:t>
            </a:r>
            <a:r>
              <a:rPr lang="en-US" sz="900" kern="1200" dirty="0" smtClean="0">
                <a:solidFill>
                  <a:srgbClr val="000000"/>
                </a:solidFill>
                <a:latin typeface="+mn-lt"/>
                <a:ea typeface="+mn-ea"/>
                <a:cs typeface="+mn-cs"/>
                <a:sym typeface="Helvetica Neue Medium"/>
              </a:rPr>
              <a:t>Testing</a:t>
            </a:r>
            <a:endParaRPr sz="900" kern="1200" dirty="0">
              <a:solidFill>
                <a:srgbClr val="000000"/>
              </a:solidFill>
              <a:latin typeface="+mn-lt"/>
              <a:ea typeface="+mn-ea"/>
              <a:cs typeface="+mn-cs"/>
              <a:sym typeface="Helvetica Neue Medium"/>
            </a:endParaRPr>
          </a:p>
        </p:txBody>
      </p:sp>
      <p:sp>
        <p:nvSpPr>
          <p:cNvPr id="133" name="Rounded Rectangle">
            <a:extLst>
              <a:ext uri="{FF2B5EF4-FFF2-40B4-BE49-F238E27FC236}">
                <a16:creationId xmlns:a16="http://schemas.microsoft.com/office/drawing/2014/main" id="{9C9F26E4-1AF9-394C-9A0B-E5ECFFC259E2}"/>
              </a:ext>
            </a:extLst>
          </p:cNvPr>
          <p:cNvSpPr/>
          <p:nvPr/>
        </p:nvSpPr>
        <p:spPr>
          <a:xfrm>
            <a:off x="2924783" y="5416128"/>
            <a:ext cx="1053675" cy="408275"/>
          </a:xfrm>
          <a:prstGeom prst="roundRect">
            <a:avLst>
              <a:gd name="adj" fmla="val 22203"/>
            </a:avLst>
          </a:prstGeom>
          <a:solidFill>
            <a:schemeClr val="accent5">
              <a:lumMod val="20000"/>
              <a:lumOff val="8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smtClean="0">
                <a:solidFill>
                  <a:srgbClr val="000000"/>
                </a:solidFill>
                <a:latin typeface="+mn-lt"/>
                <a:ea typeface="+mn-ea"/>
                <a:cs typeface="+mn-cs"/>
                <a:sym typeface="Helvetica Neue Medium"/>
              </a:rPr>
              <a:t>Migration Patterns Analysis</a:t>
            </a:r>
            <a:endParaRPr sz="900" kern="1200" dirty="0">
              <a:solidFill>
                <a:srgbClr val="000000"/>
              </a:solidFill>
              <a:latin typeface="+mn-lt"/>
              <a:ea typeface="+mn-ea"/>
              <a:cs typeface="+mn-cs"/>
              <a:sym typeface="Helvetica Neue Medium"/>
            </a:endParaRPr>
          </a:p>
        </p:txBody>
      </p:sp>
      <p:sp>
        <p:nvSpPr>
          <p:cNvPr id="134" name="Rounded Rectangle">
            <a:extLst>
              <a:ext uri="{FF2B5EF4-FFF2-40B4-BE49-F238E27FC236}">
                <a16:creationId xmlns:a16="http://schemas.microsoft.com/office/drawing/2014/main" id="{2D971709-4C14-B945-AD18-90BCE703BBC7}"/>
              </a:ext>
            </a:extLst>
          </p:cNvPr>
          <p:cNvSpPr/>
          <p:nvPr/>
        </p:nvSpPr>
        <p:spPr>
          <a:xfrm>
            <a:off x="1808180" y="2973134"/>
            <a:ext cx="2153025" cy="894883"/>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hangingPunct="1">
              <a:defRPr sz="3000" b="0">
                <a:latin typeface="+mn-lt"/>
                <a:ea typeface="+mn-ea"/>
                <a:cs typeface="+mn-cs"/>
                <a:sym typeface="Helvetica Neue Medium"/>
              </a:defRPr>
            </a:pPr>
            <a:r>
              <a:rPr lang="en-US" sz="900" kern="1200" dirty="0">
                <a:solidFill>
                  <a:srgbClr val="000000"/>
                </a:solidFill>
                <a:latin typeface="+mn-lt"/>
                <a:ea typeface="+mn-ea"/>
                <a:cs typeface="+mn-cs"/>
                <a:sym typeface="Helvetica Neue Medium"/>
              </a:rPr>
              <a:t>Leadership Alignment &amp; Stakeholder Assessment</a:t>
            </a:r>
            <a:endParaRPr sz="900" kern="1200" dirty="0">
              <a:solidFill>
                <a:srgbClr val="000000"/>
              </a:solidFill>
              <a:latin typeface="+mn-lt"/>
              <a:ea typeface="+mn-ea"/>
              <a:cs typeface="+mn-cs"/>
              <a:sym typeface="Helvetica Neue Medium"/>
            </a:endParaRPr>
          </a:p>
        </p:txBody>
      </p:sp>
      <p:sp>
        <p:nvSpPr>
          <p:cNvPr id="135" name="Rounded Rectangle">
            <a:extLst>
              <a:ext uri="{FF2B5EF4-FFF2-40B4-BE49-F238E27FC236}">
                <a16:creationId xmlns:a16="http://schemas.microsoft.com/office/drawing/2014/main" id="{17DEA0F1-1C45-6F4B-8162-0D57DDF1273E}"/>
              </a:ext>
            </a:extLst>
          </p:cNvPr>
          <p:cNvSpPr/>
          <p:nvPr/>
        </p:nvSpPr>
        <p:spPr>
          <a:xfrm>
            <a:off x="4050177" y="2967761"/>
            <a:ext cx="1048678" cy="579256"/>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a:r>
              <a:rPr lang="en-US" sz="900" b="1" dirty="0" smtClean="0">
                <a:solidFill>
                  <a:srgbClr val="000000"/>
                </a:solidFill>
                <a:sym typeface="Helvetica Neue Medium"/>
              </a:rPr>
              <a:t>People </a:t>
            </a:r>
            <a:r>
              <a:rPr lang="en-US" sz="900" b="1" dirty="0">
                <a:solidFill>
                  <a:srgbClr val="000000"/>
                </a:solidFill>
                <a:sym typeface="Helvetica Neue Medium"/>
              </a:rPr>
              <a:t>Party</a:t>
            </a:r>
            <a:endParaRPr sz="900" b="1" dirty="0">
              <a:solidFill>
                <a:srgbClr val="000000"/>
              </a:solidFill>
              <a:sym typeface="Helvetica Neue Medium"/>
            </a:endParaRPr>
          </a:p>
        </p:txBody>
      </p:sp>
      <p:sp>
        <p:nvSpPr>
          <p:cNvPr id="136" name="Rounded Rectangle">
            <a:extLst>
              <a:ext uri="{FF2B5EF4-FFF2-40B4-BE49-F238E27FC236}">
                <a16:creationId xmlns:a16="http://schemas.microsoft.com/office/drawing/2014/main" id="{ABE82D42-E4B1-CA4F-A33A-EC7C19A47CE2}"/>
              </a:ext>
            </a:extLst>
          </p:cNvPr>
          <p:cNvSpPr/>
          <p:nvPr/>
        </p:nvSpPr>
        <p:spPr>
          <a:xfrm>
            <a:off x="5214326" y="2963754"/>
            <a:ext cx="1048678" cy="583263"/>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a:r>
              <a:rPr lang="en-US" sz="900" dirty="0">
                <a:solidFill>
                  <a:srgbClr val="000000"/>
                </a:solidFill>
                <a:sym typeface="Helvetica Neue Medium"/>
              </a:rPr>
              <a:t>Case for Change</a:t>
            </a:r>
            <a:endParaRPr sz="900" dirty="0">
              <a:solidFill>
                <a:srgbClr val="000000"/>
              </a:solidFill>
              <a:sym typeface="Helvetica Neue Medium"/>
            </a:endParaRPr>
          </a:p>
        </p:txBody>
      </p:sp>
      <p:sp>
        <p:nvSpPr>
          <p:cNvPr id="137" name="Rounded Rectangle">
            <a:extLst>
              <a:ext uri="{FF2B5EF4-FFF2-40B4-BE49-F238E27FC236}">
                <a16:creationId xmlns:a16="http://schemas.microsoft.com/office/drawing/2014/main" id="{81A64EA8-CD1D-9E48-BB8A-947D434CDEB7}"/>
              </a:ext>
            </a:extLst>
          </p:cNvPr>
          <p:cNvSpPr/>
          <p:nvPr/>
        </p:nvSpPr>
        <p:spPr>
          <a:xfrm>
            <a:off x="6337608" y="3007315"/>
            <a:ext cx="4494199" cy="272165"/>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a:r>
              <a:rPr lang="en-US" sz="900" dirty="0">
                <a:solidFill>
                  <a:srgbClr val="000000"/>
                </a:solidFill>
                <a:sym typeface="Helvetica Neue Medium"/>
              </a:rPr>
              <a:t>Org Change Readiness</a:t>
            </a:r>
            <a:endParaRPr sz="900" dirty="0">
              <a:solidFill>
                <a:srgbClr val="000000"/>
              </a:solidFill>
              <a:sym typeface="Helvetica Neue Medium"/>
            </a:endParaRPr>
          </a:p>
        </p:txBody>
      </p:sp>
      <p:sp>
        <p:nvSpPr>
          <p:cNvPr id="138" name="Rounded Rectangle">
            <a:extLst>
              <a:ext uri="{FF2B5EF4-FFF2-40B4-BE49-F238E27FC236}">
                <a16:creationId xmlns:a16="http://schemas.microsoft.com/office/drawing/2014/main" id="{6D13E02E-8C1B-A24B-AE8B-F158C0FCFA63}"/>
              </a:ext>
            </a:extLst>
          </p:cNvPr>
          <p:cNvSpPr/>
          <p:nvPr/>
        </p:nvSpPr>
        <p:spPr>
          <a:xfrm>
            <a:off x="6346103" y="3317115"/>
            <a:ext cx="2165001" cy="273976"/>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a:r>
              <a:rPr lang="en-US" sz="900" dirty="0">
                <a:solidFill>
                  <a:srgbClr val="000000"/>
                </a:solidFill>
                <a:sym typeface="Helvetica Neue Medium"/>
              </a:rPr>
              <a:t>OCM RACI &amp; Risk Mitigation Strategy</a:t>
            </a:r>
            <a:endParaRPr sz="900" dirty="0">
              <a:solidFill>
                <a:srgbClr val="000000"/>
              </a:solidFill>
              <a:sym typeface="Helvetica Neue Medium"/>
            </a:endParaRPr>
          </a:p>
        </p:txBody>
      </p:sp>
      <p:sp>
        <p:nvSpPr>
          <p:cNvPr id="139" name="Rounded Rectangle">
            <a:extLst>
              <a:ext uri="{FF2B5EF4-FFF2-40B4-BE49-F238E27FC236}">
                <a16:creationId xmlns:a16="http://schemas.microsoft.com/office/drawing/2014/main" id="{181E020F-9650-3548-9666-4077797183B7}"/>
              </a:ext>
            </a:extLst>
          </p:cNvPr>
          <p:cNvSpPr/>
          <p:nvPr/>
        </p:nvSpPr>
        <p:spPr>
          <a:xfrm>
            <a:off x="10931616" y="3007316"/>
            <a:ext cx="3324852" cy="268060"/>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a:r>
              <a:rPr lang="en-US" sz="900" dirty="0">
                <a:solidFill>
                  <a:srgbClr val="000000"/>
                </a:solidFill>
                <a:sym typeface="Helvetica Neue Medium"/>
              </a:rPr>
              <a:t>Key Messaging for Communications </a:t>
            </a:r>
            <a:endParaRPr sz="900" dirty="0">
              <a:solidFill>
                <a:srgbClr val="000000"/>
              </a:solidFill>
              <a:sym typeface="Helvetica Neue Medium"/>
            </a:endParaRPr>
          </a:p>
        </p:txBody>
      </p:sp>
      <p:sp>
        <p:nvSpPr>
          <p:cNvPr id="140" name="Rounded Rectangle">
            <a:extLst>
              <a:ext uri="{FF2B5EF4-FFF2-40B4-BE49-F238E27FC236}">
                <a16:creationId xmlns:a16="http://schemas.microsoft.com/office/drawing/2014/main" id="{8E9EA35C-6427-AE4A-9E52-C71DDD75BEFE}"/>
              </a:ext>
            </a:extLst>
          </p:cNvPr>
          <p:cNvSpPr/>
          <p:nvPr/>
        </p:nvSpPr>
        <p:spPr>
          <a:xfrm>
            <a:off x="10931267" y="3325979"/>
            <a:ext cx="3315220" cy="263066"/>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a:r>
              <a:rPr lang="en-US" sz="900" dirty="0">
                <a:solidFill>
                  <a:srgbClr val="000000"/>
                </a:solidFill>
                <a:sym typeface="Helvetica Neue Medium"/>
              </a:rPr>
              <a:t>Change Strategy &amp; Plan</a:t>
            </a:r>
            <a:endParaRPr sz="900" dirty="0">
              <a:solidFill>
                <a:srgbClr val="000000"/>
              </a:solidFill>
              <a:sym typeface="Helvetica Neue Medium"/>
            </a:endParaRPr>
          </a:p>
        </p:txBody>
      </p:sp>
      <p:sp>
        <p:nvSpPr>
          <p:cNvPr id="141" name="Rounded Rectangle">
            <a:extLst>
              <a:ext uri="{FF2B5EF4-FFF2-40B4-BE49-F238E27FC236}">
                <a16:creationId xmlns:a16="http://schemas.microsoft.com/office/drawing/2014/main" id="{684B609A-343E-BF48-B567-A153E1B7CE04}"/>
              </a:ext>
            </a:extLst>
          </p:cNvPr>
          <p:cNvSpPr/>
          <p:nvPr/>
        </p:nvSpPr>
        <p:spPr>
          <a:xfrm>
            <a:off x="4082513" y="3632571"/>
            <a:ext cx="10170424" cy="256065"/>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a:r>
              <a:rPr lang="en-US" sz="900" dirty="0">
                <a:solidFill>
                  <a:srgbClr val="000000"/>
                </a:solidFill>
                <a:sym typeface="Helvetica Neue Medium"/>
              </a:rPr>
              <a:t>Change Impacts</a:t>
            </a:r>
            <a:endParaRPr sz="900" dirty="0">
              <a:solidFill>
                <a:srgbClr val="000000"/>
              </a:solidFill>
              <a:sym typeface="Helvetica Neue Medium"/>
            </a:endParaRPr>
          </a:p>
        </p:txBody>
      </p:sp>
      <p:sp>
        <p:nvSpPr>
          <p:cNvPr id="142" name="Rounded Rectangle">
            <a:extLst>
              <a:ext uri="{FF2B5EF4-FFF2-40B4-BE49-F238E27FC236}">
                <a16:creationId xmlns:a16="http://schemas.microsoft.com/office/drawing/2014/main" id="{CFCF84C0-ED04-3C45-9985-26958F2C41B6}"/>
              </a:ext>
            </a:extLst>
          </p:cNvPr>
          <p:cNvSpPr/>
          <p:nvPr/>
        </p:nvSpPr>
        <p:spPr>
          <a:xfrm>
            <a:off x="9724469" y="3319848"/>
            <a:ext cx="1060553" cy="278387"/>
          </a:xfrm>
          <a:prstGeom prst="roundRect">
            <a:avLst>
              <a:gd name="adj" fmla="val 22203"/>
            </a:avLst>
          </a:prstGeom>
          <a:solidFill>
            <a:schemeClr val="accent2">
              <a:lumMod val="40000"/>
              <a:lumOff val="60000"/>
            </a:schemeClr>
          </a:solidFill>
          <a:ln w="12700">
            <a:miter lim="400000"/>
          </a:ln>
        </p:spPr>
        <p:txBody>
          <a:bodyPr lIns="42863" tIns="42863" rIns="42863" bIns="42863" anchor="ctr"/>
          <a:lstStyle/>
          <a:p>
            <a:pPr algn="ctr" defTabSz="1097280"/>
            <a:r>
              <a:rPr lang="en-US" sz="900" dirty="0">
                <a:solidFill>
                  <a:srgbClr val="000000"/>
                </a:solidFill>
                <a:sym typeface="Helvetica Neue Medium"/>
              </a:rPr>
              <a:t>OCM Metrics</a:t>
            </a:r>
            <a:endParaRPr sz="900" dirty="0">
              <a:solidFill>
                <a:srgbClr val="000000"/>
              </a:solidFill>
              <a:sym typeface="Helvetica Neue Medium"/>
            </a:endParaRPr>
          </a:p>
        </p:txBody>
      </p:sp>
    </p:spTree>
    <p:extLst>
      <p:ext uri="{BB962C8B-B14F-4D97-AF65-F5344CB8AC3E}">
        <p14:creationId xmlns:p14="http://schemas.microsoft.com/office/powerpoint/2010/main" val="412294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59" y="183898"/>
            <a:ext cx="13511460" cy="873186"/>
          </a:xfrm>
        </p:spPr>
        <p:txBody>
          <a:bodyPr/>
          <a:lstStyle/>
          <a:p>
            <a:r>
              <a:rPr lang="en-US" dirty="0" smtClean="0"/>
              <a:t>How do we organize for innovation? </a:t>
            </a:r>
            <a:endParaRPr lang="en-US" dirty="0"/>
          </a:p>
        </p:txBody>
      </p:sp>
      <p:sp>
        <p:nvSpPr>
          <p:cNvPr id="4" name="Content Placeholder 1"/>
          <p:cNvSpPr txBox="1">
            <a:spLocks/>
          </p:cNvSpPr>
          <p:nvPr/>
        </p:nvSpPr>
        <p:spPr>
          <a:xfrm>
            <a:off x="261759" y="1216199"/>
            <a:ext cx="6076749" cy="42071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0" lvl="1" indent="-198830">
              <a:spcBef>
                <a:spcPts val="225"/>
              </a:spcBef>
              <a:buFont typeface="Arial" panose="020B0604020202020204" pitchFamily="34" charset="0"/>
              <a:buNone/>
              <a:defRPr/>
            </a:pPr>
            <a:endParaRPr lang="en-US" altLang="en-US" sz="1867" dirty="0" smtClean="0">
              <a:solidFill>
                <a:srgbClr val="0E2735"/>
              </a:solidFill>
            </a:endParaRPr>
          </a:p>
          <a:p>
            <a:endParaRPr lang="en-US" sz="2667" dirty="0" smtClean="0">
              <a:solidFill>
                <a:srgbClr val="0E2735"/>
              </a:solidFill>
            </a:endParaRPr>
          </a:p>
          <a:p>
            <a:pPr>
              <a:spcBef>
                <a:spcPts val="0"/>
              </a:spcBef>
            </a:pPr>
            <a:endParaRPr lang="en-US" sz="2667" dirty="0" smtClean="0">
              <a:solidFill>
                <a:srgbClr val="0E2735"/>
              </a:solidFill>
            </a:endParaRPr>
          </a:p>
          <a:p>
            <a:endParaRPr lang="en-US" sz="2667" dirty="0">
              <a:solidFill>
                <a:srgbClr val="FCB64C"/>
              </a:solidFill>
            </a:endParaRPr>
          </a:p>
        </p:txBody>
      </p:sp>
      <p:pic>
        <p:nvPicPr>
          <p:cNvPr id="5" name="Picture 4">
            <a:extLst>
              <a:ext uri="{FF2B5EF4-FFF2-40B4-BE49-F238E27FC236}">
                <a16:creationId xmlns:a16="http://schemas.microsoft.com/office/drawing/2014/main" id="{7CF2903E-0FD3-473D-A813-03E5B8EEAB46}"/>
              </a:ext>
            </a:extLst>
          </p:cNvPr>
          <p:cNvPicPr>
            <a:picLocks noChangeAspect="1"/>
          </p:cNvPicPr>
          <p:nvPr/>
        </p:nvPicPr>
        <p:blipFill>
          <a:blip r:embed="rId3"/>
          <a:stretch>
            <a:fillRect/>
          </a:stretch>
        </p:blipFill>
        <p:spPr>
          <a:xfrm>
            <a:off x="8103767" y="1711635"/>
            <a:ext cx="2661437" cy="2995186"/>
          </a:xfrm>
          <a:prstGeom prst="rect">
            <a:avLst/>
          </a:prstGeom>
        </p:spPr>
      </p:pic>
      <p:sp>
        <p:nvSpPr>
          <p:cNvPr id="6" name="Title 4">
            <a:extLst>
              <a:ext uri="{FF2B5EF4-FFF2-40B4-BE49-F238E27FC236}">
                <a16:creationId xmlns:a16="http://schemas.microsoft.com/office/drawing/2014/main" id="{FDB6130F-61B0-4522-9FB1-8CB8DD5A6D68}"/>
              </a:ext>
            </a:extLst>
          </p:cNvPr>
          <p:cNvSpPr txBox="1">
            <a:spLocks/>
          </p:cNvSpPr>
          <p:nvPr/>
        </p:nvSpPr>
        <p:spPr>
          <a:xfrm>
            <a:off x="7331974" y="1670637"/>
            <a:ext cx="4781549" cy="400110"/>
          </a:xfrm>
          <a:prstGeom prst="rect">
            <a:avLst/>
          </a:prstGeom>
        </p:spPr>
        <p:txBody>
          <a:bodyPr vert="horz" wrap="square" lIns="91440" tIns="45720" rIns="91440" bIns="45720" rtlCol="0" anchor="t">
            <a:spAutoFit/>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sz="2000" dirty="0" smtClean="0"/>
              <a:t>Is it a </a:t>
            </a:r>
            <a:r>
              <a:rPr lang="en-US" sz="2000" dirty="0" smtClean="0">
                <a:solidFill>
                  <a:srgbClr val="FF9900"/>
                </a:solidFill>
                <a:latin typeface="+mn-lt"/>
              </a:rPr>
              <a:t>one-way or a two-way </a:t>
            </a:r>
            <a:r>
              <a:rPr lang="en-US" sz="2000" dirty="0" smtClean="0"/>
              <a:t>door?</a:t>
            </a:r>
            <a:endParaRPr lang="en-US" sz="2000" dirty="0"/>
          </a:p>
        </p:txBody>
      </p:sp>
      <p:pic>
        <p:nvPicPr>
          <p:cNvPr id="7" name="Picture 6"/>
          <p:cNvPicPr>
            <a:picLocks noChangeAspect="1"/>
          </p:cNvPicPr>
          <p:nvPr/>
        </p:nvPicPr>
        <p:blipFill rotWithShape="1">
          <a:blip r:embed="rId4" cstate="print">
            <a:alphaModFix amt="43000"/>
            <a:extLst>
              <a:ext uri="{28A0092B-C50C-407E-A947-70E740481C1C}">
                <a14:useLocalDpi xmlns:a14="http://schemas.microsoft.com/office/drawing/2010/main"/>
              </a:ext>
            </a:extLst>
          </a:blip>
          <a:srcRect r="50163"/>
          <a:stretch/>
        </p:blipFill>
        <p:spPr>
          <a:xfrm>
            <a:off x="11226156" y="3694048"/>
            <a:ext cx="3067351" cy="3458672"/>
          </a:xfrm>
          <a:prstGeom prst="rect">
            <a:avLst/>
          </a:prstGeom>
        </p:spPr>
      </p:pic>
      <p:pic>
        <p:nvPicPr>
          <p:cNvPr id="8" name="Picture 7"/>
          <p:cNvPicPr>
            <a:picLocks noChangeAspect="1"/>
          </p:cNvPicPr>
          <p:nvPr/>
        </p:nvPicPr>
        <p:blipFill>
          <a:blip r:embed="rId5"/>
          <a:stretch>
            <a:fillRect/>
          </a:stretch>
        </p:blipFill>
        <p:spPr>
          <a:xfrm rot="16200000">
            <a:off x="11021379" y="3677397"/>
            <a:ext cx="2283657" cy="2131757"/>
          </a:xfrm>
          <a:prstGeom prst="rect">
            <a:avLst/>
          </a:prstGeom>
        </p:spPr>
      </p:pic>
      <p:pic>
        <p:nvPicPr>
          <p:cNvPr id="9" name="Picture 8"/>
          <p:cNvPicPr>
            <a:picLocks noChangeAspect="1"/>
          </p:cNvPicPr>
          <p:nvPr/>
        </p:nvPicPr>
        <p:blipFill>
          <a:blip r:embed="rId6"/>
          <a:stretch>
            <a:fillRect/>
          </a:stretch>
        </p:blipFill>
        <p:spPr>
          <a:xfrm rot="4855536">
            <a:off x="12343830" y="4888760"/>
            <a:ext cx="2287995" cy="2177891"/>
          </a:xfrm>
          <a:prstGeom prst="rect">
            <a:avLst/>
          </a:prstGeom>
        </p:spPr>
      </p:pic>
      <p:sp>
        <p:nvSpPr>
          <p:cNvPr id="10" name="Rectangle 9"/>
          <p:cNvSpPr/>
          <p:nvPr/>
        </p:nvSpPr>
        <p:spPr>
          <a:xfrm>
            <a:off x="9843187" y="6082112"/>
            <a:ext cx="2926357" cy="1323439"/>
          </a:xfrm>
          <a:prstGeom prst="rect">
            <a:avLst/>
          </a:prstGeom>
        </p:spPr>
        <p:txBody>
          <a:bodyPr wrap="square">
            <a:spAutoFit/>
          </a:bodyPr>
          <a:lstStyle/>
          <a:p>
            <a:r>
              <a:rPr lang="en-US" sz="2000" b="1" dirty="0"/>
              <a:t>Two-Pizza teams are fast and agile, foster </a:t>
            </a:r>
            <a:r>
              <a:rPr lang="en-US" sz="2000" b="1" dirty="0">
                <a:solidFill>
                  <a:srgbClr val="FF9900"/>
                </a:solidFill>
              </a:rPr>
              <a:t>ownership and autonomy</a:t>
            </a:r>
            <a:endParaRPr lang="en-US" sz="2000" b="1" dirty="0"/>
          </a:p>
        </p:txBody>
      </p:sp>
      <p:pic>
        <p:nvPicPr>
          <p:cNvPr id="12" name="Picture 11">
            <a:extLst>
              <a:ext uri="{FF2B5EF4-FFF2-40B4-BE49-F238E27FC236}">
                <a16:creationId xmlns:a16="http://schemas.microsoft.com/office/drawing/2014/main" id="{AE262E76-4CAD-6647-8332-D440EED40C93}"/>
              </a:ext>
            </a:extLst>
          </p:cNvPr>
          <p:cNvPicPr>
            <a:picLocks noChangeAspect="1"/>
          </p:cNvPicPr>
          <p:nvPr/>
        </p:nvPicPr>
        <p:blipFill>
          <a:blip r:embed="rId7"/>
          <a:stretch>
            <a:fillRect/>
          </a:stretch>
        </p:blipFill>
        <p:spPr>
          <a:xfrm>
            <a:off x="462395" y="2341619"/>
            <a:ext cx="1430373" cy="1988842"/>
          </a:xfrm>
          <a:prstGeom prst="rect">
            <a:avLst/>
          </a:prstGeom>
        </p:spPr>
      </p:pic>
      <p:pic>
        <p:nvPicPr>
          <p:cNvPr id="13" name="Picture 12">
            <a:extLst>
              <a:ext uri="{FF2B5EF4-FFF2-40B4-BE49-F238E27FC236}">
                <a16:creationId xmlns:a16="http://schemas.microsoft.com/office/drawing/2014/main" id="{EA52B08A-F2F6-2240-9F93-785336B093E2}"/>
              </a:ext>
            </a:extLst>
          </p:cNvPr>
          <p:cNvPicPr>
            <a:picLocks noChangeAspect="1"/>
          </p:cNvPicPr>
          <p:nvPr/>
        </p:nvPicPr>
        <p:blipFill>
          <a:blip r:embed="rId8"/>
          <a:stretch>
            <a:fillRect/>
          </a:stretch>
        </p:blipFill>
        <p:spPr>
          <a:xfrm>
            <a:off x="2068939" y="1443789"/>
            <a:ext cx="1431742" cy="1988842"/>
          </a:xfrm>
          <a:prstGeom prst="rect">
            <a:avLst/>
          </a:prstGeom>
        </p:spPr>
      </p:pic>
      <p:pic>
        <p:nvPicPr>
          <p:cNvPr id="14" name="Picture 13">
            <a:extLst>
              <a:ext uri="{FF2B5EF4-FFF2-40B4-BE49-F238E27FC236}">
                <a16:creationId xmlns:a16="http://schemas.microsoft.com/office/drawing/2014/main" id="{26D49939-59CC-CD47-B1A0-B36D23F30081}"/>
              </a:ext>
            </a:extLst>
          </p:cNvPr>
          <p:cNvPicPr>
            <a:picLocks noChangeAspect="1"/>
          </p:cNvPicPr>
          <p:nvPr/>
        </p:nvPicPr>
        <p:blipFill>
          <a:blip r:embed="rId9"/>
          <a:stretch>
            <a:fillRect/>
          </a:stretch>
        </p:blipFill>
        <p:spPr>
          <a:xfrm>
            <a:off x="409853" y="4590960"/>
            <a:ext cx="1542560" cy="1988842"/>
          </a:xfrm>
          <a:prstGeom prst="rect">
            <a:avLst/>
          </a:prstGeom>
        </p:spPr>
      </p:pic>
      <p:pic>
        <p:nvPicPr>
          <p:cNvPr id="15" name="Picture 14">
            <a:extLst>
              <a:ext uri="{FF2B5EF4-FFF2-40B4-BE49-F238E27FC236}">
                <a16:creationId xmlns:a16="http://schemas.microsoft.com/office/drawing/2014/main" id="{DCA537EB-75A8-2E44-B2F5-DCEDD1483201}"/>
              </a:ext>
            </a:extLst>
          </p:cNvPr>
          <p:cNvPicPr>
            <a:picLocks noChangeAspect="1"/>
          </p:cNvPicPr>
          <p:nvPr/>
        </p:nvPicPr>
        <p:blipFill>
          <a:blip r:embed="rId10"/>
          <a:stretch>
            <a:fillRect/>
          </a:stretch>
        </p:blipFill>
        <p:spPr>
          <a:xfrm>
            <a:off x="2128584" y="5485550"/>
            <a:ext cx="1431948" cy="1988842"/>
          </a:xfrm>
          <a:prstGeom prst="rect">
            <a:avLst/>
          </a:prstGeom>
        </p:spPr>
      </p:pic>
      <p:pic>
        <p:nvPicPr>
          <p:cNvPr id="16" name="Picture 15">
            <a:extLst>
              <a:ext uri="{FF2B5EF4-FFF2-40B4-BE49-F238E27FC236}">
                <a16:creationId xmlns:a16="http://schemas.microsoft.com/office/drawing/2014/main" id="{2725CA6F-139A-8C46-ABE5-437A89FAC2ED}"/>
              </a:ext>
            </a:extLst>
          </p:cNvPr>
          <p:cNvPicPr>
            <a:picLocks noChangeAspect="1"/>
          </p:cNvPicPr>
          <p:nvPr/>
        </p:nvPicPr>
        <p:blipFill>
          <a:blip r:embed="rId11"/>
          <a:stretch>
            <a:fillRect/>
          </a:stretch>
        </p:blipFill>
        <p:spPr>
          <a:xfrm>
            <a:off x="3676852" y="2341619"/>
            <a:ext cx="1415504" cy="1985602"/>
          </a:xfrm>
          <a:prstGeom prst="rect">
            <a:avLst/>
          </a:prstGeom>
        </p:spPr>
      </p:pic>
      <p:pic>
        <p:nvPicPr>
          <p:cNvPr id="17" name="Picture 16"/>
          <p:cNvPicPr>
            <a:picLocks noChangeAspect="1"/>
          </p:cNvPicPr>
          <p:nvPr/>
        </p:nvPicPr>
        <p:blipFill>
          <a:blip r:embed="rId12"/>
          <a:stretch>
            <a:fillRect/>
          </a:stretch>
        </p:blipFill>
        <p:spPr>
          <a:xfrm>
            <a:off x="3671463" y="4546185"/>
            <a:ext cx="1549122" cy="2004938"/>
          </a:xfrm>
          <a:prstGeom prst="rect">
            <a:avLst/>
          </a:prstGeom>
        </p:spPr>
      </p:pic>
      <p:cxnSp>
        <p:nvCxnSpPr>
          <p:cNvPr id="18" name="Straight Connector 17"/>
          <p:cNvCxnSpPr/>
          <p:nvPr/>
        </p:nvCxnSpPr>
        <p:spPr>
          <a:xfrm flipH="1">
            <a:off x="6711234" y="1870692"/>
            <a:ext cx="17252" cy="52820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40265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2.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3.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4.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5.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6.xml><?xml version="1.0" encoding="utf-8"?>
<p:tagLst xmlns:a="http://schemas.openxmlformats.org/drawingml/2006/main" xmlns:r="http://schemas.openxmlformats.org/officeDocument/2006/relationships" xmlns:p="http://schemas.openxmlformats.org/presentationml/2006/main">
  <p:tag name="LEFT" val=" 143.875"/>
  <p:tag name="TOP" val=" 207"/>
</p:tagLst>
</file>

<file path=ppt/tags/tag7.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ags/tag8.xml><?xml version="1.0" encoding="utf-8"?>
<p:tagLst xmlns:a="http://schemas.openxmlformats.org/drawingml/2006/main" xmlns:r="http://schemas.openxmlformats.org/officeDocument/2006/relationships" xmlns:p="http://schemas.openxmlformats.org/presentationml/2006/main">
  <p:tag name="TOP" val=" 207"/>
  <p:tag name="LEFT" val=" 143.875"/>
</p:tagLst>
</file>

<file path=ppt/theme/theme1.xml><?xml version="1.0" encoding="utf-8"?>
<a:theme xmlns:a="http://schemas.openxmlformats.org/drawingml/2006/main" name="1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Presentation2" id="{5F507E2F-6D6A-4D42-B169-6324297CFAD2}" vid="{7A9FE920-4A4C-4110-AB3B-DF66E161CD49}"/>
    </a:ext>
  </a:extLst>
</a:theme>
</file>

<file path=ppt/theme/theme2.xml><?xml version="1.0" encoding="utf-8"?>
<a:theme xmlns:a="http://schemas.openxmlformats.org/drawingml/2006/main" name="2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Presentation2" id="{5F507E2F-6D6A-4D42-B169-6324297CFAD2}" vid="{7A9FE920-4A4C-4110-AB3B-DF66E161CD49}"/>
    </a:ext>
  </a:extLst>
</a:theme>
</file>

<file path=ppt/theme/theme3.xml><?xml version="1.0" encoding="utf-8"?>
<a:theme xmlns:a="http://schemas.openxmlformats.org/drawingml/2006/main" name="7_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ppt/theme/themeOverride2.xml><?xml version="1.0" encoding="utf-8"?>
<a:themeOverride xmlns:a="http://schemas.openxmlformats.org/drawingml/2006/main">
  <a:clrScheme name="Custom 2">
    <a:dk1>
      <a:srgbClr val="000000"/>
    </a:dk1>
    <a:lt1>
      <a:srgbClr val="FFFFFF"/>
    </a:lt1>
    <a:dk2>
      <a:srgbClr val="566878"/>
    </a:dk2>
    <a:lt2>
      <a:srgbClr val="E7E6E6"/>
    </a:lt2>
    <a:accent1>
      <a:srgbClr val="4472C4"/>
    </a:accent1>
    <a:accent2>
      <a:srgbClr val="ED7D31"/>
    </a:accent2>
    <a:accent3>
      <a:srgbClr val="A5A5A5"/>
    </a:accent3>
    <a:accent4>
      <a:srgbClr val="FFC000"/>
    </a:accent4>
    <a:accent5>
      <a:srgbClr val="5B9BD5"/>
    </a:accent5>
    <a:accent6>
      <a:srgbClr val="3FAE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153006</TotalTime>
  <Words>11102</Words>
  <Application>Microsoft Office PowerPoint</Application>
  <PresentationFormat>Custom</PresentationFormat>
  <Paragraphs>1098</Paragraphs>
  <Slides>47</Slides>
  <Notes>42</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47</vt:i4>
      </vt:variant>
    </vt:vector>
  </HeadingPairs>
  <TitlesOfParts>
    <vt:vector size="72" baseType="lpstr">
      <vt:lpstr>ＭＳ Ｐゴシック</vt:lpstr>
      <vt:lpstr>ＭＳ Ｐゴシック</vt:lpstr>
      <vt:lpstr>Amazon Ember</vt:lpstr>
      <vt:lpstr>Amazon Ember Light</vt:lpstr>
      <vt:lpstr>Amazon Ember Regular</vt:lpstr>
      <vt:lpstr>Amazon Ember Thin</vt:lpstr>
      <vt:lpstr>-apple-system</vt:lpstr>
      <vt:lpstr>Arial</vt:lpstr>
      <vt:lpstr>Calibri</vt:lpstr>
      <vt:lpstr>Consolas</vt:lpstr>
      <vt:lpstr>Courier New</vt:lpstr>
      <vt:lpstr>Ember</vt:lpstr>
      <vt:lpstr>Fira Sans OT</vt:lpstr>
      <vt:lpstr>Georgia</vt:lpstr>
      <vt:lpstr>Helvetica</vt:lpstr>
      <vt:lpstr>Helvetica Light</vt:lpstr>
      <vt:lpstr>Helvetica Neue Light</vt:lpstr>
      <vt:lpstr>Helvetica Neue Medium</vt:lpstr>
      <vt:lpstr>Lucida Console</vt:lpstr>
      <vt:lpstr>Tahoma</vt:lpstr>
      <vt:lpstr>Times New Roman</vt:lpstr>
      <vt:lpstr>Wingdings</vt:lpstr>
      <vt:lpstr>1_DeckTemplate-AWS</vt:lpstr>
      <vt:lpstr>2_DeckTemplate-AWS</vt:lpstr>
      <vt:lpstr>7_DeckTemplate-AWS</vt:lpstr>
      <vt:lpstr>PowerPoint Presentation</vt:lpstr>
      <vt:lpstr>Agenda</vt:lpstr>
      <vt:lpstr>Chime House Keeping Items</vt:lpstr>
      <vt:lpstr>Mobilize Delivery Team</vt:lpstr>
      <vt:lpstr>AWS Roles Overview</vt:lpstr>
      <vt:lpstr>Customer journey</vt:lpstr>
      <vt:lpstr>Mobilize: Customer Outcomes</vt:lpstr>
      <vt:lpstr>Roadmap &amp; Timeline</vt:lpstr>
      <vt:lpstr>How do we organize for innovation? </vt:lpstr>
      <vt:lpstr>Customer Commitments Required</vt:lpstr>
      <vt:lpstr>Mobilize: Readiness through experience </vt:lpstr>
      <vt:lpstr>Delivery and Operations Portal</vt:lpstr>
      <vt:lpstr>Technical Design Diagrams &amp; Documentation</vt:lpstr>
      <vt:lpstr>Operations Runbooks with Lifecycle Governance</vt:lpstr>
      <vt:lpstr>Readiness &amp; Planning Backlogs</vt:lpstr>
      <vt:lpstr>IT Governance Decision Catalog</vt:lpstr>
      <vt:lpstr>Video Library</vt:lpstr>
      <vt:lpstr>Workstream Leads and Members</vt:lpstr>
      <vt:lpstr>Agile &amp; Weekly Sprints </vt:lpstr>
      <vt:lpstr>Agile Compliance Board</vt:lpstr>
      <vt:lpstr>Persistent Chat &amp; No Email </vt:lpstr>
      <vt:lpstr>Application Migration Board</vt:lpstr>
      <vt:lpstr>Fully Automated CI/CD Product Pipelines</vt:lpstr>
      <vt:lpstr>Next Steps</vt:lpstr>
      <vt:lpstr>Thank you!</vt:lpstr>
      <vt:lpstr>Appendix</vt:lpstr>
      <vt:lpstr>Migration projects can be challenging</vt:lpstr>
      <vt:lpstr>Accelerate Cloud Benefits</vt:lpstr>
      <vt:lpstr>Critical Components for Success - Moving to AWS</vt:lpstr>
      <vt:lpstr>Rapid Migration Offer accelerates your transformation</vt:lpstr>
      <vt:lpstr>Operating your cloud</vt:lpstr>
      <vt:lpstr>“Relocate” vSphere to AWS Migration Recommendation</vt:lpstr>
      <vt:lpstr>Mobilize Overview</vt:lpstr>
      <vt:lpstr>Mobilize Accelerator</vt:lpstr>
      <vt:lpstr>Portfolio Accelerator</vt:lpstr>
      <vt:lpstr>Platform Accelerator</vt:lpstr>
      <vt:lpstr>Migration Accelerator</vt:lpstr>
      <vt:lpstr>People Accelerator</vt:lpstr>
      <vt:lpstr>Modernization Party </vt:lpstr>
      <vt:lpstr>Cross-functional Leadership for Transformation Success</vt:lpstr>
      <vt:lpstr>Mobilize Outcomes</vt:lpstr>
      <vt:lpstr>PowerPoint Presentation</vt:lpstr>
      <vt:lpstr>Engagement Migration Team Structure and Roles</vt:lpstr>
      <vt:lpstr>Determine the right migration pattern for your apps</vt:lpstr>
      <vt:lpstr>VMware Cloud on AWS Overcome migration obstacles when moving VMware environments to AWS Cloud</vt:lpstr>
      <vt:lpstr>Simplify and accelerate migration  with CloudEndure Migration </vt:lpstr>
      <vt:lpstr>Tools to help assess readiness  and build a business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Screnci, Christine</cp:lastModifiedBy>
  <cp:revision>2177</cp:revision>
  <dcterms:created xsi:type="dcterms:W3CDTF">2016-06-17T18:22:10Z</dcterms:created>
  <dcterms:modified xsi:type="dcterms:W3CDTF">2021-05-10T14:42:48Z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